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2"/>
  </p:notesMasterIdLst>
  <p:sldIdLst>
    <p:sldId id="479" r:id="rId2"/>
    <p:sldId id="394" r:id="rId3"/>
    <p:sldId id="480" r:id="rId4"/>
    <p:sldId id="481" r:id="rId5"/>
    <p:sldId id="482" r:id="rId6"/>
    <p:sldId id="483" r:id="rId7"/>
    <p:sldId id="484"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72" r:id="rId22"/>
    <p:sldId id="473" r:id="rId23"/>
    <p:sldId id="474" r:id="rId24"/>
    <p:sldId id="475" r:id="rId25"/>
    <p:sldId id="476" r:id="rId26"/>
    <p:sldId id="477" r:id="rId27"/>
    <p:sldId id="419" r:id="rId28"/>
    <p:sldId id="448" r:id="rId29"/>
    <p:sldId id="420" r:id="rId30"/>
    <p:sldId id="421" r:id="rId31"/>
    <p:sldId id="422" r:id="rId32"/>
    <p:sldId id="423" r:id="rId33"/>
    <p:sldId id="424" r:id="rId34"/>
    <p:sldId id="425" r:id="rId35"/>
    <p:sldId id="426" r:id="rId36"/>
    <p:sldId id="427" r:id="rId37"/>
    <p:sldId id="436" r:id="rId38"/>
    <p:sldId id="439" r:id="rId39"/>
    <p:sldId id="437" r:id="rId40"/>
    <p:sldId id="438" r:id="rId41"/>
    <p:sldId id="440" r:id="rId42"/>
    <p:sldId id="441" r:id="rId43"/>
    <p:sldId id="442" r:id="rId44"/>
    <p:sldId id="443" r:id="rId45"/>
    <p:sldId id="446" r:id="rId46"/>
    <p:sldId id="449" r:id="rId47"/>
    <p:sldId id="450" r:id="rId48"/>
    <p:sldId id="451" r:id="rId49"/>
    <p:sldId id="452" r:id="rId50"/>
    <p:sldId id="453" r:id="rId51"/>
    <p:sldId id="454" r:id="rId52"/>
    <p:sldId id="455" r:id="rId53"/>
    <p:sldId id="456" r:id="rId54"/>
    <p:sldId id="457" r:id="rId55"/>
    <p:sldId id="465" r:id="rId56"/>
    <p:sldId id="466" r:id="rId57"/>
    <p:sldId id="467" r:id="rId58"/>
    <p:sldId id="468" r:id="rId59"/>
    <p:sldId id="469" r:id="rId60"/>
    <p:sldId id="498"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33CC"/>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56" autoAdjust="0"/>
    <p:restoredTop sz="94660"/>
  </p:normalViewPr>
  <p:slideViewPr>
    <p:cSldViewPr>
      <p:cViewPr varScale="1">
        <p:scale>
          <a:sx n="84" d="100"/>
          <a:sy n="84" d="100"/>
        </p:scale>
        <p:origin x="-1662" y="-84"/>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EF5BB-966D-4CA6-B375-61E79341D2E8}" type="doc">
      <dgm:prSet loTypeId="urn:microsoft.com/office/officeart/2005/8/layout/arrow1" loCatId="process" qsTypeId="urn:microsoft.com/office/officeart/2005/8/quickstyle/simple1" qsCatId="simple" csTypeId="urn:microsoft.com/office/officeart/2005/8/colors/accent0_1" csCatId="mainScheme" phldr="1"/>
      <dgm:spPr/>
      <dgm:t>
        <a:bodyPr/>
        <a:lstStyle/>
        <a:p>
          <a:endParaRPr lang="fr-FR"/>
        </a:p>
      </dgm:t>
    </dgm:pt>
    <dgm:pt modelId="{62231CBA-0D2C-4C31-9E1F-86A0D9D5F547}">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b="1" dirty="0" smtClean="0">
              <a:solidFill>
                <a:srgbClr val="0070C0"/>
              </a:solidFill>
              <a:latin typeface="+mj-lt"/>
            </a:rPr>
            <a:t>PRESTATIONS EN NATURE</a:t>
          </a:r>
          <a:endParaRPr lang="fr-FR" b="1" dirty="0">
            <a:solidFill>
              <a:srgbClr val="0070C0"/>
            </a:solidFill>
            <a:latin typeface="+mj-lt"/>
          </a:endParaRPr>
        </a:p>
      </dgm:t>
    </dgm:pt>
    <dgm:pt modelId="{E0170537-1AA0-4997-B434-81DA372CA4F8}" type="parTrans" cxnId="{34A10A03-07D4-446F-998A-918D6B4A0852}">
      <dgm:prSet/>
      <dgm:spPr/>
      <dgm:t>
        <a:bodyPr/>
        <a:lstStyle/>
        <a:p>
          <a:endParaRPr lang="fr-FR"/>
        </a:p>
      </dgm:t>
    </dgm:pt>
    <dgm:pt modelId="{47AB94F2-AE1F-49F0-BDAF-605913BC6AB3}" type="sibTrans" cxnId="{34A10A03-07D4-446F-998A-918D6B4A0852}">
      <dgm:prSet/>
      <dgm:spPr/>
      <dgm:t>
        <a:bodyPr/>
        <a:lstStyle/>
        <a:p>
          <a:endParaRPr lang="fr-FR"/>
        </a:p>
      </dgm:t>
    </dgm:pt>
    <dgm:pt modelId="{3EE474B6-AE47-42A6-95BC-7EB7C45F7954}">
      <dgm:prSet phldrT="[Texte]" custT="1"/>
      <dgm:spPr>
        <a:solidFill>
          <a:schemeClr val="accent1">
            <a:lumMod val="60000"/>
            <a:lumOff val="40000"/>
          </a:schemeClr>
        </a:solidFill>
      </dgm:spPr>
      <dgm:t>
        <a:bodyPr/>
        <a:lstStyle/>
        <a:p>
          <a:r>
            <a:rPr lang="fr-FR" sz="3600" b="1" smtClean="0">
              <a:solidFill>
                <a:srgbClr val="FF0000"/>
              </a:solidFill>
              <a:latin typeface="+mj-lt"/>
            </a:rPr>
            <a:t>PRESTATIONS EN ESPECES</a:t>
          </a:r>
          <a:endParaRPr lang="fr-FR" sz="3600" b="1" dirty="0">
            <a:solidFill>
              <a:srgbClr val="FF0000"/>
            </a:solidFill>
            <a:latin typeface="+mj-lt"/>
          </a:endParaRPr>
        </a:p>
      </dgm:t>
    </dgm:pt>
    <dgm:pt modelId="{3A879933-5529-430C-B34E-DF98CDB02403}" type="parTrans" cxnId="{3DE57E38-C2E1-422A-8957-FFF0B08310B8}">
      <dgm:prSet/>
      <dgm:spPr/>
      <dgm:t>
        <a:bodyPr/>
        <a:lstStyle/>
        <a:p>
          <a:endParaRPr lang="fr-FR"/>
        </a:p>
      </dgm:t>
    </dgm:pt>
    <dgm:pt modelId="{AD6E30B5-185B-49E4-AED2-07FC06DD2A06}" type="sibTrans" cxnId="{3DE57E38-C2E1-422A-8957-FFF0B08310B8}">
      <dgm:prSet/>
      <dgm:spPr/>
      <dgm:t>
        <a:bodyPr/>
        <a:lstStyle/>
        <a:p>
          <a:endParaRPr lang="fr-FR"/>
        </a:p>
      </dgm:t>
    </dgm:pt>
    <dgm:pt modelId="{FE6862E6-8E6C-4A81-A72A-1D2D06AC61F5}" type="pres">
      <dgm:prSet presAssocID="{DFAEF5BB-966D-4CA6-B375-61E79341D2E8}" presName="cycle" presStyleCnt="0">
        <dgm:presLayoutVars>
          <dgm:dir/>
          <dgm:resizeHandles val="exact"/>
        </dgm:presLayoutVars>
      </dgm:prSet>
      <dgm:spPr/>
      <dgm:t>
        <a:bodyPr/>
        <a:lstStyle/>
        <a:p>
          <a:endParaRPr lang="fr-FR"/>
        </a:p>
      </dgm:t>
    </dgm:pt>
    <dgm:pt modelId="{FB6E48FE-BA40-4C16-ACB8-885B01A91086}" type="pres">
      <dgm:prSet presAssocID="{62231CBA-0D2C-4C31-9E1F-86A0D9D5F547}" presName="arrow" presStyleLbl="node1" presStyleIdx="0" presStyleCnt="2" custRadScaleRad="100028" custRadScaleInc="504">
        <dgm:presLayoutVars>
          <dgm:bulletEnabled val="1"/>
        </dgm:presLayoutVars>
      </dgm:prSet>
      <dgm:spPr/>
      <dgm:t>
        <a:bodyPr/>
        <a:lstStyle/>
        <a:p>
          <a:endParaRPr lang="fr-FR"/>
        </a:p>
      </dgm:t>
    </dgm:pt>
    <dgm:pt modelId="{4996495E-8121-48AD-AEB6-D412A2CBF402}" type="pres">
      <dgm:prSet presAssocID="{3EE474B6-AE47-42A6-95BC-7EB7C45F7954}" presName="arrow" presStyleLbl="node1" presStyleIdx="1" presStyleCnt="2" custScaleY="110034" custRadScaleRad="99379" custRadScaleInc="13247">
        <dgm:presLayoutVars>
          <dgm:bulletEnabled val="1"/>
        </dgm:presLayoutVars>
      </dgm:prSet>
      <dgm:spPr/>
      <dgm:t>
        <a:bodyPr/>
        <a:lstStyle/>
        <a:p>
          <a:endParaRPr lang="fr-FR"/>
        </a:p>
      </dgm:t>
    </dgm:pt>
  </dgm:ptLst>
  <dgm:cxnLst>
    <dgm:cxn modelId="{3DE57E38-C2E1-422A-8957-FFF0B08310B8}" srcId="{DFAEF5BB-966D-4CA6-B375-61E79341D2E8}" destId="{3EE474B6-AE47-42A6-95BC-7EB7C45F7954}" srcOrd="1" destOrd="0" parTransId="{3A879933-5529-430C-B34E-DF98CDB02403}" sibTransId="{AD6E30B5-185B-49E4-AED2-07FC06DD2A06}"/>
    <dgm:cxn modelId="{02A90D5F-C72E-4FB0-BE07-9D1CDB6023ED}" type="presOf" srcId="{DFAEF5BB-966D-4CA6-B375-61E79341D2E8}" destId="{FE6862E6-8E6C-4A81-A72A-1D2D06AC61F5}" srcOrd="0" destOrd="0" presId="urn:microsoft.com/office/officeart/2005/8/layout/arrow1"/>
    <dgm:cxn modelId="{248FD0D0-6F3D-4DAF-A129-415912824774}" type="presOf" srcId="{3EE474B6-AE47-42A6-95BC-7EB7C45F7954}" destId="{4996495E-8121-48AD-AEB6-D412A2CBF402}" srcOrd="0" destOrd="0" presId="urn:microsoft.com/office/officeart/2005/8/layout/arrow1"/>
    <dgm:cxn modelId="{34A10A03-07D4-446F-998A-918D6B4A0852}" srcId="{DFAEF5BB-966D-4CA6-B375-61E79341D2E8}" destId="{62231CBA-0D2C-4C31-9E1F-86A0D9D5F547}" srcOrd="0" destOrd="0" parTransId="{E0170537-1AA0-4997-B434-81DA372CA4F8}" sibTransId="{47AB94F2-AE1F-49F0-BDAF-605913BC6AB3}"/>
    <dgm:cxn modelId="{D84CD290-7CA8-4D3C-B845-7683064FF842}" type="presOf" srcId="{62231CBA-0D2C-4C31-9E1F-86A0D9D5F547}" destId="{FB6E48FE-BA40-4C16-ACB8-885B01A91086}" srcOrd="0" destOrd="0" presId="urn:microsoft.com/office/officeart/2005/8/layout/arrow1"/>
    <dgm:cxn modelId="{05EEB920-9F80-40A9-81EC-15BBF9540211}" type="presParOf" srcId="{FE6862E6-8E6C-4A81-A72A-1D2D06AC61F5}" destId="{FB6E48FE-BA40-4C16-ACB8-885B01A91086}" srcOrd="0" destOrd="0" presId="urn:microsoft.com/office/officeart/2005/8/layout/arrow1"/>
    <dgm:cxn modelId="{A6B0B4DC-155E-4A3B-A527-86E9EB8A9C65}" type="presParOf" srcId="{FE6862E6-8E6C-4A81-A72A-1D2D06AC61F5}" destId="{4996495E-8121-48AD-AEB6-D412A2CBF402}"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EF5BB-966D-4CA6-B375-61E79341D2E8}" type="doc">
      <dgm:prSet loTypeId="urn:microsoft.com/office/officeart/2005/8/layout/arrow1" loCatId="process" qsTypeId="urn:microsoft.com/office/officeart/2005/8/quickstyle/simple1" qsCatId="simple" csTypeId="urn:microsoft.com/office/officeart/2005/8/colors/accent0_1" csCatId="mainScheme" phldr="1"/>
      <dgm:spPr/>
      <dgm:t>
        <a:bodyPr/>
        <a:lstStyle/>
        <a:p>
          <a:endParaRPr lang="fr-FR"/>
        </a:p>
      </dgm:t>
    </dgm:pt>
    <dgm:pt modelId="{62231CBA-0D2C-4C31-9E1F-86A0D9D5F547}">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b="1" dirty="0" smtClean="0">
              <a:solidFill>
                <a:srgbClr val="C00000"/>
              </a:solidFill>
              <a:latin typeface="+mj-lt"/>
            </a:rPr>
            <a:t>LE GRAND APPAREILLAGE</a:t>
          </a:r>
          <a:endParaRPr lang="fr-FR" b="1" dirty="0">
            <a:solidFill>
              <a:srgbClr val="C00000"/>
            </a:solidFill>
            <a:latin typeface="+mj-lt"/>
          </a:endParaRPr>
        </a:p>
      </dgm:t>
    </dgm:pt>
    <dgm:pt modelId="{E0170537-1AA0-4997-B434-81DA372CA4F8}" type="parTrans" cxnId="{34A10A03-07D4-446F-998A-918D6B4A0852}">
      <dgm:prSet/>
      <dgm:spPr/>
      <dgm:t>
        <a:bodyPr/>
        <a:lstStyle/>
        <a:p>
          <a:endParaRPr lang="fr-FR"/>
        </a:p>
      </dgm:t>
    </dgm:pt>
    <dgm:pt modelId="{47AB94F2-AE1F-49F0-BDAF-605913BC6AB3}" type="sibTrans" cxnId="{34A10A03-07D4-446F-998A-918D6B4A0852}">
      <dgm:prSet/>
      <dgm:spPr/>
      <dgm:t>
        <a:bodyPr/>
        <a:lstStyle/>
        <a:p>
          <a:endParaRPr lang="fr-FR"/>
        </a:p>
      </dgm:t>
    </dgm:pt>
    <dgm:pt modelId="{3EE474B6-AE47-42A6-95BC-7EB7C45F7954}">
      <dgm:prSet phldrT="[Texte]" custT="1"/>
      <dgm:spPr>
        <a:solidFill>
          <a:schemeClr val="accent1">
            <a:lumMod val="60000"/>
            <a:lumOff val="40000"/>
          </a:schemeClr>
        </a:solidFill>
      </dgm:spPr>
      <dgm:t>
        <a:bodyPr/>
        <a:lstStyle/>
        <a:p>
          <a:r>
            <a:rPr lang="fr-FR" sz="3600" b="1" dirty="0" smtClean="0">
              <a:solidFill>
                <a:srgbClr val="C00000"/>
              </a:solidFill>
              <a:latin typeface="+mj-lt"/>
            </a:rPr>
            <a:t>LE PETIT APPREILLAGE</a:t>
          </a:r>
          <a:endParaRPr lang="fr-FR" sz="3600" b="1" dirty="0">
            <a:solidFill>
              <a:srgbClr val="C00000"/>
            </a:solidFill>
            <a:latin typeface="+mj-lt"/>
          </a:endParaRPr>
        </a:p>
      </dgm:t>
    </dgm:pt>
    <dgm:pt modelId="{3A879933-5529-430C-B34E-DF98CDB02403}" type="parTrans" cxnId="{3DE57E38-C2E1-422A-8957-FFF0B08310B8}">
      <dgm:prSet/>
      <dgm:spPr/>
      <dgm:t>
        <a:bodyPr/>
        <a:lstStyle/>
        <a:p>
          <a:endParaRPr lang="fr-FR"/>
        </a:p>
      </dgm:t>
    </dgm:pt>
    <dgm:pt modelId="{AD6E30B5-185B-49E4-AED2-07FC06DD2A06}" type="sibTrans" cxnId="{3DE57E38-C2E1-422A-8957-FFF0B08310B8}">
      <dgm:prSet/>
      <dgm:spPr/>
      <dgm:t>
        <a:bodyPr/>
        <a:lstStyle/>
        <a:p>
          <a:endParaRPr lang="fr-FR"/>
        </a:p>
      </dgm:t>
    </dgm:pt>
    <dgm:pt modelId="{FE6862E6-8E6C-4A81-A72A-1D2D06AC61F5}" type="pres">
      <dgm:prSet presAssocID="{DFAEF5BB-966D-4CA6-B375-61E79341D2E8}" presName="cycle" presStyleCnt="0">
        <dgm:presLayoutVars>
          <dgm:dir/>
          <dgm:resizeHandles val="exact"/>
        </dgm:presLayoutVars>
      </dgm:prSet>
      <dgm:spPr/>
      <dgm:t>
        <a:bodyPr/>
        <a:lstStyle/>
        <a:p>
          <a:endParaRPr lang="fr-FR"/>
        </a:p>
      </dgm:t>
    </dgm:pt>
    <dgm:pt modelId="{FB6E48FE-BA40-4C16-ACB8-885B01A91086}" type="pres">
      <dgm:prSet presAssocID="{62231CBA-0D2C-4C31-9E1F-86A0D9D5F547}" presName="arrow" presStyleLbl="node1" presStyleIdx="0" presStyleCnt="2" custRadScaleRad="101337" custRadScaleInc="-5146">
        <dgm:presLayoutVars>
          <dgm:bulletEnabled val="1"/>
        </dgm:presLayoutVars>
      </dgm:prSet>
      <dgm:spPr/>
      <dgm:t>
        <a:bodyPr/>
        <a:lstStyle/>
        <a:p>
          <a:endParaRPr lang="fr-FR"/>
        </a:p>
      </dgm:t>
    </dgm:pt>
    <dgm:pt modelId="{4996495E-8121-48AD-AEB6-D412A2CBF402}" type="pres">
      <dgm:prSet presAssocID="{3EE474B6-AE47-42A6-95BC-7EB7C45F7954}" presName="arrow" presStyleLbl="node1" presStyleIdx="1" presStyleCnt="2" custScaleY="110034" custRadScaleRad="104865" custRadScaleInc="16617">
        <dgm:presLayoutVars>
          <dgm:bulletEnabled val="1"/>
        </dgm:presLayoutVars>
      </dgm:prSet>
      <dgm:spPr/>
      <dgm:t>
        <a:bodyPr/>
        <a:lstStyle/>
        <a:p>
          <a:endParaRPr lang="fr-FR"/>
        </a:p>
      </dgm:t>
    </dgm:pt>
  </dgm:ptLst>
  <dgm:cxnLst>
    <dgm:cxn modelId="{3DE57E38-C2E1-422A-8957-FFF0B08310B8}" srcId="{DFAEF5BB-966D-4CA6-B375-61E79341D2E8}" destId="{3EE474B6-AE47-42A6-95BC-7EB7C45F7954}" srcOrd="1" destOrd="0" parTransId="{3A879933-5529-430C-B34E-DF98CDB02403}" sibTransId="{AD6E30B5-185B-49E4-AED2-07FC06DD2A06}"/>
    <dgm:cxn modelId="{16574CE0-FC23-4A0D-9DED-4AA75ED9CD8C}" type="presOf" srcId="{3EE474B6-AE47-42A6-95BC-7EB7C45F7954}" destId="{4996495E-8121-48AD-AEB6-D412A2CBF402}" srcOrd="0" destOrd="0" presId="urn:microsoft.com/office/officeart/2005/8/layout/arrow1"/>
    <dgm:cxn modelId="{34A10A03-07D4-446F-998A-918D6B4A0852}" srcId="{DFAEF5BB-966D-4CA6-B375-61E79341D2E8}" destId="{62231CBA-0D2C-4C31-9E1F-86A0D9D5F547}" srcOrd="0" destOrd="0" parTransId="{E0170537-1AA0-4997-B434-81DA372CA4F8}" sibTransId="{47AB94F2-AE1F-49F0-BDAF-605913BC6AB3}"/>
    <dgm:cxn modelId="{825FB813-2A6D-4D1B-9999-BE005FB27B2A}" type="presOf" srcId="{DFAEF5BB-966D-4CA6-B375-61E79341D2E8}" destId="{FE6862E6-8E6C-4A81-A72A-1D2D06AC61F5}" srcOrd="0" destOrd="0" presId="urn:microsoft.com/office/officeart/2005/8/layout/arrow1"/>
    <dgm:cxn modelId="{B06991C2-5FB7-47BD-8C8A-A032BA2804A9}" type="presOf" srcId="{62231CBA-0D2C-4C31-9E1F-86A0D9D5F547}" destId="{FB6E48FE-BA40-4C16-ACB8-885B01A91086}" srcOrd="0" destOrd="0" presId="urn:microsoft.com/office/officeart/2005/8/layout/arrow1"/>
    <dgm:cxn modelId="{9FB15FE6-DADB-48E3-BD4C-20536116A6D0}" type="presParOf" srcId="{FE6862E6-8E6C-4A81-A72A-1D2D06AC61F5}" destId="{FB6E48FE-BA40-4C16-ACB8-885B01A91086}" srcOrd="0" destOrd="0" presId="urn:microsoft.com/office/officeart/2005/8/layout/arrow1"/>
    <dgm:cxn modelId="{BF03D9B9-BAFE-4BAC-A804-308146797263}" type="presParOf" srcId="{FE6862E6-8E6C-4A81-A72A-1D2D06AC61F5}" destId="{4996495E-8121-48AD-AEB6-D412A2CBF402}"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E48FE-BA40-4C16-ACB8-885B01A91086}">
      <dsp:nvSpPr>
        <dsp:cNvPr id="0" name=""/>
        <dsp:cNvSpPr/>
      </dsp:nvSpPr>
      <dsp:spPr>
        <a:xfrm rot="16200000">
          <a:off x="9" y="785853"/>
          <a:ext cx="4353222" cy="4353222"/>
        </a:xfrm>
        <a:prstGeom prst="upArrow">
          <a:avLst>
            <a:gd name="adj1" fmla="val 50000"/>
            <a:gd name="adj2" fmla="val 35000"/>
          </a:avLst>
        </a:prstGeom>
        <a:blipFill>
          <a:blip xmlns:r="http://schemas.openxmlformats.org/officeDocument/2006/relationships" r:embed="rId1">
            <a:duotone>
              <a:schemeClr val="accent2">
                <a:shade val="63000"/>
                <a:tint val="82000"/>
              </a:schemeClr>
              <a:schemeClr val="accent2">
                <a:tint val="10000"/>
                <a:satMod val="400000"/>
              </a:schemeClr>
            </a:duotone>
          </a:blip>
          <a:tile tx="0" ty="0" sx="40000" sy="40000" flip="none" algn="tl"/>
        </a:blipFill>
        <a:ln w="12700" cap="flat" cmpd="sng" algn="ctr">
          <a:solidFill>
            <a:schemeClr val="accent2"/>
          </a:solidFill>
          <a:prstDash val="solid"/>
        </a:ln>
        <a:effectLst>
          <a:outerShdw blurRad="95000" rotWithShape="0">
            <a:srgbClr val="000000">
              <a:alpha val="50000"/>
            </a:srgbClr>
          </a:outerShdw>
          <a:softEdge rad="12700"/>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fr-FR" sz="3400" b="1" kern="1200" dirty="0" smtClean="0">
              <a:solidFill>
                <a:srgbClr val="FF0000"/>
              </a:solidFill>
              <a:latin typeface="+mj-lt"/>
            </a:rPr>
            <a:t>PRESTATIONS EN NATURE</a:t>
          </a:r>
          <a:endParaRPr lang="fr-FR" sz="3400" b="1" kern="1200" dirty="0">
            <a:solidFill>
              <a:srgbClr val="FF0000"/>
            </a:solidFill>
            <a:latin typeface="+mj-lt"/>
          </a:endParaRPr>
        </a:p>
      </dsp:txBody>
      <dsp:txXfrm rot="5400000">
        <a:off x="761824" y="1874157"/>
        <a:ext cx="3591408" cy="2176611"/>
      </dsp:txXfrm>
    </dsp:sp>
    <dsp:sp modelId="{4996495E-8121-48AD-AEB6-D412A2CBF402}">
      <dsp:nvSpPr>
        <dsp:cNvPr id="0" name=""/>
        <dsp:cNvSpPr/>
      </dsp:nvSpPr>
      <dsp:spPr>
        <a:xfrm rot="5400000">
          <a:off x="4572368" y="1429168"/>
          <a:ext cx="4353222" cy="4790025"/>
        </a:xfrm>
        <a:prstGeom prst="upArrow">
          <a:avLst>
            <a:gd name="adj1" fmla="val 50000"/>
            <a:gd name="adj2" fmla="val 35000"/>
          </a:avLst>
        </a:prstGeom>
        <a:solidFill>
          <a:schemeClr val="accent1">
            <a:lumMod val="60000"/>
            <a:lumOff val="4000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fr-FR" sz="3600" b="1" kern="1200" dirty="0" smtClean="0">
              <a:solidFill>
                <a:srgbClr val="FF0000"/>
              </a:solidFill>
              <a:latin typeface="+mj-lt"/>
            </a:rPr>
            <a:t>PRESTATIONS EN ESPECES</a:t>
          </a:r>
          <a:endParaRPr lang="fr-FR" sz="3600" b="1" kern="1200" dirty="0">
            <a:solidFill>
              <a:srgbClr val="FF0000"/>
            </a:solidFill>
            <a:latin typeface="+mj-lt"/>
          </a:endParaRPr>
        </a:p>
      </dsp:txBody>
      <dsp:txXfrm rot="-5400000">
        <a:off x="4353967" y="2735876"/>
        <a:ext cx="4028211" cy="217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E48FE-BA40-4C16-ACB8-885B01A91086}">
      <dsp:nvSpPr>
        <dsp:cNvPr id="0" name=""/>
        <dsp:cNvSpPr/>
      </dsp:nvSpPr>
      <dsp:spPr>
        <a:xfrm rot="16200000">
          <a:off x="9" y="785853"/>
          <a:ext cx="4353222" cy="4353222"/>
        </a:xfrm>
        <a:prstGeom prst="upArrow">
          <a:avLst>
            <a:gd name="adj1" fmla="val 50000"/>
            <a:gd name="adj2" fmla="val 35000"/>
          </a:avLst>
        </a:prstGeom>
        <a:blipFill>
          <a:blip xmlns:r="http://schemas.openxmlformats.org/officeDocument/2006/relationships" r:embed="rId1">
            <a:duotone>
              <a:schemeClr val="accent2">
                <a:shade val="63000"/>
                <a:tint val="82000"/>
              </a:schemeClr>
              <a:schemeClr val="accent2">
                <a:tint val="10000"/>
                <a:satMod val="400000"/>
              </a:schemeClr>
            </a:duotone>
          </a:blip>
          <a:tile tx="0" ty="0" sx="40000" sy="40000" flip="none" algn="tl"/>
        </a:blipFill>
        <a:ln w="12700" cap="flat" cmpd="sng" algn="ctr">
          <a:solidFill>
            <a:schemeClr val="accent2"/>
          </a:solidFill>
          <a:prstDash val="solid"/>
        </a:ln>
        <a:effectLst>
          <a:outerShdw blurRad="95000" rotWithShape="0">
            <a:srgbClr val="000000">
              <a:alpha val="50000"/>
            </a:srgbClr>
          </a:outerShdw>
          <a:softEdge rad="12700"/>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fr-FR" sz="3100" b="1" kern="1200" dirty="0" smtClean="0">
              <a:solidFill>
                <a:srgbClr val="C00000"/>
              </a:solidFill>
              <a:latin typeface="+mj-lt"/>
            </a:rPr>
            <a:t>LE GRAND APPAREILLAGE</a:t>
          </a:r>
          <a:endParaRPr lang="fr-FR" sz="3100" b="1" kern="1200" dirty="0">
            <a:solidFill>
              <a:srgbClr val="C00000"/>
            </a:solidFill>
            <a:latin typeface="+mj-lt"/>
          </a:endParaRPr>
        </a:p>
      </dsp:txBody>
      <dsp:txXfrm rot="5400000">
        <a:off x="761824" y="1874157"/>
        <a:ext cx="3591408" cy="2176611"/>
      </dsp:txXfrm>
    </dsp:sp>
    <dsp:sp modelId="{4996495E-8121-48AD-AEB6-D412A2CBF402}">
      <dsp:nvSpPr>
        <dsp:cNvPr id="0" name=""/>
        <dsp:cNvSpPr/>
      </dsp:nvSpPr>
      <dsp:spPr>
        <a:xfrm rot="5400000">
          <a:off x="4572368" y="1429168"/>
          <a:ext cx="4353222" cy="4790025"/>
        </a:xfrm>
        <a:prstGeom prst="upArrow">
          <a:avLst>
            <a:gd name="adj1" fmla="val 50000"/>
            <a:gd name="adj2" fmla="val 35000"/>
          </a:avLst>
        </a:prstGeom>
        <a:solidFill>
          <a:schemeClr val="accent1">
            <a:lumMod val="60000"/>
            <a:lumOff val="4000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fr-FR" sz="3600" b="1" kern="1200" dirty="0" smtClean="0">
              <a:solidFill>
                <a:srgbClr val="C00000"/>
              </a:solidFill>
              <a:latin typeface="+mj-lt"/>
            </a:rPr>
            <a:t>LE PETIT APPREILLAGE</a:t>
          </a:r>
          <a:endParaRPr lang="fr-FR" sz="3600" b="1" kern="1200" dirty="0">
            <a:solidFill>
              <a:srgbClr val="C00000"/>
            </a:solidFill>
            <a:latin typeface="+mj-lt"/>
          </a:endParaRPr>
        </a:p>
      </dsp:txBody>
      <dsp:txXfrm rot="-5400000">
        <a:off x="4353967" y="2735876"/>
        <a:ext cx="4028211" cy="217661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E8F06-510F-424E-87BC-7D156A2E6260}" type="datetimeFigureOut">
              <a:rPr lang="fr-FR" smtClean="0"/>
              <a:pPr/>
              <a:t>16/12/2016</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A0D02-9475-40E6-8E0E-55F92BA9B2B0}"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7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59E97B-2EF0-47D0-B1F3-1B4F3CD1CD3A}" type="slidenum">
              <a:rPr lang="fr-FR" smtClean="0"/>
              <a:pPr/>
              <a:t>3</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63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4013D1-49D3-464F-8349-15A6D46AC45C}" type="slidenum">
              <a:rPr lang="fr-FR" smtClean="0"/>
              <a:pPr/>
              <a:t>12</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73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000C22-80B9-4A33-9FB3-E4BE4E0EDBB2}" type="slidenum">
              <a:rPr lang="fr-FR" smtClean="0"/>
              <a:pPr/>
              <a:t>13</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8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3666CB-4D66-499A-BACB-239E7C7FAB26}" type="slidenum">
              <a:rPr lang="fr-FR" smtClean="0"/>
              <a:pPr/>
              <a:t>14</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93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BDC92D-6718-454F-BB97-F6422994F415}" type="slidenum">
              <a:rPr lang="fr-FR" smtClean="0"/>
              <a:pPr/>
              <a:t>15</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04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68172C-04DA-4786-B06A-6C93DAD12C9C}" type="slidenum">
              <a:rPr lang="fr-FR" smtClean="0"/>
              <a:pPr/>
              <a:t>16</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52A335-AD2C-44B4-810F-F8E38C3F2A1B}" type="slidenum">
              <a:rPr lang="fr-FR" smtClean="0"/>
              <a:pPr/>
              <a:t>17</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24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8F2B2-AF78-45FB-9983-946701325083}" type="slidenum">
              <a:rPr lang="fr-FR" smtClean="0"/>
              <a:pPr/>
              <a:t>18</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34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8DB014-7CCB-4C19-83D0-8CE14875F606}" type="slidenum">
              <a:rPr lang="fr-FR" smtClean="0"/>
              <a:pPr/>
              <a:t>19</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0A0D02-9475-40E6-8E0E-55F92BA9B2B0}" type="slidenum">
              <a:rPr lang="fr-FR" smtClean="0"/>
              <a:pPr/>
              <a:t>56</a:t>
            </a:fld>
            <a:endParaRPr lang="fr-FR" dirty="0"/>
          </a:p>
        </p:txBody>
      </p:sp>
    </p:spTree>
    <p:extLst>
      <p:ext uri="{BB962C8B-B14F-4D97-AF65-F5344CB8AC3E}">
        <p14:creationId xmlns:p14="http://schemas.microsoft.com/office/powerpoint/2010/main" xmlns="" val="134994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81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E3B7D6-786C-4EC0-BC1B-465CA67D9FC0}" type="slidenum">
              <a:rPr lang="fr-FR" smtClean="0"/>
              <a:pPr/>
              <a:t>4</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91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266DD8-1626-4020-B31E-81960BE84897}" type="slidenum">
              <a:rPr lang="fr-FR" smtClean="0"/>
              <a:pPr/>
              <a:t>5</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0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DC3F1E-2880-4F75-8A58-319223099FE3}" type="slidenum">
              <a:rPr lang="fr-FR" smtClean="0"/>
              <a:pPr/>
              <a:t>6</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12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4C7317-2C7A-4880-95F5-B216EE4644D4}" type="slidenum">
              <a:rPr lang="fr-FR" smtClean="0"/>
              <a:pPr/>
              <a:t>7</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22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43462F-E5C4-419F-B80D-FCDA47BD4FAF}" type="slidenum">
              <a:rPr lang="fr-FR" smtClean="0"/>
              <a:pPr/>
              <a:t>8</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32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92AC18-FF2D-4A8B-ADC4-C1F9056E51B2}" type="slidenum">
              <a:rPr lang="fr-FR" smtClean="0"/>
              <a:pPr/>
              <a:t>9</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42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FEACC6-C703-49EA-AD17-3891664D92E9}" type="slidenum">
              <a:rPr lang="fr-FR" smtClean="0"/>
              <a:pPr/>
              <a:t>10</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53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BF44F-4965-46BE-9581-E91013C297CD}" type="slidenum">
              <a:rPr lang="fr-FR" smtClean="0"/>
              <a:pPr/>
              <a:t>11</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17" name="Espace réservé du pied de page 16"/>
          <p:cNvSpPr>
            <a:spLocks noGrp="1"/>
          </p:cNvSpPr>
          <p:nvPr>
            <p:ph type="ftr" sz="quarter" idx="11"/>
          </p:nvPr>
        </p:nvSpPr>
        <p:spPr/>
        <p:txBody>
          <a:bodyPr/>
          <a:lstStyle>
            <a:extLst/>
          </a:lstStyle>
          <a:p>
            <a:endParaRPr lang="fr-FR" dirty="0"/>
          </a:p>
        </p:txBody>
      </p:sp>
      <p:sp>
        <p:nvSpPr>
          <p:cNvPr id="29" name="Espace réservé du numéro de diapositive 28"/>
          <p:cNvSpPr>
            <a:spLocks noGrp="1"/>
          </p:cNvSpPr>
          <p:nvPr>
            <p:ph type="sldNum" sz="quarter" idx="12"/>
          </p:nvPr>
        </p:nvSpPr>
        <p:spPr/>
        <p:txBody>
          <a:bodyPr/>
          <a:lstStyle>
            <a:extLst/>
          </a:lstStyle>
          <a:p>
            <a:fld id="{EFD32E99-0340-449F-9108-970F8DD3E690}" type="slidenum">
              <a:rPr lang="fr-FR" smtClean="0"/>
              <a:pPr/>
              <a:t>‹N°›</a:t>
            </a:fld>
            <a:endParaRPr lang="fr-FR"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pull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EFD32E99-0340-449F-9108-970F8DD3E690}" type="slidenum">
              <a:rPr lang="fr-FR" smtClean="0"/>
              <a:pPr/>
              <a:t>‹N°›</a:t>
            </a:fld>
            <a:endParaRPr lang="fr-FR" dirty="0"/>
          </a:p>
        </p:txBody>
      </p:sp>
    </p:spTree>
  </p:cSld>
  <p:clrMapOvr>
    <a:masterClrMapping/>
  </p:clrMapOvr>
  <p:transition spd="med">
    <p:pull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EFD32E99-0340-449F-9108-970F8DD3E690}" type="slidenum">
              <a:rPr lang="fr-FR" smtClean="0"/>
              <a:pPr/>
              <a:t>‹N°›</a:t>
            </a:fld>
            <a:endParaRPr lang="fr-FR" dirty="0"/>
          </a:p>
        </p:txBody>
      </p:sp>
    </p:spTree>
  </p:cSld>
  <p:clrMapOvr>
    <a:masterClrMapping/>
  </p:clrMapOvr>
  <p:transition spd="med">
    <p:pull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EFD32E99-0340-449F-9108-970F8DD3E690}" type="slidenum">
              <a:rPr lang="fr-FR" smtClean="0"/>
              <a:pPr/>
              <a:t>‹N°›</a:t>
            </a:fld>
            <a:endParaRPr lang="fr-FR" dirty="0"/>
          </a:p>
        </p:txBody>
      </p:sp>
    </p:spTree>
  </p:cSld>
  <p:clrMapOvr>
    <a:masterClrMapping/>
  </p:clrMapOvr>
  <p:transition spd="med">
    <p:pull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EFD32E99-0340-449F-9108-970F8DD3E690}" type="slidenum">
              <a:rPr lang="fr-FR" smtClean="0"/>
              <a:pPr/>
              <a:t>‹N°›</a:t>
            </a:fld>
            <a:endParaRPr lang="fr-FR"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pull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EFD32E99-0340-449F-9108-970F8DD3E690}" type="slidenum">
              <a:rPr lang="fr-FR" smtClean="0"/>
              <a:pPr/>
              <a:t>‹N°›</a:t>
            </a:fld>
            <a:endParaRPr lang="fr-FR" dirty="0"/>
          </a:p>
        </p:txBody>
      </p:sp>
    </p:spTree>
  </p:cSld>
  <p:clrMapOvr>
    <a:masterClrMapping/>
  </p:clrMapOvr>
  <p:transition spd="med">
    <p:pull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EFD32E99-0340-449F-9108-970F8DD3E690}" type="slidenum">
              <a:rPr lang="fr-FR" smtClean="0"/>
              <a:pPr/>
              <a:t>‹N°›</a:t>
            </a:fld>
            <a:endParaRPr lang="fr-FR"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pull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EFD32E99-0340-449F-9108-970F8DD3E690}" type="slidenum">
              <a:rPr lang="fr-FR" smtClean="0"/>
              <a:pPr/>
              <a:t>‹N°›</a:t>
            </a:fld>
            <a:endParaRPr lang="fr-FR" dirty="0"/>
          </a:p>
        </p:txBody>
      </p:sp>
    </p:spTree>
  </p:cSld>
  <p:clrMapOvr>
    <a:masterClrMapping/>
  </p:clrMapOvr>
  <p:transition spd="med">
    <p:pull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EFD32E99-0340-449F-9108-970F8DD3E690}" type="slidenum">
              <a:rPr lang="fr-FR" smtClean="0"/>
              <a:pPr/>
              <a:t>‹N°›</a:t>
            </a:fld>
            <a:endParaRPr lang="fr-FR" dirty="0"/>
          </a:p>
        </p:txBody>
      </p:sp>
    </p:spTree>
  </p:cSld>
  <p:clrMapOvr>
    <a:masterClrMapping/>
  </p:clrMapOvr>
  <p:transition spd="med">
    <p:pull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04B4A6E-45C5-4C26-A959-EB777686FC49}" type="datetimeFigureOut">
              <a:rPr lang="fr-FR" smtClean="0"/>
              <a:pPr/>
              <a:t>16/12/2016</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EFD32E99-0340-449F-9108-970F8DD3E690}" type="slidenum">
              <a:rPr lang="fr-FR" smtClean="0"/>
              <a:pPr/>
              <a:t>‹N°›</a:t>
            </a:fld>
            <a:endParaRPr lang="fr-FR" dirty="0"/>
          </a:p>
        </p:txBody>
      </p:sp>
    </p:spTree>
  </p:cSld>
  <p:clrMapOvr>
    <a:masterClrMapping/>
  </p:clrMapOvr>
  <p:transition spd="med">
    <p:pull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904B4A6E-45C5-4C26-A959-EB777686FC49}" type="datetimeFigureOut">
              <a:rPr lang="fr-FR" smtClean="0"/>
              <a:pPr/>
              <a:t>16/12/2016</a:t>
            </a:fld>
            <a:endParaRPr lang="fr-FR" dirty="0"/>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dirty="0"/>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EFD32E99-0340-449F-9108-970F8DD3E690}" type="slidenum">
              <a:rPr lang="fr-FR" smtClean="0"/>
              <a:pPr/>
              <a:t>‹N°›</a:t>
            </a:fld>
            <a:endParaRPr lang="fr-FR" dirty="0"/>
          </a:p>
        </p:txBody>
      </p:sp>
    </p:spTree>
  </p:cSld>
  <p:clrMapOvr>
    <a:masterClrMapping/>
  </p:clrMapOvr>
  <p:transition spd="med">
    <p:pull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04B4A6E-45C5-4C26-A959-EB777686FC49}" type="datetimeFigureOut">
              <a:rPr lang="fr-FR" smtClean="0"/>
              <a:pPr/>
              <a:t>16/12/2016</a:t>
            </a:fld>
            <a:endParaRPr lang="fr-FR" dirty="0"/>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dirty="0"/>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FD32E99-0340-449F-9108-970F8DD3E690}"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pull dir="u"/>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2.xml"/><Relationship Id="rId7" Type="http://schemas.openxmlformats.org/officeDocument/2006/relationships/image" Target="../media/image5.gi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elhana.cnas.dz/"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5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Hydrangeas.jpg"/>
          <p:cNvPicPr>
            <a:picLocks noChangeAspect="1"/>
          </p:cNvPicPr>
          <p:nvPr/>
        </p:nvPicPr>
        <p:blipFill>
          <a:blip r:embed="rId2"/>
          <a:stretch>
            <a:fillRect/>
          </a:stretch>
        </p:blipFill>
        <p:spPr>
          <a:xfrm>
            <a:off x="0" y="0"/>
            <a:ext cx="5357817" cy="6858000"/>
          </a:xfrm>
          <a:prstGeom prst="rect">
            <a:avLst/>
          </a:prstGeom>
        </p:spPr>
      </p:pic>
      <p:pic>
        <p:nvPicPr>
          <p:cNvPr id="1034" name="Picture 10" descr="C:\Program Files\Microsoft Office\MEDIA\CAGCAT10\j0284916.jpg"/>
          <p:cNvPicPr>
            <a:picLocks noChangeAspect="1" noChangeArrowheads="1"/>
          </p:cNvPicPr>
          <p:nvPr/>
        </p:nvPicPr>
        <p:blipFill>
          <a:blip r:embed="rId3"/>
          <a:srcRect/>
          <a:stretch>
            <a:fillRect/>
          </a:stretch>
        </p:blipFill>
        <p:spPr bwMode="auto">
          <a:xfrm>
            <a:off x="4714876" y="0"/>
            <a:ext cx="4429124" cy="6857999"/>
          </a:xfrm>
          <a:prstGeom prst="rect">
            <a:avLst/>
          </a:prstGeom>
          <a:noFill/>
        </p:spPr>
      </p:pic>
      <p:sp>
        <p:nvSpPr>
          <p:cNvPr id="4" name="ZoneTexte 3"/>
          <p:cNvSpPr txBox="1"/>
          <p:nvPr/>
        </p:nvSpPr>
        <p:spPr>
          <a:xfrm>
            <a:off x="500034" y="571480"/>
            <a:ext cx="8001056" cy="1200329"/>
          </a:xfrm>
          <a:prstGeom prst="rect">
            <a:avLst/>
          </a:prstGeom>
          <a:solidFill>
            <a:srgbClr val="00B0F0"/>
          </a:solidFill>
          <a:scene3d>
            <a:camera prst="isometricOffAxis1Right"/>
            <a:lightRig rig="threePt" dir="t"/>
          </a:scene3d>
          <a:sp3d>
            <a:bevelT w="139700" h="139700" prst="divot"/>
          </a:sp3d>
        </p:spPr>
        <p:style>
          <a:lnRef idx="0">
            <a:scrgbClr r="0" g="0" b="0"/>
          </a:lnRef>
          <a:fillRef idx="1002">
            <a:schemeClr val="lt2"/>
          </a:fillRef>
          <a:effectRef idx="0">
            <a:scrgbClr r="0" g="0" b="0"/>
          </a:effectRef>
          <a:fontRef idx="major"/>
        </p:style>
        <p:txBody>
          <a:bodyPr wrap="square" rtlCol="0">
            <a:spAutoFit/>
          </a:bodyPr>
          <a:lstStyle/>
          <a:p>
            <a:r>
              <a:rPr lang="fr-FR" sz="7200" dirty="0" smtClean="0"/>
              <a:t>       BONJOUR</a:t>
            </a:r>
            <a:endParaRPr lang="fr-FR" sz="7200" dirty="0"/>
          </a:p>
        </p:txBody>
      </p:sp>
    </p:spTree>
  </p:cSld>
  <p:clrMapOvr>
    <a:masterClrMapping/>
  </p:clrMapOvr>
  <p:transition spd="med">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04800" y="1052513"/>
            <a:ext cx="8515350" cy="5027612"/>
          </a:xfrm>
        </p:spPr>
        <p:txBody>
          <a:bodyPr>
            <a:normAutofit lnSpcReduction="10000"/>
          </a:bodyPr>
          <a:lstStyle/>
          <a:p>
            <a:pPr marL="0" indent="0" algn="just" eaLnBrk="1" fontAlgn="auto" hangingPunct="1">
              <a:spcAft>
                <a:spcPts val="0"/>
              </a:spcAft>
              <a:buFont typeface="Wingdings 2" pitchFamily="18" charset="2"/>
              <a:buNone/>
              <a:defRPr/>
            </a:pPr>
            <a:r>
              <a:rPr lang="fr-FR" sz="2400" dirty="0" smtClean="0"/>
              <a:t>- 4 </a:t>
            </a:r>
            <a:r>
              <a:rPr lang="fr-FR" sz="2400" dirty="0"/>
              <a:t>C</a:t>
            </a:r>
            <a:r>
              <a:rPr lang="fr-FR" sz="2400" dirty="0" smtClean="0"/>
              <a:t>entres Régionaux d’Imagerie Médicale (Constantine, Jijel, Laghouat et Tlemcen)</a:t>
            </a:r>
          </a:p>
          <a:p>
            <a:pPr marL="0" indent="0" algn="just" eaLnBrk="1" fontAlgn="auto" hangingPunct="1">
              <a:spcAft>
                <a:spcPts val="0"/>
              </a:spcAft>
              <a:buFont typeface="Wingdings 2" pitchFamily="18" charset="2"/>
              <a:buNone/>
              <a:defRPr/>
            </a:pPr>
            <a:endParaRPr lang="fr-FR" sz="1100" dirty="0" smtClean="0"/>
          </a:p>
          <a:p>
            <a:pPr marL="0" indent="0" algn="just" eaLnBrk="1" fontAlgn="auto" hangingPunct="1">
              <a:spcAft>
                <a:spcPts val="0"/>
              </a:spcAft>
              <a:buFont typeface="Wingdings 2" pitchFamily="18" charset="2"/>
              <a:buNone/>
              <a:defRPr/>
            </a:pPr>
            <a:r>
              <a:rPr lang="fr-FR" sz="2400" dirty="0" smtClean="0"/>
              <a:t>- </a:t>
            </a:r>
            <a:r>
              <a:rPr lang="fr-FR" sz="2400" dirty="0"/>
              <a:t>33</a:t>
            </a:r>
            <a:r>
              <a:rPr lang="fr-FR" sz="2400" dirty="0" smtClean="0"/>
              <a:t> Centres de Diagnostic, de Soins et de dépistage précoce,</a:t>
            </a:r>
          </a:p>
          <a:p>
            <a:pPr algn="just" eaLnBrk="1" fontAlgn="auto" hangingPunct="1">
              <a:spcAft>
                <a:spcPts val="0"/>
              </a:spcAft>
              <a:buFontTx/>
              <a:buChar char="-"/>
              <a:defRPr/>
            </a:pPr>
            <a:endParaRPr lang="fr-FR" sz="1100" dirty="0" smtClean="0"/>
          </a:p>
          <a:p>
            <a:pPr marL="0" indent="0" algn="just" eaLnBrk="1" fontAlgn="auto" hangingPunct="1">
              <a:spcAft>
                <a:spcPts val="0"/>
              </a:spcAft>
              <a:buFont typeface="Wingdings 2" pitchFamily="18" charset="2"/>
              <a:buNone/>
              <a:defRPr/>
            </a:pPr>
            <a:r>
              <a:rPr lang="fr-FR" sz="2400" dirty="0" smtClean="0"/>
              <a:t>- </a:t>
            </a:r>
            <a:r>
              <a:rPr lang="fr-FR" sz="2400" dirty="0"/>
              <a:t>49</a:t>
            </a:r>
            <a:r>
              <a:rPr lang="fr-FR" sz="2400" dirty="0" smtClean="0"/>
              <a:t> officines pharmaceutiques,</a:t>
            </a:r>
          </a:p>
          <a:p>
            <a:pPr algn="just" eaLnBrk="1" fontAlgn="auto" hangingPunct="1">
              <a:spcAft>
                <a:spcPts val="0"/>
              </a:spcAft>
              <a:buFontTx/>
              <a:buChar char="-"/>
              <a:defRPr/>
            </a:pPr>
            <a:endParaRPr lang="fr-FR" sz="1200" dirty="0" smtClean="0"/>
          </a:p>
          <a:p>
            <a:pPr marL="0" indent="0" algn="just" eaLnBrk="1" fontAlgn="auto" hangingPunct="1">
              <a:spcAft>
                <a:spcPts val="0"/>
              </a:spcAft>
              <a:buFont typeface="Wingdings 2" pitchFamily="18" charset="2"/>
              <a:buNone/>
              <a:defRPr/>
            </a:pPr>
            <a:r>
              <a:rPr lang="fr-FR" sz="2400" dirty="0" smtClean="0"/>
              <a:t>- 30 Crèches et Jardins d’Enfants,</a:t>
            </a:r>
          </a:p>
          <a:p>
            <a:pPr algn="just" eaLnBrk="1" fontAlgn="auto" hangingPunct="1">
              <a:spcAft>
                <a:spcPts val="0"/>
              </a:spcAft>
              <a:buFontTx/>
              <a:buChar char="-"/>
              <a:defRPr/>
            </a:pPr>
            <a:endParaRPr lang="fr-FR" sz="1000" dirty="0" smtClean="0"/>
          </a:p>
          <a:p>
            <a:pPr marL="0" indent="0" algn="just" eaLnBrk="1" fontAlgn="auto" hangingPunct="1">
              <a:spcAft>
                <a:spcPts val="0"/>
              </a:spcAft>
              <a:buFont typeface="Wingdings 2" pitchFamily="18" charset="2"/>
              <a:buNone/>
              <a:defRPr/>
            </a:pPr>
            <a:r>
              <a:rPr lang="fr-FR" sz="2400" dirty="0" smtClean="0"/>
              <a:t>- 1 imprimerie à Constantine,</a:t>
            </a:r>
          </a:p>
          <a:p>
            <a:pPr marL="0" indent="0" algn="just" eaLnBrk="1" fontAlgn="auto" hangingPunct="1">
              <a:spcAft>
                <a:spcPts val="0"/>
              </a:spcAft>
              <a:buFont typeface="Wingdings 2" pitchFamily="18" charset="2"/>
              <a:buNone/>
              <a:defRPr/>
            </a:pPr>
            <a:endParaRPr lang="fr-FR" sz="1000" dirty="0" smtClean="0"/>
          </a:p>
          <a:p>
            <a:pPr marL="0" indent="0" algn="just" eaLnBrk="1" fontAlgn="auto" hangingPunct="1">
              <a:spcAft>
                <a:spcPts val="0"/>
              </a:spcAft>
              <a:buFont typeface="Wingdings 2" pitchFamily="18" charset="2"/>
              <a:buNone/>
              <a:defRPr/>
            </a:pPr>
            <a:r>
              <a:rPr lang="fr-FR" sz="2400" dirty="0" smtClean="0"/>
              <a:t>- 1 centre familial à caractère social à Ben </a:t>
            </a:r>
            <a:r>
              <a:rPr lang="fr-FR" sz="2400" dirty="0" err="1" smtClean="0"/>
              <a:t>Aknoun</a:t>
            </a:r>
            <a:r>
              <a:rPr lang="fr-FR" sz="2400" dirty="0" smtClean="0"/>
              <a:t>,</a:t>
            </a:r>
          </a:p>
          <a:p>
            <a:pPr algn="just" eaLnBrk="1" fontAlgn="auto" hangingPunct="1">
              <a:spcAft>
                <a:spcPts val="0"/>
              </a:spcAft>
              <a:buFontTx/>
              <a:buChar char="-"/>
              <a:defRPr/>
            </a:pPr>
            <a:endParaRPr lang="fr-FR" sz="1100" dirty="0" smtClean="0"/>
          </a:p>
          <a:p>
            <a:pPr marL="0" indent="0" algn="just" eaLnBrk="1" fontAlgn="auto" hangingPunct="1">
              <a:spcAft>
                <a:spcPts val="0"/>
              </a:spcAft>
              <a:buFont typeface="Wingdings 2" pitchFamily="18" charset="2"/>
              <a:buNone/>
              <a:defRPr/>
            </a:pPr>
            <a:r>
              <a:rPr lang="fr-FR" sz="2400" dirty="0" smtClean="0"/>
              <a:t>- 1 complexe touristique à </a:t>
            </a:r>
            <a:r>
              <a:rPr lang="fr-FR" sz="2400" dirty="0" err="1" smtClean="0"/>
              <a:t>Melbou</a:t>
            </a:r>
            <a:r>
              <a:rPr lang="fr-FR" sz="2400" dirty="0" smtClean="0"/>
              <a:t> (W. </a:t>
            </a:r>
            <a:r>
              <a:rPr lang="fr-FR" sz="2400" dirty="0" err="1" smtClean="0"/>
              <a:t>Béjaia</a:t>
            </a:r>
            <a:r>
              <a:rPr lang="fr-FR" sz="2400" dirty="0" smtClean="0"/>
              <a:t>).</a:t>
            </a:r>
          </a:p>
        </p:txBody>
      </p:sp>
      <p:pic>
        <p:nvPicPr>
          <p:cNvPr id="19459"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19460"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404813"/>
            <a:ext cx="8686800" cy="838200"/>
          </a:xfrm>
        </p:spPr>
        <p:txBody>
          <a:bodyPr/>
          <a:lstStyle/>
          <a:p>
            <a:pPr algn="ctr" eaLnBrk="1" fontAlgn="auto" hangingPunct="1">
              <a:spcAft>
                <a:spcPts val="0"/>
              </a:spcAft>
              <a:defRPr/>
            </a:pPr>
            <a:r>
              <a:rPr lang="fr-FR" sz="3200" b="1" dirty="0" smtClean="0">
                <a:solidFill>
                  <a:srgbClr val="FFFF00"/>
                </a:solidFill>
                <a:effectLst/>
                <a:latin typeface="+mn-lt"/>
                <a:ea typeface="+mn-ea"/>
                <a:cs typeface="+mn-cs"/>
              </a:rPr>
              <a:t>Prestations offertes</a:t>
            </a:r>
            <a:endParaRPr lang="fr-FR" sz="3200" b="1" dirty="0">
              <a:solidFill>
                <a:srgbClr val="FFFF00"/>
              </a:solidFill>
              <a:effectLst/>
              <a:latin typeface="+mn-lt"/>
              <a:ea typeface="+mn-ea"/>
              <a:cs typeface="+mn-cs"/>
            </a:endParaRPr>
          </a:p>
        </p:txBody>
      </p:sp>
      <p:sp>
        <p:nvSpPr>
          <p:cNvPr id="20483" name="Rectangle 3"/>
          <p:cNvSpPr>
            <a:spLocks noGrp="1" noChangeArrowheads="1"/>
          </p:cNvSpPr>
          <p:nvPr>
            <p:ph idx="1"/>
          </p:nvPr>
        </p:nvSpPr>
        <p:spPr>
          <a:xfrm>
            <a:off x="323850" y="1341438"/>
            <a:ext cx="8686800" cy="4525962"/>
          </a:xfrm>
        </p:spPr>
        <p:txBody>
          <a:bodyPr>
            <a:normAutofit lnSpcReduction="10000"/>
          </a:bodyPr>
          <a:lstStyle/>
          <a:p>
            <a:pPr eaLnBrk="1" hangingPunct="1">
              <a:buFont typeface="Wingdings" pitchFamily="2" charset="2"/>
              <a:buChar char="v"/>
            </a:pPr>
            <a:r>
              <a:rPr lang="fr-FR" sz="2800" smtClean="0"/>
              <a:t>Les soins de santé et les médicaments sont pris en charge à 80 % et dans certains cas à 100 % (Malades chroniques dont l’affection est prévue par la loi).</a:t>
            </a:r>
          </a:p>
          <a:p>
            <a:pPr eaLnBrk="1" hangingPunct="1">
              <a:buFont typeface="Wingdings" pitchFamily="2" charset="2"/>
              <a:buChar char="v"/>
            </a:pPr>
            <a:r>
              <a:rPr lang="fr-FR" sz="2800" smtClean="0"/>
              <a:t>L’indemnisation des arrêts de travail pour maladie représente 50 % du salaire pendant les 15 premiers jours puis est portée à 100 % du salaire à compter du 16</a:t>
            </a:r>
            <a:r>
              <a:rPr lang="fr-FR" sz="2800" baseline="30000" smtClean="0"/>
              <a:t>ème</a:t>
            </a:r>
            <a:r>
              <a:rPr lang="fr-FR" sz="2800" smtClean="0"/>
              <a:t>. En cas d’hospitalisation, elle est de 100% dès le 1</a:t>
            </a:r>
            <a:r>
              <a:rPr lang="fr-FR" sz="2800" baseline="30000" smtClean="0"/>
              <a:t>er</a:t>
            </a:r>
            <a:r>
              <a:rPr lang="fr-FR" sz="2800" smtClean="0"/>
              <a:t> jour.</a:t>
            </a:r>
          </a:p>
          <a:p>
            <a:pPr eaLnBrk="1" hangingPunct="1">
              <a:buFont typeface="Wingdings" pitchFamily="2" charset="2"/>
              <a:buChar char="v"/>
            </a:pPr>
            <a:r>
              <a:rPr lang="fr-FR" sz="2800" smtClean="0"/>
              <a:t>La durée maximale de cette indemnisation est de trois ans.</a:t>
            </a:r>
          </a:p>
          <a:p>
            <a:pPr eaLnBrk="1" hangingPunct="1"/>
            <a:endParaRPr lang="fr-FR" sz="2800" smtClean="0"/>
          </a:p>
        </p:txBody>
      </p:sp>
      <p:pic>
        <p:nvPicPr>
          <p:cNvPr id="2048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20485"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95288" y="1557338"/>
            <a:ext cx="8686800" cy="4525962"/>
          </a:xfrm>
        </p:spPr>
        <p:txBody>
          <a:bodyPr/>
          <a:lstStyle/>
          <a:p>
            <a:pPr algn="just" eaLnBrk="1" hangingPunct="1">
              <a:buFont typeface="Wingdings" pitchFamily="2" charset="2"/>
              <a:buChar char="v"/>
            </a:pPr>
            <a:r>
              <a:rPr lang="fr-FR" smtClean="0"/>
              <a:t>Les prestations de l’assurance maternité sont prises en charge à 100%, la femme travailleuse bénéficie d’un congé de maternité de 98 jours.</a:t>
            </a:r>
          </a:p>
          <a:p>
            <a:pPr algn="just" eaLnBrk="1" hangingPunct="1">
              <a:buFont typeface="Wingdings" pitchFamily="2" charset="2"/>
              <a:buChar char="v"/>
            </a:pPr>
            <a:r>
              <a:rPr lang="fr-FR" smtClean="0"/>
              <a:t>Le montant minimum des pensions d‘invalidité est égal à 75% du SNMG.</a:t>
            </a:r>
          </a:p>
          <a:p>
            <a:pPr algn="just" eaLnBrk="1" hangingPunct="1">
              <a:buFont typeface="Wingdings" pitchFamily="2" charset="2"/>
              <a:buChar char="v"/>
            </a:pPr>
            <a:r>
              <a:rPr lang="fr-FR" smtClean="0"/>
              <a:t>Au décès de l’assuré, il est servi un capital décès à ses ayants droit.</a:t>
            </a:r>
          </a:p>
          <a:p>
            <a:pPr algn="just" eaLnBrk="1" hangingPunct="1"/>
            <a:endParaRPr lang="fr-FR" smtClean="0"/>
          </a:p>
        </p:txBody>
      </p:sp>
      <p:pic>
        <p:nvPicPr>
          <p:cNvPr id="21507"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21508"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algn="just" eaLnBrk="1" hangingPunct="1">
              <a:buFont typeface="Wingdings" pitchFamily="2" charset="2"/>
              <a:buChar char="v"/>
            </a:pPr>
            <a:r>
              <a:rPr lang="fr-FR" smtClean="0"/>
              <a:t>Les risques professionnels donnent lieu à une couverture à 100 % pour les soins et les arrêts de travail.</a:t>
            </a:r>
          </a:p>
          <a:p>
            <a:pPr algn="just" eaLnBrk="1" hangingPunct="1">
              <a:buFont typeface="Wingdings" pitchFamily="2" charset="2"/>
              <a:buChar char="v"/>
            </a:pPr>
            <a:r>
              <a:rPr lang="fr-FR" smtClean="0"/>
              <a:t>Des rentes sont versées en cas de séquelles corporelles de l’accident.</a:t>
            </a:r>
          </a:p>
          <a:p>
            <a:pPr algn="just" eaLnBrk="1" hangingPunct="1">
              <a:buFont typeface="Wingdings" pitchFamily="2" charset="2"/>
              <a:buChar char="v"/>
            </a:pPr>
            <a:r>
              <a:rPr lang="fr-FR" smtClean="0"/>
              <a:t>Des rentes sont servies aux ayants droit en cas d’accident mortel.</a:t>
            </a:r>
          </a:p>
          <a:p>
            <a:pPr algn="just" eaLnBrk="1" hangingPunct="1">
              <a:buFont typeface="Wingdings" pitchFamily="2" charset="2"/>
              <a:buChar char="v"/>
            </a:pPr>
            <a:endParaRPr lang="fr-FR" smtClean="0"/>
          </a:p>
        </p:txBody>
      </p:sp>
      <p:pic>
        <p:nvPicPr>
          <p:cNvPr id="22531"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22532"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fontAlgn="auto" hangingPunct="1">
              <a:spcAft>
                <a:spcPts val="0"/>
              </a:spcAft>
              <a:defRPr/>
            </a:pPr>
            <a:r>
              <a:rPr lang="fr-FR" sz="3200" b="1" dirty="0" smtClean="0">
                <a:solidFill>
                  <a:srgbClr val="FFFF00"/>
                </a:solidFill>
                <a:effectLst/>
                <a:latin typeface="+mn-lt"/>
                <a:ea typeface="+mn-ea"/>
                <a:cs typeface="+mn-cs"/>
              </a:rPr>
              <a:t>La CNAS EN CHIFFRE </a:t>
            </a:r>
            <a:endParaRPr lang="fr-FR" sz="3200" b="1" dirty="0">
              <a:solidFill>
                <a:srgbClr val="FFFF00"/>
              </a:solidFill>
              <a:effectLst/>
              <a:latin typeface="+mn-lt"/>
              <a:ea typeface="+mn-ea"/>
              <a:cs typeface="+mn-cs"/>
            </a:endParaRPr>
          </a:p>
        </p:txBody>
      </p:sp>
      <p:sp>
        <p:nvSpPr>
          <p:cNvPr id="23555" name="Rectangle 3"/>
          <p:cNvSpPr>
            <a:spLocks noGrp="1" noChangeArrowheads="1"/>
          </p:cNvSpPr>
          <p:nvPr>
            <p:ph idx="1"/>
          </p:nvPr>
        </p:nvSpPr>
        <p:spPr>
          <a:xfrm>
            <a:off x="323850" y="1196975"/>
            <a:ext cx="8370888" cy="4525963"/>
          </a:xfrm>
        </p:spPr>
        <p:txBody>
          <a:bodyPr/>
          <a:lstStyle/>
          <a:p>
            <a:pPr lvl="1" algn="just" eaLnBrk="1" hangingPunct="1">
              <a:buFont typeface="Wingdings" pitchFamily="2" charset="2"/>
              <a:buChar char="Ø"/>
            </a:pPr>
            <a:r>
              <a:rPr lang="fr-FR" dirty="0" smtClean="0"/>
              <a:t>La CNAS couvre plus de 28 millions bénéficiaires de ses prestations (toute catégorie confondue).</a:t>
            </a:r>
          </a:p>
          <a:p>
            <a:pPr lvl="1" algn="just" eaLnBrk="1" hangingPunct="1">
              <a:buFont typeface="Wingdings" pitchFamily="2" charset="2"/>
              <a:buChar char="Ø"/>
            </a:pPr>
            <a:r>
              <a:rPr lang="fr-FR" dirty="0" smtClean="0"/>
              <a:t>Le nombre des employeurs affiliés, tous secteurs confondus, est de 346 924.</a:t>
            </a:r>
          </a:p>
          <a:p>
            <a:pPr lvl="1" algn="just" eaLnBrk="1" hangingPunct="1">
              <a:buFont typeface="Wingdings" pitchFamily="2" charset="2"/>
              <a:buChar char="Ø"/>
            </a:pPr>
            <a:r>
              <a:rPr lang="fr-FR" dirty="0" smtClean="0"/>
              <a:t>Les assurés sociaux titulaires de la carte </a:t>
            </a:r>
            <a:r>
              <a:rPr lang="fr-FR" dirty="0" err="1" smtClean="0"/>
              <a:t>Chifa</a:t>
            </a:r>
            <a:r>
              <a:rPr lang="fr-FR" dirty="0" smtClean="0"/>
              <a:t> sont de 11 102 562 dont 6 025 589 : salariés cotisants,</a:t>
            </a:r>
          </a:p>
          <a:p>
            <a:pPr lvl="1" algn="just" eaLnBrk="1" hangingPunct="1">
              <a:buFont typeface="Arial" charset="0"/>
              <a:buChar char="•"/>
            </a:pPr>
            <a:r>
              <a:rPr lang="fr-FR" dirty="0" smtClean="0"/>
              <a:t>Les retraités sont au nombre de 2 301 483, </a:t>
            </a:r>
          </a:p>
          <a:p>
            <a:pPr lvl="1" algn="just" eaLnBrk="1" hangingPunct="1">
              <a:buFont typeface="Arial" charset="0"/>
              <a:buChar char="•"/>
            </a:pPr>
            <a:r>
              <a:rPr lang="fr-FR" dirty="0" smtClean="0"/>
              <a:t>Le nombre de personnes handicapées pris en charge par le système est de 288 725. </a:t>
            </a:r>
          </a:p>
          <a:p>
            <a:pPr marL="0" indent="0" algn="just" eaLnBrk="1" hangingPunct="1">
              <a:buFont typeface="Wingdings 2" pitchFamily="18" charset="2"/>
              <a:buNone/>
            </a:pPr>
            <a:endParaRPr lang="fr-FR" sz="2800" dirty="0" smtClean="0"/>
          </a:p>
        </p:txBody>
      </p:sp>
      <p:pic>
        <p:nvPicPr>
          <p:cNvPr id="23556"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23557"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idx="1"/>
          </p:nvPr>
        </p:nvSpPr>
        <p:spPr/>
        <p:txBody>
          <a:bodyPr/>
          <a:lstStyle/>
          <a:p>
            <a:pPr marL="0" indent="0">
              <a:buFont typeface="Wingdings 2" pitchFamily="18" charset="2"/>
              <a:buNone/>
            </a:pPr>
            <a:r>
              <a:rPr lang="fr-FR" sz="2800" smtClean="0"/>
              <a:t>Nombre des assurés sociaux est de </a:t>
            </a:r>
            <a:r>
              <a:rPr lang="fr-FR" sz="2800" b="1" smtClean="0"/>
              <a:t>13.262.072</a:t>
            </a:r>
            <a:r>
              <a:rPr lang="fr-FR" sz="2800" smtClean="0"/>
              <a:t> dont:</a:t>
            </a:r>
          </a:p>
          <a:p>
            <a:pPr marL="0" indent="0">
              <a:buFont typeface="Wingdings 2" pitchFamily="18" charset="2"/>
              <a:buNone/>
            </a:pPr>
            <a:endParaRPr lang="fr-FR" sz="2800" smtClean="0"/>
          </a:p>
          <a:p>
            <a:pPr lvl="4">
              <a:buFont typeface="Arial" charset="0"/>
              <a:buChar char="•"/>
            </a:pPr>
            <a:r>
              <a:rPr lang="fr-FR" sz="4000" smtClean="0"/>
              <a:t>7.669.222 Actifs,</a:t>
            </a:r>
          </a:p>
          <a:p>
            <a:pPr lvl="4">
              <a:buFont typeface="Arial" charset="0"/>
              <a:buChar char="•"/>
            </a:pPr>
            <a:r>
              <a:rPr lang="fr-FR" sz="4000" smtClean="0"/>
              <a:t>5.592.080 Inactifs.</a:t>
            </a:r>
          </a:p>
        </p:txBody>
      </p:sp>
      <p:pic>
        <p:nvPicPr>
          <p:cNvPr id="24579"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24580"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Font typeface="Wingdings 2" pitchFamily="18" charset="2"/>
              <a:buNone/>
              <a:defRPr/>
            </a:pPr>
            <a:r>
              <a:rPr lang="fr-FR" sz="2400" b="1" u="sng" dirty="0" smtClean="0"/>
              <a:t>Répartitions des  employeurs par secteur d’activité:</a:t>
            </a:r>
          </a:p>
          <a:p>
            <a:pPr>
              <a:buFont typeface="Wingdings" pitchFamily="2" charset="2"/>
              <a:buChar char="ü"/>
              <a:defRPr/>
            </a:pPr>
            <a:r>
              <a:rPr lang="fr-FR" sz="2800" dirty="0" smtClean="0"/>
              <a:t>Public                              10 156</a:t>
            </a:r>
          </a:p>
          <a:p>
            <a:pPr>
              <a:buFont typeface="Wingdings" pitchFamily="2" charset="2"/>
              <a:buChar char="ü"/>
              <a:defRPr/>
            </a:pPr>
            <a:r>
              <a:rPr lang="fr-FR" sz="2800" dirty="0" smtClean="0"/>
              <a:t>Privé                               324 271</a:t>
            </a:r>
          </a:p>
          <a:p>
            <a:pPr>
              <a:buFont typeface="Wingdings" pitchFamily="2" charset="2"/>
              <a:buChar char="ü"/>
              <a:defRPr/>
            </a:pPr>
            <a:r>
              <a:rPr lang="fr-FR" sz="2800" dirty="0" smtClean="0"/>
              <a:t>Administrations                 7 674</a:t>
            </a:r>
          </a:p>
          <a:p>
            <a:pPr>
              <a:buFont typeface="Wingdings" pitchFamily="2" charset="2"/>
              <a:buChar char="ü"/>
              <a:defRPr/>
            </a:pPr>
            <a:r>
              <a:rPr lang="fr-FR" sz="2800" dirty="0" smtClean="0"/>
              <a:t>Associations                      1 191</a:t>
            </a:r>
          </a:p>
          <a:p>
            <a:pPr>
              <a:buFont typeface="Wingdings" pitchFamily="2" charset="2"/>
              <a:buChar char="ü"/>
              <a:defRPr/>
            </a:pPr>
            <a:r>
              <a:rPr lang="fr-FR" sz="2800" dirty="0" smtClean="0"/>
              <a:t>Etrangers                          1 203  </a:t>
            </a:r>
          </a:p>
          <a:p>
            <a:pPr>
              <a:buFont typeface="Wingdings" pitchFamily="2" charset="2"/>
              <a:buChar char="ü"/>
              <a:defRPr/>
            </a:pPr>
            <a:r>
              <a:rPr lang="fr-FR" sz="2800" dirty="0" smtClean="0"/>
              <a:t>Catégories Particulières      2 420 </a:t>
            </a:r>
            <a:r>
              <a:rPr lang="fr-FR" dirty="0" smtClean="0"/>
              <a:t/>
            </a:r>
            <a:br>
              <a:rPr lang="fr-FR" dirty="0" smtClean="0"/>
            </a:br>
            <a:r>
              <a:rPr lang="fr-FR" dirty="0" smtClean="0"/>
              <a:t/>
            </a:r>
            <a:br>
              <a:rPr lang="fr-FR" dirty="0" smtClean="0"/>
            </a:br>
            <a:endParaRPr lang="fr-FR" dirty="0"/>
          </a:p>
        </p:txBody>
      </p:sp>
      <p:pic>
        <p:nvPicPr>
          <p:cNvPr id="25603"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25604"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lgn="ctr" eaLnBrk="1" fontAlgn="auto" hangingPunct="1">
              <a:spcAft>
                <a:spcPts val="0"/>
              </a:spcAft>
              <a:defRPr/>
            </a:pPr>
            <a:r>
              <a:rPr lang="fr-FR" sz="3200" b="1" dirty="0" smtClean="0">
                <a:solidFill>
                  <a:srgbClr val="FFFF00"/>
                </a:solidFill>
                <a:effectLst/>
                <a:latin typeface="+mn-lt"/>
                <a:ea typeface="+mn-ea"/>
                <a:cs typeface="+mn-cs"/>
              </a:rPr>
              <a:t>EN MATIERE DE CONVENTIONNEMENT </a:t>
            </a:r>
            <a:endParaRPr lang="fr-FR" sz="3200" b="1" dirty="0">
              <a:solidFill>
                <a:srgbClr val="FFFF00"/>
              </a:solidFill>
              <a:effectLst/>
              <a:latin typeface="+mn-lt"/>
              <a:ea typeface="+mn-ea"/>
              <a:cs typeface="+mn-cs"/>
            </a:endParaRPr>
          </a:p>
        </p:txBody>
      </p:sp>
      <p:sp>
        <p:nvSpPr>
          <p:cNvPr id="26626" name="Espace réservé du contenu 2"/>
          <p:cNvSpPr>
            <a:spLocks noGrp="1"/>
          </p:cNvSpPr>
          <p:nvPr>
            <p:ph idx="1"/>
          </p:nvPr>
        </p:nvSpPr>
        <p:spPr>
          <a:xfrm>
            <a:off x="250825" y="1412875"/>
            <a:ext cx="8686800" cy="5329238"/>
          </a:xfrm>
        </p:spPr>
        <p:txBody>
          <a:bodyPr/>
          <a:lstStyle/>
          <a:p>
            <a:pPr>
              <a:buFontTx/>
              <a:buChar char="-"/>
            </a:pPr>
            <a:endParaRPr lang="fr-FR" sz="2400" smtClean="0"/>
          </a:p>
          <a:p>
            <a:pPr>
              <a:buFontTx/>
              <a:buChar char="-"/>
            </a:pPr>
            <a:r>
              <a:rPr lang="fr-FR" sz="2400" smtClean="0"/>
              <a:t>Nombre de pharmacies conventionnées: 10.367 (dont 9580 privées et 787 ENDIMED)</a:t>
            </a:r>
          </a:p>
          <a:p>
            <a:pPr>
              <a:buFontTx/>
              <a:buChar char="-"/>
            </a:pPr>
            <a:r>
              <a:rPr lang="fr-FR" sz="2400" smtClean="0"/>
              <a:t>Nombre de médecins conventionnés: 2.965</a:t>
            </a:r>
          </a:p>
          <a:p>
            <a:pPr>
              <a:buFontTx/>
              <a:buChar char="-"/>
            </a:pPr>
            <a:r>
              <a:rPr lang="fr-FR" sz="2400" smtClean="0"/>
              <a:t>Nombre d’opticiens conventionnés: 523</a:t>
            </a:r>
          </a:p>
          <a:p>
            <a:pPr>
              <a:buFontTx/>
              <a:buChar char="-"/>
            </a:pPr>
            <a:r>
              <a:rPr lang="fr-FR" sz="2400" smtClean="0"/>
              <a:t>Nombre de cliniques de cardiologie conventionnées: 16</a:t>
            </a:r>
          </a:p>
          <a:p>
            <a:pPr>
              <a:buFontTx/>
              <a:buChar char="-"/>
            </a:pPr>
            <a:r>
              <a:rPr lang="fr-FR" sz="2400" smtClean="0"/>
              <a:t>Nombre de centres d’hémodialyse conventionnés: 137</a:t>
            </a:r>
          </a:p>
          <a:p>
            <a:pPr>
              <a:buFontTx/>
              <a:buChar char="-"/>
            </a:pPr>
            <a:r>
              <a:rPr lang="fr-FR" sz="2400" smtClean="0"/>
              <a:t>Nombre de transporteurs sanitaires conventionnés: 271        </a:t>
            </a:r>
          </a:p>
          <a:p>
            <a:pPr>
              <a:buFontTx/>
              <a:buChar char="-"/>
            </a:pPr>
            <a:endParaRPr lang="fr-FR" sz="2400" smtClean="0"/>
          </a:p>
          <a:p>
            <a:endParaRPr lang="fr-FR" sz="2400" smtClean="0"/>
          </a:p>
        </p:txBody>
      </p:sp>
      <p:pic>
        <p:nvPicPr>
          <p:cNvPr id="26628"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26629"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fontAlgn="auto" hangingPunct="1">
              <a:spcAft>
                <a:spcPts val="0"/>
              </a:spcAft>
              <a:defRPr/>
            </a:pPr>
            <a:r>
              <a:rPr lang="fr-FR" sz="3200" b="1" dirty="0">
                <a:solidFill>
                  <a:srgbClr val="FFFF00"/>
                </a:solidFill>
                <a:effectLst/>
              </a:rPr>
              <a:t>financement</a:t>
            </a:r>
          </a:p>
        </p:txBody>
      </p:sp>
      <p:sp>
        <p:nvSpPr>
          <p:cNvPr id="27651" name="Rectangle 3"/>
          <p:cNvSpPr>
            <a:spLocks noGrp="1" noChangeArrowheads="1"/>
          </p:cNvSpPr>
          <p:nvPr>
            <p:ph idx="1"/>
          </p:nvPr>
        </p:nvSpPr>
        <p:spPr>
          <a:xfrm>
            <a:off x="395288" y="1554163"/>
            <a:ext cx="8424862" cy="4525962"/>
          </a:xfrm>
        </p:spPr>
        <p:txBody>
          <a:bodyPr/>
          <a:lstStyle/>
          <a:p>
            <a:pPr eaLnBrk="1" hangingPunct="1"/>
            <a:endParaRPr lang="fr-FR" sz="1600" dirty="0" smtClean="0"/>
          </a:p>
          <a:p>
            <a:pPr algn="just" eaLnBrk="1" hangingPunct="1">
              <a:buFont typeface="Wingdings" pitchFamily="2" charset="2"/>
              <a:buChar char="v"/>
            </a:pPr>
            <a:r>
              <a:rPr lang="fr-FR" dirty="0" smtClean="0"/>
              <a:t>Les ressources du système national de sécurité sociale proviennent des cotisations.</a:t>
            </a:r>
          </a:p>
          <a:p>
            <a:pPr eaLnBrk="1" hangingPunct="1">
              <a:buFont typeface="Wingdings" pitchFamily="2" charset="2"/>
              <a:buChar char="v"/>
            </a:pPr>
            <a:r>
              <a:rPr lang="fr-FR" dirty="0" smtClean="0"/>
              <a:t>Les cotisations sont assises sur la totalité du salaire, tel que déclaré par l’employeur.</a:t>
            </a:r>
          </a:p>
          <a:p>
            <a:pPr eaLnBrk="1" hangingPunct="1">
              <a:buFont typeface="Wingdings" pitchFamily="2" charset="2"/>
              <a:buChar char="v"/>
            </a:pPr>
            <a:r>
              <a:rPr lang="fr-FR" dirty="0" smtClean="0"/>
              <a:t>L’assiette de cotisation est fixée par la loi.</a:t>
            </a:r>
          </a:p>
        </p:txBody>
      </p:sp>
      <p:pic>
        <p:nvPicPr>
          <p:cNvPr id="27652"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27653"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04800" y="1554163"/>
            <a:ext cx="8588375" cy="4525962"/>
          </a:xfrm>
        </p:spPr>
        <p:txBody>
          <a:bodyPr/>
          <a:lstStyle/>
          <a:p>
            <a:pPr algn="just" eaLnBrk="1" hangingPunct="1">
              <a:buFont typeface="Wingdings" pitchFamily="2" charset="2"/>
              <a:buChar char="v"/>
            </a:pPr>
            <a:r>
              <a:rPr lang="fr-FR" sz="2800" smtClean="0"/>
              <a:t>Le taux de cotisation fixé par un texte réglementaire. Actuellement, il est de 34,5 % de l’assiette dont :</a:t>
            </a:r>
          </a:p>
          <a:p>
            <a:pPr lvl="2" eaLnBrk="1" hangingPunct="1"/>
            <a:r>
              <a:rPr lang="fr-FR" sz="2800" smtClean="0"/>
              <a:t>25 % à la charge de l’employeur, </a:t>
            </a:r>
          </a:p>
          <a:p>
            <a:pPr lvl="2" eaLnBrk="1" hangingPunct="1"/>
            <a:r>
              <a:rPr lang="fr-FR" sz="2800" smtClean="0"/>
              <a:t>9 % à la charge du salarié, </a:t>
            </a:r>
          </a:p>
          <a:p>
            <a:pPr lvl="2" eaLnBrk="1" hangingPunct="1"/>
            <a:r>
              <a:rPr lang="fr-FR" sz="2800" smtClean="0"/>
              <a:t>0,5 % au titre des œuvres sociales,</a:t>
            </a:r>
          </a:p>
          <a:p>
            <a:pPr algn="just" eaLnBrk="1" hangingPunct="1">
              <a:buFont typeface="Wingdings" pitchFamily="2" charset="2"/>
              <a:buChar char="v"/>
            </a:pPr>
            <a:r>
              <a:rPr lang="fr-FR" sz="2800" smtClean="0"/>
              <a:t>L’assiette des cotisations est également l’assiette des prestations (indemnités journalières, pensions, rentes, capital décès)</a:t>
            </a:r>
          </a:p>
          <a:p>
            <a:pPr eaLnBrk="1" hangingPunct="1"/>
            <a:endParaRPr lang="fr-FR" sz="2800" smtClean="0"/>
          </a:p>
          <a:p>
            <a:pPr eaLnBrk="1" hangingPunct="1"/>
            <a:endParaRPr lang="fr-FR" smtClean="0"/>
          </a:p>
        </p:txBody>
      </p:sp>
      <p:pic>
        <p:nvPicPr>
          <p:cNvPr id="2867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28676"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00100" y="188640"/>
            <a:ext cx="6858048" cy="1872208"/>
          </a:xfrm>
        </p:spPr>
        <p:style>
          <a:lnRef idx="2">
            <a:schemeClr val="dk1">
              <a:shade val="50000"/>
            </a:schemeClr>
          </a:lnRef>
          <a:fillRef idx="1">
            <a:schemeClr val="dk1"/>
          </a:fillRef>
          <a:effectRef idx="0">
            <a:schemeClr val="dk1"/>
          </a:effectRef>
          <a:fontRef idx="minor">
            <a:schemeClr val="lt1"/>
          </a:fontRef>
        </p:style>
        <p:txBody>
          <a:bodyPr>
            <a:normAutofit fontScale="25000" lnSpcReduction="20000"/>
          </a:bodyPr>
          <a:lstStyle/>
          <a:p>
            <a:pPr algn="ctr"/>
            <a:endParaRPr lang="fr-FR" sz="5500" b="1" dirty="0" smtClean="0">
              <a:solidFill>
                <a:srgbClr val="FFFF00"/>
              </a:solidFill>
            </a:endParaRPr>
          </a:p>
          <a:p>
            <a:pPr algn="ctr"/>
            <a:r>
              <a:rPr lang="fr-FR" sz="9600" b="1" dirty="0" smtClean="0">
                <a:solidFill>
                  <a:srgbClr val="FFFF00"/>
                </a:solidFill>
              </a:rPr>
              <a:t>MINISTERE </a:t>
            </a:r>
            <a:r>
              <a:rPr lang="fr-FR" sz="9600" b="1" dirty="0">
                <a:solidFill>
                  <a:srgbClr val="FFFF00"/>
                </a:solidFill>
              </a:rPr>
              <a:t>DU TRAVAIL, DE L’EMPLOI ET DE LA SECURITE SOCIALE</a:t>
            </a:r>
          </a:p>
          <a:p>
            <a:pPr algn="ctr"/>
            <a:r>
              <a:rPr lang="fr-FR" sz="9600" b="1" dirty="0">
                <a:solidFill>
                  <a:srgbClr val="FFFF00"/>
                </a:solidFill>
              </a:rPr>
              <a:t>CAISSE NATIONALE DES ASSURANCES SOCIALES DES TRAVAILLEURS SALARIÉS </a:t>
            </a:r>
          </a:p>
          <a:p>
            <a:pPr algn="ctr"/>
            <a:endParaRPr lang="fr-FR" sz="9600" b="1" dirty="0" smtClean="0">
              <a:solidFill>
                <a:srgbClr val="FFFF00"/>
              </a:solidFill>
            </a:endParaRPr>
          </a:p>
          <a:p>
            <a:pPr algn="ctr"/>
            <a:r>
              <a:rPr lang="fr-FR" sz="9600" b="1" dirty="0" smtClean="0">
                <a:solidFill>
                  <a:srgbClr val="FFFF00"/>
                </a:solidFill>
              </a:rPr>
              <a:t>AGENCE CNAS BEJAIA </a:t>
            </a:r>
          </a:p>
          <a:p>
            <a:pPr algn="ctr"/>
            <a:endParaRPr lang="fr-FR" sz="4800" dirty="0"/>
          </a:p>
        </p:txBody>
      </p:sp>
      <p:sp>
        <p:nvSpPr>
          <p:cNvPr id="7" name="Ellipse 6"/>
          <p:cNvSpPr/>
          <p:nvPr/>
        </p:nvSpPr>
        <p:spPr>
          <a:xfrm rot="20895762">
            <a:off x="1516020" y="2001583"/>
            <a:ext cx="6112624" cy="3149014"/>
          </a:xfrm>
          <a:prstGeom prst="ellipse">
            <a:avLst/>
          </a:prstGeom>
          <a:ln/>
        </p:spPr>
        <p:style>
          <a:lnRef idx="2">
            <a:schemeClr val="dk1"/>
          </a:lnRef>
          <a:fillRef idx="1">
            <a:schemeClr val="lt1"/>
          </a:fillRef>
          <a:effectRef idx="0">
            <a:schemeClr val="dk1"/>
          </a:effectRef>
          <a:fontRef idx="minor">
            <a:schemeClr val="dk1"/>
          </a:fontRef>
        </p:style>
        <p:txBody>
          <a:bodyPr lIns="216000" rtlCol="0" anchor="ctr"/>
          <a:lstStyle/>
          <a:p>
            <a:pPr algn="ctr"/>
            <a:endParaRPr lang="fr-FR" sz="2800" b="1" dirty="0" smtClean="0">
              <a:solidFill>
                <a:schemeClr val="bg1"/>
              </a:solidFill>
              <a:latin typeface="Aharoni" pitchFamily="2" charset="-79"/>
              <a:cs typeface="Aharoni" pitchFamily="2" charset="-79"/>
            </a:endParaRPr>
          </a:p>
          <a:p>
            <a:pPr algn="ctr"/>
            <a:r>
              <a:rPr lang="fr-FR" sz="2800" b="1" dirty="0" smtClean="0">
                <a:solidFill>
                  <a:schemeClr val="bg1"/>
                </a:solidFill>
                <a:latin typeface="Aharoni" pitchFamily="2" charset="-79"/>
                <a:cs typeface="Aharoni" pitchFamily="2" charset="-79"/>
              </a:rPr>
              <a:t>PRISE EN CHARGE DES MALADES CHRONIQUES</a:t>
            </a:r>
          </a:p>
          <a:p>
            <a:pPr algn="ctr"/>
            <a:r>
              <a:rPr lang="fr-FR" sz="2800" b="1" dirty="0" smtClean="0">
                <a:solidFill>
                  <a:schemeClr val="bg1"/>
                </a:solidFill>
                <a:latin typeface="Aharoni" pitchFamily="2" charset="-79"/>
                <a:cs typeface="Aharoni" pitchFamily="2" charset="-79"/>
              </a:rPr>
              <a:t>17/12/2016</a:t>
            </a:r>
          </a:p>
          <a:p>
            <a:pPr algn="ctr"/>
            <a:r>
              <a:rPr lang="fr-FR" sz="2800" dirty="0">
                <a:solidFill>
                  <a:schemeClr val="tx1"/>
                </a:solidFill>
              </a:rPr>
              <a:t> </a:t>
            </a:r>
            <a:r>
              <a:rPr lang="fr-FR" sz="2800" dirty="0" smtClean="0">
                <a:solidFill>
                  <a:schemeClr val="tx1"/>
                </a:solidFill>
              </a:rPr>
              <a:t>                                                                                  </a:t>
            </a:r>
          </a:p>
        </p:txBody>
      </p:sp>
      <p:sp>
        <p:nvSpPr>
          <p:cNvPr id="6" name="Organigramme : Bande perforée 5"/>
          <p:cNvSpPr/>
          <p:nvPr/>
        </p:nvSpPr>
        <p:spPr>
          <a:xfrm>
            <a:off x="666176" y="5448639"/>
            <a:ext cx="8477823" cy="1357298"/>
          </a:xfrm>
          <a:prstGeom prst="flowChartPunchedTape">
            <a:avLst/>
          </a:prstGeom>
          <a:solidFill>
            <a:srgbClr val="00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3200" dirty="0" smtClean="0">
                <a:solidFill>
                  <a:srgbClr val="FFFF00"/>
                </a:solidFill>
              </a:rPr>
              <a:t>DRIDI. M</a:t>
            </a:r>
          </a:p>
          <a:p>
            <a:pPr algn="ctr"/>
            <a:r>
              <a:rPr lang="fr-FR" sz="3200" dirty="0" smtClean="0">
                <a:solidFill>
                  <a:srgbClr val="FFFF00"/>
                </a:solidFill>
              </a:rPr>
              <a:t> DIRECTEUR CNAS BEJAIA </a:t>
            </a:r>
            <a:endParaRPr lang="fr-FR" sz="3200" dirty="0">
              <a:solidFill>
                <a:srgbClr val="FFFF00"/>
              </a:solidFill>
            </a:endParaRPr>
          </a:p>
        </p:txBody>
      </p:sp>
      <p:pic>
        <p:nvPicPr>
          <p:cNvPr id="5" name="Picture 21" descr="ضا3"/>
          <p:cNvPicPr>
            <a:picLocks noChangeAspect="1" noChangeArrowheads="1" noCrop="1"/>
          </p:cNvPicPr>
          <p:nvPr/>
        </p:nvPicPr>
        <p:blipFill>
          <a:blip r:embed="rId2"/>
          <a:srcRect/>
          <a:stretch>
            <a:fillRect/>
          </a:stretch>
        </p:blipFill>
        <p:spPr bwMode="auto">
          <a:xfrm>
            <a:off x="142844" y="0"/>
            <a:ext cx="919162" cy="787400"/>
          </a:xfrm>
          <a:prstGeom prst="rect">
            <a:avLst/>
          </a:prstGeom>
          <a:noFill/>
          <a:ln w="9525">
            <a:noFill/>
            <a:miter lim="800000"/>
            <a:headEnd/>
            <a:tailEnd/>
          </a:ln>
        </p:spPr>
      </p:pic>
      <p:pic>
        <p:nvPicPr>
          <p:cNvPr id="8" name="Picture 7" descr="ALGERIE"/>
          <p:cNvPicPr>
            <a:picLocks noChangeAspect="1" noChangeArrowheads="1" noCrop="1"/>
          </p:cNvPicPr>
          <p:nvPr/>
        </p:nvPicPr>
        <p:blipFill>
          <a:blip r:embed="rId3"/>
          <a:srcRect/>
          <a:stretch>
            <a:fillRect/>
          </a:stretch>
        </p:blipFill>
        <p:spPr bwMode="auto">
          <a:xfrm>
            <a:off x="7893073" y="0"/>
            <a:ext cx="1250927"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14400" y="512064"/>
            <a:ext cx="7772400" cy="4845762"/>
          </a:xfrm>
        </p:spPr>
        <p:txBody>
          <a:bodyPr/>
          <a:lstStyle/>
          <a:p>
            <a:pPr algn="ctr"/>
            <a:r>
              <a:rPr lang="fr-FR" dirty="0" smtClean="0">
                <a:solidFill>
                  <a:srgbClr val="FFFF00"/>
                </a:solidFill>
              </a:rPr>
              <a:t/>
            </a:r>
            <a:br>
              <a:rPr lang="fr-FR" dirty="0" smtClean="0">
                <a:solidFill>
                  <a:srgbClr val="FFFF00"/>
                </a:solidFill>
              </a:rPr>
            </a:br>
            <a:r>
              <a:rPr lang="fr-FR" dirty="0" smtClean="0">
                <a:solidFill>
                  <a:srgbClr val="FFFF00"/>
                </a:solidFill>
              </a:rPr>
              <a:t/>
            </a:r>
            <a:br>
              <a:rPr lang="fr-FR" dirty="0" smtClean="0">
                <a:solidFill>
                  <a:srgbClr val="FFFF00"/>
                </a:solidFill>
              </a:rPr>
            </a:br>
            <a:r>
              <a:rPr lang="fr-FR" dirty="0" smtClean="0">
                <a:solidFill>
                  <a:srgbClr val="FFFF00"/>
                </a:solidFill>
              </a:rPr>
              <a:t>Les affections prévues à l’article 4 alinéa 2 du décret 84-27  du 11 février 1984 qui prévoit le taux de 100%</a:t>
            </a:r>
            <a:endParaRPr lang="fr-FR" dirty="0"/>
          </a:p>
        </p:txBody>
      </p:sp>
    </p:spTree>
  </p:cSld>
  <p:clrMapOvr>
    <a:masterClrMapping/>
  </p:clrMapOvr>
  <p:transition spd="med">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1115616" y="1628800"/>
            <a:ext cx="7571184" cy="4502124"/>
          </a:xfrm>
        </p:spPr>
        <p:txBody>
          <a:bodyPr/>
          <a:lstStyle/>
          <a:p>
            <a:pPr eaLnBrk="1" hangingPunct="1">
              <a:defRPr/>
            </a:pPr>
            <a:r>
              <a:rPr lang="fr-FR" dirty="0" smtClean="0"/>
              <a:t>1) </a:t>
            </a:r>
            <a:r>
              <a:rPr lang="fr-FR" dirty="0"/>
              <a:t>La tuberculose sous toutes ses formes, </a:t>
            </a:r>
          </a:p>
          <a:p>
            <a:pPr eaLnBrk="1" hangingPunct="1">
              <a:defRPr/>
            </a:pPr>
            <a:r>
              <a:rPr lang="fr-FR" dirty="0" smtClean="0"/>
              <a:t>2) </a:t>
            </a:r>
            <a:r>
              <a:rPr lang="fr-FR" dirty="0"/>
              <a:t>Les psychonévroses graves, </a:t>
            </a:r>
          </a:p>
          <a:p>
            <a:pPr eaLnBrk="1" hangingPunct="1">
              <a:defRPr/>
            </a:pPr>
            <a:r>
              <a:rPr lang="fr-FR" dirty="0" smtClean="0"/>
              <a:t>3) </a:t>
            </a:r>
            <a:r>
              <a:rPr lang="fr-FR" dirty="0"/>
              <a:t>Les Maladies cancéreuses, </a:t>
            </a:r>
          </a:p>
          <a:p>
            <a:pPr eaLnBrk="1" hangingPunct="1">
              <a:defRPr/>
            </a:pPr>
            <a:r>
              <a:rPr lang="fr-FR" dirty="0" smtClean="0"/>
              <a:t>4) Les </a:t>
            </a:r>
            <a:r>
              <a:rPr lang="fr-FR" dirty="0"/>
              <a:t>hémopathies</a:t>
            </a:r>
          </a:p>
          <a:p>
            <a:pPr eaLnBrk="1" hangingPunct="1">
              <a:defRPr/>
            </a:pPr>
            <a:r>
              <a:rPr lang="fr-FR" dirty="0" smtClean="0"/>
              <a:t>5) </a:t>
            </a:r>
            <a:r>
              <a:rPr lang="fr-FR" dirty="0"/>
              <a:t>La sarcoïdose, </a:t>
            </a:r>
            <a:endParaRPr lang="fr-FR" dirty="0" smtClean="0"/>
          </a:p>
          <a:p>
            <a:pPr eaLnBrk="1" hangingPunct="1">
              <a:defRPr/>
            </a:pPr>
            <a:r>
              <a:rPr lang="fr-FR" dirty="0" smtClean="0"/>
              <a:t>6) </a:t>
            </a:r>
            <a:r>
              <a:rPr lang="fr-FR" dirty="0"/>
              <a:t>L’hypertension artérielle </a:t>
            </a:r>
            <a:r>
              <a:rPr lang="fr-FR" dirty="0" smtClean="0"/>
              <a:t>maligne,</a:t>
            </a:r>
          </a:p>
          <a:p>
            <a:pPr marL="0" indent="0" eaLnBrk="1" hangingPunct="1">
              <a:buFont typeface="Wingdings" pitchFamily="2" charset="2"/>
              <a:buNone/>
              <a:defRPr/>
            </a:pPr>
            <a:endParaRPr lang="fr-FR" dirty="0"/>
          </a:p>
        </p:txBody>
      </p:sp>
      <p:pic>
        <p:nvPicPr>
          <p:cNvPr id="3" name="Picture 21" descr="ضا3"/>
          <p:cNvPicPr>
            <a:picLocks noChangeAspect="1" noChangeArrowheads="1" noCrop="1"/>
          </p:cNvPicPr>
          <p:nvPr/>
        </p:nvPicPr>
        <p:blipFill>
          <a:blip r:embed="rId2"/>
          <a:srcRect/>
          <a:stretch>
            <a:fillRect/>
          </a:stretch>
        </p:blipFill>
        <p:spPr bwMode="auto">
          <a:xfrm>
            <a:off x="428596" y="21429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78750" y="285728"/>
            <a:ext cx="1365250" cy="719137"/>
          </a:xfrm>
          <a:prstGeom prst="rect">
            <a:avLst/>
          </a:prstGeom>
          <a:noFill/>
          <a:ln w="9525">
            <a:noFill/>
            <a:miter lim="800000"/>
            <a:headEnd/>
            <a:tailEnd/>
          </a:ln>
        </p:spPr>
      </p:pic>
    </p:spTree>
    <p:extLst>
      <p:ext uri="{BB962C8B-B14F-4D97-AF65-F5344CB8AC3E}">
        <p14:creationId xmlns:p14="http://schemas.microsoft.com/office/powerpoint/2010/main" xmlns="" val="3058496041"/>
      </p:ext>
    </p:extLst>
  </p:cSld>
  <p:clrMapOvr>
    <a:masterClrMapping/>
  </p:clrMapOvr>
  <p:transition spd="med">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p:cNvSpPr>
            <a:spLocks noGrp="1"/>
          </p:cNvSpPr>
          <p:nvPr>
            <p:ph idx="1"/>
          </p:nvPr>
        </p:nvSpPr>
        <p:spPr>
          <a:xfrm>
            <a:off x="1403648" y="908720"/>
            <a:ext cx="7283152" cy="5222205"/>
          </a:xfrm>
        </p:spPr>
        <p:txBody>
          <a:bodyPr>
            <a:normAutofit fontScale="92500" lnSpcReduction="10000"/>
          </a:bodyPr>
          <a:lstStyle/>
          <a:p>
            <a:pPr>
              <a:defRPr/>
            </a:pPr>
            <a:r>
              <a:rPr lang="fr-FR" dirty="0"/>
              <a:t>7) Les maladies cardiaques et vasculaires suivantes : </a:t>
            </a:r>
            <a:endParaRPr lang="fr-FR" sz="2800" dirty="0"/>
          </a:p>
          <a:p>
            <a:pPr lvl="1">
              <a:defRPr/>
            </a:pPr>
            <a:r>
              <a:rPr lang="fr-FR" dirty="0"/>
              <a:t>Angine de poitrine, </a:t>
            </a:r>
          </a:p>
          <a:p>
            <a:pPr lvl="1">
              <a:defRPr/>
            </a:pPr>
            <a:r>
              <a:rPr lang="fr-FR" dirty="0"/>
              <a:t>Infarctus du myocarde</a:t>
            </a:r>
            <a:r>
              <a:rPr lang="fr-FR" sz="2400" dirty="0"/>
              <a:t>,</a:t>
            </a:r>
          </a:p>
          <a:p>
            <a:pPr lvl="1" eaLnBrk="1" hangingPunct="1"/>
            <a:r>
              <a:rPr lang="fr-FR" dirty="0" smtClean="0"/>
              <a:t>Pontage </a:t>
            </a:r>
            <a:r>
              <a:rPr lang="fr-FR" dirty="0" err="1" smtClean="0"/>
              <a:t>aorto</a:t>
            </a:r>
            <a:r>
              <a:rPr lang="fr-FR" dirty="0" smtClean="0"/>
              <a:t>-coronarien, </a:t>
            </a:r>
            <a:endParaRPr lang="fr-FR" sz="2400" dirty="0" smtClean="0"/>
          </a:p>
          <a:p>
            <a:pPr lvl="1" eaLnBrk="1" hangingPunct="1"/>
            <a:r>
              <a:rPr lang="fr-FR" dirty="0" smtClean="0"/>
              <a:t>Remplacement valvulaire prothétique,</a:t>
            </a:r>
            <a:endParaRPr lang="fr-FR" sz="2400" dirty="0" smtClean="0"/>
          </a:p>
          <a:p>
            <a:pPr lvl="1" eaLnBrk="1" hangingPunct="1"/>
            <a:r>
              <a:rPr lang="fr-FR" dirty="0" smtClean="0"/>
              <a:t>Valvulopathie décompensée</a:t>
            </a:r>
            <a:endParaRPr lang="fr-FR" sz="2400" dirty="0" smtClean="0"/>
          </a:p>
          <a:p>
            <a:pPr lvl="1" eaLnBrk="1" hangingPunct="1"/>
            <a:r>
              <a:rPr lang="fr-FR" dirty="0" smtClean="0"/>
              <a:t>Maladies athéromateuses évoluées, </a:t>
            </a:r>
            <a:endParaRPr lang="fr-FR" sz="2400" dirty="0" smtClean="0"/>
          </a:p>
          <a:p>
            <a:pPr lvl="1" eaLnBrk="1" hangingPunct="1"/>
            <a:r>
              <a:rPr lang="fr-FR" dirty="0" smtClean="0"/>
              <a:t>Artérite des membres inférieurs,</a:t>
            </a:r>
          </a:p>
          <a:p>
            <a:pPr lvl="1" eaLnBrk="1" hangingPunct="1"/>
            <a:r>
              <a:rPr lang="fr-FR" dirty="0" smtClean="0"/>
              <a:t>Accident vasculaire cérébral, méningé ou </a:t>
            </a:r>
            <a:r>
              <a:rPr lang="fr-FR" dirty="0" smtClean="0"/>
              <a:t>cérébraux-méningé</a:t>
            </a:r>
            <a:r>
              <a:rPr lang="fr-FR" dirty="0" smtClean="0"/>
              <a:t>, </a:t>
            </a:r>
            <a:endParaRPr lang="fr-FR" sz="2400" dirty="0" smtClean="0"/>
          </a:p>
          <a:p>
            <a:pPr lvl="1" eaLnBrk="1" hangingPunct="1"/>
            <a:r>
              <a:rPr lang="fr-FR" dirty="0" smtClean="0"/>
              <a:t>Troubles du rythme avec stimulateur, </a:t>
            </a:r>
            <a:endParaRPr lang="fr-FR" sz="2400" dirty="0" smtClean="0"/>
          </a:p>
          <a:p>
            <a:pPr lvl="1" eaLnBrk="1" hangingPunct="1"/>
            <a:endParaRPr lang="fr-FR" dirty="0" smtClean="0"/>
          </a:p>
        </p:txBody>
      </p:sp>
      <p:pic>
        <p:nvPicPr>
          <p:cNvPr id="3"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extLst>
      <p:ext uri="{BB962C8B-B14F-4D97-AF65-F5344CB8AC3E}">
        <p14:creationId xmlns:p14="http://schemas.microsoft.com/office/powerpoint/2010/main" xmlns="" val="2488973048"/>
      </p:ext>
    </p:extLst>
  </p:cSld>
  <p:clrMapOvr>
    <a:masterClrMapping/>
  </p:clrMapOvr>
  <p:transition spd="med">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196751"/>
            <a:ext cx="8147248" cy="4934173"/>
          </a:xfrm>
        </p:spPr>
        <p:txBody>
          <a:bodyPr>
            <a:normAutofit fontScale="85000" lnSpcReduction="20000"/>
          </a:bodyPr>
          <a:lstStyle/>
          <a:p>
            <a:pPr eaLnBrk="1" hangingPunct="1">
              <a:defRPr/>
            </a:pPr>
            <a:r>
              <a:rPr lang="fr-FR" dirty="0"/>
              <a:t>8) Les maladies neurologiques suivantes: </a:t>
            </a:r>
            <a:endParaRPr lang="fr-FR" sz="2800" dirty="0"/>
          </a:p>
          <a:p>
            <a:pPr lvl="1" eaLnBrk="1" hangingPunct="1">
              <a:defRPr/>
            </a:pPr>
            <a:r>
              <a:rPr lang="fr-FR" dirty="0"/>
              <a:t>Sclérose en plaques, </a:t>
            </a:r>
            <a:endParaRPr lang="fr-FR" sz="2400" dirty="0"/>
          </a:p>
          <a:p>
            <a:pPr lvl="1" eaLnBrk="1" hangingPunct="1">
              <a:defRPr/>
            </a:pPr>
            <a:r>
              <a:rPr lang="fr-FR" dirty="0"/>
              <a:t>Syndromes extra pyramidaux, </a:t>
            </a:r>
            <a:endParaRPr lang="fr-FR" sz="2400" dirty="0"/>
          </a:p>
          <a:p>
            <a:pPr lvl="1" eaLnBrk="1" hangingPunct="1">
              <a:defRPr/>
            </a:pPr>
            <a:r>
              <a:rPr lang="fr-FR" dirty="0"/>
              <a:t>Paraplégies Hémiplégies </a:t>
            </a:r>
            <a:endParaRPr lang="fr-FR" sz="2400" dirty="0"/>
          </a:p>
          <a:p>
            <a:pPr lvl="1" eaLnBrk="1" hangingPunct="1">
              <a:defRPr/>
            </a:pPr>
            <a:r>
              <a:rPr lang="fr-FR" dirty="0"/>
              <a:t>Epilepsies du lobe temporal, myocloniques progressives et post traumatiques, </a:t>
            </a:r>
            <a:endParaRPr lang="fr-FR" sz="2400" dirty="0"/>
          </a:p>
          <a:p>
            <a:pPr eaLnBrk="1" hangingPunct="1">
              <a:defRPr/>
            </a:pPr>
            <a:r>
              <a:rPr lang="fr-FR" dirty="0"/>
              <a:t>9) Maladies musculaires ou neuromusculaires </a:t>
            </a:r>
            <a:r>
              <a:rPr lang="fr-FR" dirty="0" smtClean="0"/>
              <a:t>suivantes:</a:t>
            </a:r>
          </a:p>
          <a:p>
            <a:pPr lvl="1" eaLnBrk="1" hangingPunct="1">
              <a:defRPr/>
            </a:pPr>
            <a:r>
              <a:rPr lang="fr-FR" dirty="0"/>
              <a:t>Polynévrites, </a:t>
            </a:r>
            <a:endParaRPr lang="fr-FR" sz="2400" dirty="0"/>
          </a:p>
          <a:p>
            <a:pPr lvl="1" eaLnBrk="1" hangingPunct="1">
              <a:defRPr/>
            </a:pPr>
            <a:r>
              <a:rPr lang="fr-FR" dirty="0"/>
              <a:t>Amyotrophies spinales progressives, </a:t>
            </a:r>
            <a:endParaRPr lang="fr-FR" sz="2400" dirty="0"/>
          </a:p>
          <a:p>
            <a:pPr lvl="1" eaLnBrk="1" hangingPunct="1">
              <a:defRPr/>
            </a:pPr>
            <a:r>
              <a:rPr lang="fr-FR" dirty="0"/>
              <a:t>Myopathies, </a:t>
            </a:r>
            <a:endParaRPr lang="fr-FR" dirty="0" smtClean="0"/>
          </a:p>
          <a:p>
            <a:pPr lvl="1">
              <a:defRPr/>
            </a:pPr>
            <a:r>
              <a:rPr lang="fr-FR" sz="2400" dirty="0"/>
              <a:t>Myasthénies, </a:t>
            </a:r>
            <a:endParaRPr lang="fr-FR" sz="2000" dirty="0"/>
          </a:p>
          <a:p>
            <a:pPr lvl="1" eaLnBrk="1" hangingPunct="1">
              <a:defRPr/>
            </a:pPr>
            <a:endParaRPr lang="fr-FR" sz="2400" dirty="0"/>
          </a:p>
          <a:p>
            <a:pPr marL="0" indent="0" eaLnBrk="1" hangingPunct="1">
              <a:buFont typeface="Wingdings" pitchFamily="2" charset="2"/>
              <a:buNone/>
              <a:defRPr/>
            </a:pPr>
            <a:r>
              <a:rPr lang="fr-FR" dirty="0" smtClean="0"/>
              <a:t> </a:t>
            </a:r>
            <a:endParaRPr lang="fr-FR" dirty="0"/>
          </a:p>
        </p:txBody>
      </p:sp>
      <p:pic>
        <p:nvPicPr>
          <p:cNvPr id="4"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extLst>
      <p:ext uri="{BB962C8B-B14F-4D97-AF65-F5344CB8AC3E}">
        <p14:creationId xmlns:p14="http://schemas.microsoft.com/office/powerpoint/2010/main" xmlns="" val="1870045612"/>
      </p:ext>
    </p:extLst>
  </p:cSld>
  <p:clrMapOvr>
    <a:masterClrMapping/>
  </p:clrMapOvr>
  <p:transition spd="med">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contenu 2"/>
          <p:cNvSpPr>
            <a:spLocks noGrp="1"/>
          </p:cNvSpPr>
          <p:nvPr>
            <p:ph idx="1"/>
          </p:nvPr>
        </p:nvSpPr>
        <p:spPr>
          <a:xfrm>
            <a:off x="611560" y="692695"/>
            <a:ext cx="8532440" cy="5438229"/>
          </a:xfrm>
        </p:spPr>
        <p:txBody>
          <a:bodyPr/>
          <a:lstStyle/>
          <a:p>
            <a:pPr eaLnBrk="1" hangingPunct="1"/>
            <a:endParaRPr lang="fr-FR" dirty="0" smtClean="0"/>
          </a:p>
          <a:p>
            <a:pPr eaLnBrk="1" hangingPunct="1"/>
            <a:r>
              <a:rPr lang="fr-FR" dirty="0" smtClean="0"/>
              <a:t>10) Les encéphalopathies,</a:t>
            </a:r>
            <a:endParaRPr lang="fr-FR" sz="2800" dirty="0" smtClean="0"/>
          </a:p>
          <a:p>
            <a:pPr eaLnBrk="1" hangingPunct="1"/>
            <a:r>
              <a:rPr lang="fr-FR" dirty="0" smtClean="0"/>
              <a:t>11) Les néphropathies</a:t>
            </a:r>
            <a:endParaRPr lang="fr-FR" sz="2800" dirty="0" smtClean="0"/>
          </a:p>
          <a:p>
            <a:pPr eaLnBrk="1" hangingPunct="1"/>
            <a:r>
              <a:rPr lang="fr-FR" dirty="0" smtClean="0"/>
              <a:t>12) Les rhumatismes chroniques inflammatoires ou dégénératifs suivants : </a:t>
            </a:r>
            <a:endParaRPr lang="fr-FR" sz="2800" dirty="0" smtClean="0"/>
          </a:p>
          <a:p>
            <a:pPr lvl="1" eaLnBrk="1" hangingPunct="1"/>
            <a:r>
              <a:rPr lang="fr-FR" dirty="0" smtClean="0"/>
              <a:t>Spondylarthrite ankylosante, </a:t>
            </a:r>
            <a:endParaRPr lang="fr-FR" sz="2400" dirty="0" smtClean="0"/>
          </a:p>
          <a:p>
            <a:pPr lvl="1" eaLnBrk="1" hangingPunct="1"/>
            <a:r>
              <a:rPr lang="fr-FR" dirty="0" smtClean="0"/>
              <a:t>Polyarthrite rhumatoïde, </a:t>
            </a:r>
            <a:endParaRPr lang="fr-FR" sz="2400" dirty="0" smtClean="0"/>
          </a:p>
          <a:p>
            <a:pPr lvl="1" eaLnBrk="1" hangingPunct="1"/>
            <a:r>
              <a:rPr lang="fr-FR" dirty="0" smtClean="0"/>
              <a:t>Arthroses graves </a:t>
            </a:r>
            <a:endParaRPr lang="fr-FR" sz="2400" dirty="0" smtClean="0"/>
          </a:p>
          <a:p>
            <a:pPr eaLnBrk="1" hangingPunct="1"/>
            <a:r>
              <a:rPr lang="fr-FR" dirty="0" smtClean="0"/>
              <a:t>13) La périarthrite noueuse,</a:t>
            </a:r>
            <a:endParaRPr lang="fr-FR" sz="2800" dirty="0" smtClean="0"/>
          </a:p>
          <a:p>
            <a:pPr eaLnBrk="1" hangingPunct="1"/>
            <a:endParaRPr lang="fr-FR" dirty="0" smtClean="0"/>
          </a:p>
        </p:txBody>
      </p:sp>
      <p:pic>
        <p:nvPicPr>
          <p:cNvPr id="3" name="Picture 21" descr="ضا3"/>
          <p:cNvPicPr>
            <a:picLocks noChangeAspect="1" noChangeArrowheads="1" noCrop="1"/>
          </p:cNvPicPr>
          <p:nvPr/>
        </p:nvPicPr>
        <p:blipFill>
          <a:blip r:embed="rId2"/>
          <a:srcRect/>
          <a:stretch>
            <a:fillRect/>
          </a:stretch>
        </p:blipFill>
        <p:spPr bwMode="auto">
          <a:xfrm>
            <a:off x="357158" y="21429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extLst>
      <p:ext uri="{BB962C8B-B14F-4D97-AF65-F5344CB8AC3E}">
        <p14:creationId xmlns:p14="http://schemas.microsoft.com/office/powerpoint/2010/main" xmlns="" val="1328479443"/>
      </p:ext>
    </p:extLst>
  </p:cSld>
  <p:clrMapOvr>
    <a:masterClrMapping/>
  </p:clrMapOvr>
  <p:transition spd="med">
    <p:pull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052736"/>
            <a:ext cx="8352928" cy="5078189"/>
          </a:xfrm>
        </p:spPr>
        <p:txBody>
          <a:bodyPr/>
          <a:lstStyle/>
          <a:p>
            <a:pPr eaLnBrk="1" hangingPunct="1">
              <a:defRPr/>
            </a:pPr>
            <a:r>
              <a:rPr lang="fr-FR" dirty="0"/>
              <a:t>14) Le lupus érythémateux disséminé, </a:t>
            </a:r>
            <a:endParaRPr lang="fr-FR" sz="2800" dirty="0"/>
          </a:p>
          <a:p>
            <a:pPr eaLnBrk="1" hangingPunct="1">
              <a:defRPr/>
            </a:pPr>
            <a:r>
              <a:rPr lang="fr-FR" dirty="0"/>
              <a:t>15) Les insuffisances respiratoires chroniques par obstruction ou restriction </a:t>
            </a:r>
            <a:endParaRPr lang="fr-FR" sz="2800" dirty="0"/>
          </a:p>
          <a:p>
            <a:pPr eaLnBrk="1" hangingPunct="1">
              <a:defRPr/>
            </a:pPr>
            <a:r>
              <a:rPr lang="fr-FR" dirty="0"/>
              <a:t>16) La poliomyélite antérieure aiguë. </a:t>
            </a:r>
            <a:endParaRPr lang="fr-FR" sz="2800" dirty="0"/>
          </a:p>
          <a:p>
            <a:pPr eaLnBrk="1" hangingPunct="1">
              <a:defRPr/>
            </a:pPr>
            <a:r>
              <a:rPr lang="fr-FR" dirty="0"/>
              <a:t>17) Les maladies métaboliques suivantes : </a:t>
            </a:r>
            <a:endParaRPr lang="fr-FR" sz="2800" dirty="0"/>
          </a:p>
          <a:p>
            <a:pPr lvl="1" eaLnBrk="1" hangingPunct="1">
              <a:defRPr/>
            </a:pPr>
            <a:r>
              <a:rPr lang="fr-FR" dirty="0"/>
              <a:t>Diabètes, </a:t>
            </a:r>
            <a:endParaRPr lang="fr-FR" sz="2400" dirty="0"/>
          </a:p>
          <a:p>
            <a:pPr lvl="1" eaLnBrk="1" hangingPunct="1">
              <a:defRPr/>
            </a:pPr>
            <a:r>
              <a:rPr lang="fr-FR" dirty="0" err="1"/>
              <a:t>Dysprotéïnémies</a:t>
            </a:r>
            <a:r>
              <a:rPr lang="fr-FR" dirty="0"/>
              <a:t>, </a:t>
            </a:r>
            <a:endParaRPr lang="fr-FR" sz="2400" dirty="0"/>
          </a:p>
          <a:p>
            <a:pPr lvl="1" eaLnBrk="1" hangingPunct="1">
              <a:defRPr/>
            </a:pPr>
            <a:r>
              <a:rPr lang="fr-FR" dirty="0"/>
              <a:t>Dyslipoïdoses, </a:t>
            </a:r>
            <a:endParaRPr lang="fr-FR" sz="2400" dirty="0"/>
          </a:p>
          <a:p>
            <a:pPr eaLnBrk="1" hangingPunct="1">
              <a:defRPr/>
            </a:pPr>
            <a:r>
              <a:rPr lang="fr-FR" dirty="0"/>
              <a:t>18) Les cardiopathies congénitales,</a:t>
            </a:r>
          </a:p>
          <a:p>
            <a:pPr marL="0" indent="0" eaLnBrk="1" hangingPunct="1">
              <a:buFont typeface="Wingdings" pitchFamily="2" charset="2"/>
              <a:buNone/>
              <a:defRPr/>
            </a:pPr>
            <a:endParaRPr lang="fr-FR" dirty="0"/>
          </a:p>
        </p:txBody>
      </p:sp>
      <p:pic>
        <p:nvPicPr>
          <p:cNvPr id="4"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extLst>
      <p:ext uri="{BB962C8B-B14F-4D97-AF65-F5344CB8AC3E}">
        <p14:creationId xmlns:p14="http://schemas.microsoft.com/office/powerpoint/2010/main" xmlns="" val="4000077421"/>
      </p:ext>
    </p:extLst>
  </p:cSld>
  <p:clrMapOvr>
    <a:masterClrMapping/>
  </p:clrMapOvr>
  <p:transition spd="med">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2"/>
          <p:cNvSpPr>
            <a:spLocks noGrp="1"/>
          </p:cNvSpPr>
          <p:nvPr>
            <p:ph idx="1"/>
          </p:nvPr>
        </p:nvSpPr>
        <p:spPr>
          <a:xfrm>
            <a:off x="1259632" y="1052736"/>
            <a:ext cx="7632848" cy="5078189"/>
          </a:xfrm>
        </p:spPr>
        <p:txBody>
          <a:bodyPr>
            <a:normAutofit lnSpcReduction="10000"/>
          </a:bodyPr>
          <a:lstStyle/>
          <a:p>
            <a:pPr eaLnBrk="1" hangingPunct="1"/>
            <a:r>
              <a:rPr lang="fr-FR" altLang="fr-FR" dirty="0" smtClean="0"/>
              <a:t>19) Les affections endocriniennes complexes,</a:t>
            </a:r>
          </a:p>
          <a:p>
            <a:pPr eaLnBrk="1" hangingPunct="1"/>
            <a:r>
              <a:rPr lang="fr-FR" altLang="fr-FR" dirty="0" smtClean="0"/>
              <a:t>20) Le rhumatisme articulaire aigu,</a:t>
            </a:r>
          </a:p>
          <a:p>
            <a:pPr eaLnBrk="1" hangingPunct="1"/>
            <a:r>
              <a:rPr lang="fr-FR" altLang="fr-FR" dirty="0" smtClean="0"/>
              <a:t>21) L’ostéomyélite chronique,</a:t>
            </a:r>
          </a:p>
          <a:p>
            <a:pPr eaLnBrk="1" hangingPunct="1"/>
            <a:r>
              <a:rPr lang="fr-FR" altLang="fr-FR" dirty="0" smtClean="0"/>
              <a:t>22) Les complications graves et durables des gastrectomies et de la maladie ulcéreuse, </a:t>
            </a:r>
          </a:p>
          <a:p>
            <a:pPr eaLnBrk="1" hangingPunct="1"/>
            <a:r>
              <a:rPr lang="fr-FR" altLang="fr-FR" dirty="0" smtClean="0"/>
              <a:t>23) La cirrhose du foie, </a:t>
            </a:r>
          </a:p>
          <a:p>
            <a:r>
              <a:rPr lang="fr-FR" dirty="0"/>
              <a:t>24)La rectocolite hémorragique, </a:t>
            </a:r>
          </a:p>
          <a:p>
            <a:r>
              <a:rPr lang="fr-FR" dirty="0"/>
              <a:t>25) Le pemphigus malin et le psoriasis, </a:t>
            </a:r>
          </a:p>
          <a:p>
            <a:r>
              <a:rPr lang="fr-FR" dirty="0"/>
              <a:t>26) L’</a:t>
            </a:r>
            <a:r>
              <a:rPr lang="fr-FR" dirty="0" err="1"/>
              <a:t>hydatidose</a:t>
            </a:r>
            <a:r>
              <a:rPr lang="fr-FR" dirty="0"/>
              <a:t> et ses complications</a:t>
            </a:r>
          </a:p>
          <a:p>
            <a:pPr marL="68580" indent="0" eaLnBrk="1" hangingPunct="1">
              <a:buNone/>
            </a:pPr>
            <a:endParaRPr lang="fr-FR" altLang="fr-FR" dirty="0" smtClean="0"/>
          </a:p>
        </p:txBody>
      </p:sp>
      <p:pic>
        <p:nvPicPr>
          <p:cNvPr id="3" name="Picture 21" descr="ضا3"/>
          <p:cNvPicPr>
            <a:picLocks noChangeAspect="1" noChangeArrowheads="1" noCrop="1"/>
          </p:cNvPicPr>
          <p:nvPr/>
        </p:nvPicPr>
        <p:blipFill>
          <a:blip r:embed="rId2"/>
          <a:srcRect/>
          <a:stretch>
            <a:fillRect/>
          </a:stretch>
        </p:blipFill>
        <p:spPr bwMode="auto">
          <a:xfrm>
            <a:off x="285720" y="21429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extLst>
      <p:ext uri="{BB962C8B-B14F-4D97-AF65-F5344CB8AC3E}">
        <p14:creationId xmlns:p14="http://schemas.microsoft.com/office/powerpoint/2010/main" xmlns="" val="2522235551"/>
      </p:ext>
    </p:extLst>
  </p:cSld>
  <p:clrMapOvr>
    <a:masterClrMapping/>
  </p:clrMapOvr>
  <p:transition spd="med">
    <p:pull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2"/>
          <p:cNvSpPr>
            <a:spLocks noGrp="1"/>
          </p:cNvSpPr>
          <p:nvPr>
            <p:ph idx="1"/>
          </p:nvPr>
        </p:nvSpPr>
        <p:spPr>
          <a:xfrm>
            <a:off x="971600" y="1268760"/>
            <a:ext cx="7715200" cy="4862165"/>
          </a:xfrm>
        </p:spPr>
        <p:txBody>
          <a:bodyPr/>
          <a:lstStyle/>
          <a:p>
            <a:pPr eaLnBrk="1" hangingPunct="1"/>
            <a:endParaRPr lang="fr-FR" dirty="0" smtClean="0">
              <a:solidFill>
                <a:srgbClr val="FFC000"/>
              </a:solidFill>
            </a:endParaRPr>
          </a:p>
          <a:p>
            <a:pPr eaLnBrk="1" hangingPunct="1"/>
            <a:r>
              <a:rPr lang="fr-FR" dirty="0" smtClean="0">
                <a:solidFill>
                  <a:srgbClr val="FFC000"/>
                </a:solidFill>
              </a:rPr>
              <a:t>Les affections chronique prévues dans la circulaire 645/07 prise en charge à 80% dans le cadre du tiers payant sont:</a:t>
            </a:r>
          </a:p>
          <a:p>
            <a:pPr marL="68580" indent="0" eaLnBrk="1" hangingPunct="1">
              <a:buNone/>
            </a:pPr>
            <a:endParaRPr lang="fr-FR" dirty="0" smtClean="0">
              <a:solidFill>
                <a:srgbClr val="FFC000"/>
              </a:solidFill>
            </a:endParaRPr>
          </a:p>
          <a:p>
            <a:pPr lvl="1" eaLnBrk="1" hangingPunct="1">
              <a:buFont typeface="Arial" charset="0"/>
              <a:buChar char="•"/>
            </a:pPr>
            <a:r>
              <a:rPr lang="fr-FR" dirty="0" smtClean="0"/>
              <a:t>Hypertension artérielle,</a:t>
            </a:r>
          </a:p>
          <a:p>
            <a:pPr lvl="1" eaLnBrk="1" hangingPunct="1">
              <a:buFont typeface="Arial" charset="0"/>
              <a:buChar char="•"/>
            </a:pPr>
            <a:r>
              <a:rPr lang="fr-FR" dirty="0" smtClean="0"/>
              <a:t>L’</a:t>
            </a:r>
            <a:r>
              <a:rPr lang="fr-FR" dirty="0" err="1" smtClean="0"/>
              <a:t>ashme</a:t>
            </a:r>
            <a:r>
              <a:rPr lang="fr-FR" dirty="0" smtClean="0"/>
              <a:t> modéré,</a:t>
            </a:r>
          </a:p>
          <a:p>
            <a:pPr lvl="1" eaLnBrk="1" hangingPunct="1">
              <a:buFont typeface="Arial" charset="0"/>
              <a:buChar char="•"/>
            </a:pPr>
            <a:r>
              <a:rPr lang="fr-FR" dirty="0" smtClean="0"/>
              <a:t>Maladie de </a:t>
            </a:r>
            <a:r>
              <a:rPr lang="fr-FR" dirty="0" err="1" smtClean="0"/>
              <a:t>crhon</a:t>
            </a:r>
            <a:r>
              <a:rPr lang="fr-FR" dirty="0" smtClean="0"/>
              <a:t>.</a:t>
            </a:r>
          </a:p>
        </p:txBody>
      </p:sp>
      <p:pic>
        <p:nvPicPr>
          <p:cNvPr id="3" name="Picture 21" descr="ضا3"/>
          <p:cNvPicPr>
            <a:picLocks noChangeAspect="1" noChangeArrowheads="1" noCrop="1"/>
          </p:cNvPicPr>
          <p:nvPr/>
        </p:nvPicPr>
        <p:blipFill>
          <a:blip r:embed="rId2"/>
          <a:srcRect/>
          <a:stretch>
            <a:fillRect/>
          </a:stretch>
        </p:blipFill>
        <p:spPr bwMode="auto">
          <a:xfrm>
            <a:off x="357158" y="21429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0" y="428604"/>
          <a:ext cx="914400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857224" y="0"/>
            <a:ext cx="6858048" cy="1261884"/>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wrap="square" rtlCol="0">
            <a:spAutoFit/>
          </a:bodyPr>
          <a:lstStyle/>
          <a:p>
            <a:pPr algn="just">
              <a:defRPr/>
            </a:pPr>
            <a:endParaRPr lang="fr-FR" sz="2000" b="1" dirty="0" smtClean="0">
              <a:latin typeface="Arial Black" pitchFamily="34" charset="0"/>
            </a:endParaRPr>
          </a:p>
          <a:p>
            <a:pPr algn="ctr">
              <a:defRPr/>
            </a:pPr>
            <a:r>
              <a:rPr lang="fr-FR" sz="2800" b="1" dirty="0" smtClean="0">
                <a:solidFill>
                  <a:srgbClr val="FFC000"/>
                </a:solidFill>
                <a:latin typeface="Arial Black" pitchFamily="34" charset="0"/>
              </a:rPr>
              <a:t>LES PRESTATIONS EN ASSURANCES MALADIE</a:t>
            </a:r>
          </a:p>
        </p:txBody>
      </p:sp>
      <p:pic>
        <p:nvPicPr>
          <p:cNvPr id="4" name="Picture 21" descr="ضا3"/>
          <p:cNvPicPr>
            <a:picLocks noChangeAspect="1" noChangeArrowheads="1" noCrop="1"/>
          </p:cNvPicPr>
          <p:nvPr/>
        </p:nvPicPr>
        <p:blipFill>
          <a:blip r:embed="rId6"/>
          <a:srcRect/>
          <a:stretch>
            <a:fillRect/>
          </a:stretch>
        </p:blipFill>
        <p:spPr bwMode="auto">
          <a:xfrm>
            <a:off x="0" y="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7"/>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0"/>
            <a:ext cx="8786842" cy="6858000"/>
          </a:xfrm>
        </p:spPr>
        <p:txBody>
          <a:bodyPr/>
          <a:lstStyle/>
          <a:p>
            <a:pPr algn="ctr" eaLnBrk="1" hangingPunct="1">
              <a:defRPr/>
            </a:pPr>
            <a:r>
              <a:rPr lang="fr-BE" sz="4400" b="1" dirty="0" smtClean="0">
                <a:solidFill>
                  <a:srgbClr val="FFFF00"/>
                </a:solidFill>
                <a:effectLst/>
                <a:latin typeface="Arial Black" pitchFamily="34" charset="0"/>
              </a:rPr>
              <a:t/>
            </a:r>
            <a:br>
              <a:rPr lang="fr-BE" sz="4400" b="1" dirty="0" smtClean="0">
                <a:solidFill>
                  <a:srgbClr val="FFFF00"/>
                </a:solidFill>
                <a:effectLst/>
                <a:latin typeface="Arial Black" pitchFamily="34" charset="0"/>
              </a:rPr>
            </a:br>
            <a:r>
              <a:rPr lang="fr-BE" sz="4400" dirty="0" smtClean="0">
                <a:solidFill>
                  <a:srgbClr val="FFFF00"/>
                </a:solidFill>
                <a:effectLst/>
                <a:latin typeface="Arial Black" pitchFamily="34" charset="0"/>
              </a:rPr>
              <a:t/>
            </a:r>
            <a:br>
              <a:rPr lang="fr-BE" sz="4400" dirty="0" smtClean="0">
                <a:solidFill>
                  <a:srgbClr val="FFFF00"/>
                </a:solidFill>
                <a:effectLst/>
                <a:latin typeface="Arial Black" pitchFamily="34" charset="0"/>
              </a:rPr>
            </a:br>
            <a:r>
              <a:rPr lang="fr-BE" sz="4400" dirty="0" smtClean="0">
                <a:solidFill>
                  <a:srgbClr val="FFFF00"/>
                </a:solidFill>
                <a:effectLst/>
                <a:latin typeface="Arial Black" pitchFamily="34" charset="0"/>
              </a:rPr>
              <a:t/>
            </a:r>
            <a:br>
              <a:rPr lang="fr-BE" sz="4400" dirty="0" smtClean="0">
                <a:solidFill>
                  <a:srgbClr val="FFFF00"/>
                </a:solidFill>
                <a:effectLst/>
                <a:latin typeface="Arial Black" pitchFamily="34" charset="0"/>
              </a:rPr>
            </a:br>
            <a:r>
              <a:rPr lang="fr-BE" sz="5400" dirty="0" smtClean="0">
                <a:solidFill>
                  <a:srgbClr val="FFFF00"/>
                </a:solidFill>
                <a:effectLst/>
                <a:latin typeface="Arial Black" pitchFamily="34" charset="0"/>
              </a:rPr>
              <a:t>1 - </a:t>
            </a:r>
            <a:r>
              <a:rPr lang="fr-BE" sz="5400" b="1" dirty="0" smtClean="0">
                <a:solidFill>
                  <a:srgbClr val="FFFF00"/>
                </a:solidFill>
                <a:effectLst/>
                <a:latin typeface="Arial Black" pitchFamily="34" charset="0"/>
              </a:rPr>
              <a:t>Prestations en nature</a:t>
            </a:r>
            <a:endParaRPr lang="fr-FR" sz="5400" b="1" dirty="0" smtClean="0">
              <a:solidFill>
                <a:srgbClr val="FFFF00"/>
              </a:solidFill>
            </a:endParaRPr>
          </a:p>
        </p:txBody>
      </p:sp>
      <p:sp>
        <p:nvSpPr>
          <p:cNvPr id="2051" name="Rectangle 3"/>
          <p:cNvSpPr>
            <a:spLocks noGrp="1" noChangeArrowheads="1"/>
          </p:cNvSpPr>
          <p:nvPr>
            <p:ph type="subTitle" idx="1"/>
          </p:nvPr>
        </p:nvSpPr>
        <p:spPr/>
        <p:txBody>
          <a:bodyPr>
            <a:normAutofit lnSpcReduction="10000"/>
          </a:bodyPr>
          <a:lstStyle/>
          <a:p>
            <a:pPr eaLnBrk="1" hangingPunct="1">
              <a:defRPr/>
            </a:pPr>
            <a:endParaRPr lang="fr-FR" sz="4000" b="1" dirty="0" smtClean="0">
              <a:solidFill>
                <a:srgbClr val="FFFF00"/>
              </a:solidFill>
              <a:latin typeface="Arial Black" pitchFamily="34" charset="0"/>
            </a:endParaRPr>
          </a:p>
          <a:p>
            <a:pPr eaLnBrk="1" hangingPunct="1">
              <a:defRPr/>
            </a:pPr>
            <a:endParaRPr lang="fr-FR" sz="4000" b="1" dirty="0" smtClean="0">
              <a:solidFill>
                <a:srgbClr val="FFFF00"/>
              </a:solidFill>
              <a:latin typeface="Arial Black" pitchFamily="34" charset="0"/>
            </a:endParaRPr>
          </a:p>
          <a:p>
            <a:pPr eaLnBrk="1" hangingPunct="1">
              <a:defRPr/>
            </a:pPr>
            <a:r>
              <a:rPr lang="fr-FR" sz="2000" b="1" dirty="0" smtClean="0">
                <a:solidFill>
                  <a:srgbClr val="FFFF00"/>
                </a:solidFill>
                <a:latin typeface="Arial Black" pitchFamily="34" charset="0"/>
              </a:rPr>
              <a:t>				</a:t>
            </a:r>
            <a:endParaRPr lang="fr-FR" sz="2000" dirty="0" smtClean="0">
              <a:solidFill>
                <a:srgbClr val="FFFF00"/>
              </a:solidFill>
              <a:latin typeface="Arial Black" pitchFamily="34" charset="0"/>
            </a:endParaRPr>
          </a:p>
        </p:txBody>
      </p:sp>
      <p:pic>
        <p:nvPicPr>
          <p:cNvPr id="4" name="Picture 21" descr="ضا3"/>
          <p:cNvPicPr>
            <a:picLocks noChangeAspect="1" noChangeArrowheads="1" noCrop="1"/>
          </p:cNvPicPr>
          <p:nvPr/>
        </p:nvPicPr>
        <p:blipFill>
          <a:blip r:embed="rId2"/>
          <a:srcRect/>
          <a:stretch>
            <a:fillRect/>
          </a:stretch>
        </p:blipFill>
        <p:spPr bwMode="auto">
          <a:xfrm>
            <a:off x="500034" y="21429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78750" y="285728"/>
            <a:ext cx="1365250" cy="71913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304800" y="1554163"/>
            <a:ext cx="8686800" cy="4525962"/>
          </a:xfrm>
          <a:prstGeom prst="rect">
            <a:avLst/>
          </a:prstGeom>
          <a:noFill/>
          <a:ln w="9525">
            <a:noFill/>
            <a:miter lim="800000"/>
            <a:headEnd/>
            <a:tailEnd/>
          </a:ln>
        </p:spPr>
        <p:txBody>
          <a:bodyPr/>
          <a:lstStyle/>
          <a:p>
            <a:pPr algn="just">
              <a:spcBef>
                <a:spcPct val="20000"/>
              </a:spcBef>
              <a:buClr>
                <a:schemeClr val="accent1"/>
              </a:buClr>
              <a:buSzPct val="70000"/>
              <a:buFont typeface="Wingdings 2" pitchFamily="18" charset="2"/>
              <a:buNone/>
            </a:pPr>
            <a:endParaRPr lang="fr-FR" sz="3200">
              <a:solidFill>
                <a:schemeClr val="tx2"/>
              </a:solidFill>
              <a:latin typeface="Franklin Gothic Book" pitchFamily="34" charset="0"/>
            </a:endParaRPr>
          </a:p>
        </p:txBody>
      </p:sp>
      <p:sp>
        <p:nvSpPr>
          <p:cNvPr id="12292" name="Rectangle 3"/>
          <p:cNvSpPr txBox="1">
            <a:spLocks noChangeArrowheads="1"/>
          </p:cNvSpPr>
          <p:nvPr/>
        </p:nvSpPr>
        <p:spPr bwMode="auto">
          <a:xfrm>
            <a:off x="457200" y="428604"/>
            <a:ext cx="8291513" cy="5803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20000"/>
              </a:spcBef>
              <a:buClr>
                <a:schemeClr val="accent1"/>
              </a:buClr>
              <a:buSzPct val="70000"/>
              <a:buFont typeface="Wingdings 2" pitchFamily="18" charset="2"/>
              <a:buNone/>
              <a:defRPr/>
            </a:pPr>
            <a:endParaRPr lang="fr-FR" sz="3000" dirty="0" smtClean="0">
              <a:solidFill>
                <a:srgbClr val="FF0000"/>
              </a:solidFill>
              <a:latin typeface="Franklin Gothic Book" pitchFamily="34" charset="0"/>
            </a:endParaRPr>
          </a:p>
          <a:p>
            <a:pPr algn="ctr" eaLnBrk="1" hangingPunct="1">
              <a:spcBef>
                <a:spcPct val="20000"/>
              </a:spcBef>
              <a:buClr>
                <a:schemeClr val="accent1"/>
              </a:buClr>
              <a:buSzPct val="70000"/>
              <a:buFont typeface="Wingdings 2" pitchFamily="18" charset="2"/>
              <a:buNone/>
              <a:defRPr/>
            </a:pPr>
            <a:r>
              <a:rPr lang="fr-FR" sz="4400" dirty="0" smtClean="0">
                <a:solidFill>
                  <a:srgbClr val="FFFF00"/>
                </a:solidFill>
                <a:latin typeface="Franklin Gothic Book" pitchFamily="34" charset="0"/>
              </a:rPr>
              <a:t>PRESENTATION DE LA CNAS</a:t>
            </a:r>
            <a:endParaRPr lang="fr-FR" sz="3200" dirty="0" smtClean="0">
              <a:solidFill>
                <a:srgbClr val="FFFF00"/>
              </a:solidFill>
              <a:latin typeface="Franklin Gothic Book" pitchFamily="34" charset="0"/>
            </a:endParaRPr>
          </a:p>
        </p:txBody>
      </p:sp>
      <p:pic>
        <p:nvPicPr>
          <p:cNvPr id="2"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12293" name="Picture 21" descr="ضا3"/>
          <p:cNvPicPr>
            <a:picLocks noChangeAspect="1" noChangeArrowheads="1" noCrop="1"/>
          </p:cNvPicPr>
          <p:nvPr/>
        </p:nvPicPr>
        <p:blipFill>
          <a:blip r:embed="rId4"/>
          <a:srcRect/>
          <a:stretch>
            <a:fillRect/>
          </a:stretch>
        </p:blipFill>
        <p:spPr bwMode="auto">
          <a:xfrm>
            <a:off x="357158" y="0"/>
            <a:ext cx="919162" cy="787400"/>
          </a:xfrm>
          <a:prstGeom prst="rect">
            <a:avLst/>
          </a:prstGeom>
          <a:noFill/>
          <a:ln w="9525">
            <a:noFill/>
            <a:miter lim="800000"/>
            <a:headEnd/>
            <a:tailEnd/>
          </a:ln>
        </p:spPr>
      </p:pic>
      <p:pic>
        <p:nvPicPr>
          <p:cNvPr id="6" name="Image 5" descr="astrolabe et fontaine 1920 - Copie (2).jpg"/>
          <p:cNvPicPr>
            <a:picLocks noChangeAspect="1"/>
          </p:cNvPicPr>
          <p:nvPr/>
        </p:nvPicPr>
        <p:blipFill>
          <a:blip r:embed="rId5"/>
          <a:stretch>
            <a:fillRect/>
          </a:stretch>
        </p:blipFill>
        <p:spPr>
          <a:xfrm>
            <a:off x="428596" y="2000240"/>
            <a:ext cx="7786742" cy="4426922"/>
          </a:xfrm>
          <a:prstGeom prst="rect">
            <a:avLst/>
          </a:prstGeom>
        </p:spPr>
      </p:pic>
    </p:spTree>
  </p:cSld>
  <p:clrMapOvr>
    <a:masterClrMapping/>
  </p:clrMapOvr>
  <p:transition spd="med">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827583" y="785813"/>
            <a:ext cx="7830641" cy="5454650"/>
          </a:xfrm>
        </p:spPr>
        <p:txBody>
          <a:bodyPr>
            <a:normAutofit fontScale="92500"/>
          </a:bodyPr>
          <a:lstStyle/>
          <a:p>
            <a:pPr algn="just" eaLnBrk="1" hangingPunct="1"/>
            <a:endParaRPr lang="fr-BE" sz="2800" b="1" dirty="0" smtClean="0">
              <a:effectLst/>
              <a:latin typeface="Arial Black" pitchFamily="34" charset="0"/>
            </a:endParaRPr>
          </a:p>
          <a:p>
            <a:pPr algn="just" eaLnBrk="1" hangingPunct="1"/>
            <a:endParaRPr lang="fr-BE" sz="2800" b="1" dirty="0">
              <a:latin typeface="Arial Black" pitchFamily="34" charset="0"/>
            </a:endParaRPr>
          </a:p>
          <a:p>
            <a:pPr algn="just" eaLnBrk="1" hangingPunct="1"/>
            <a:r>
              <a:rPr lang="fr-BE" sz="2800" b="1" dirty="0" smtClean="0">
                <a:effectLst/>
                <a:latin typeface="Arial Black" pitchFamily="34" charset="0"/>
              </a:rPr>
              <a:t>Les prestations en nature de l’assurance maladie consistent en la prise en charge des soins de santé justifiés par l’état de santé de l’assuré social ou de ses ayants droit.</a:t>
            </a:r>
          </a:p>
          <a:p>
            <a:pPr algn="just" eaLnBrk="1" hangingPunct="1"/>
            <a:r>
              <a:rPr lang="fr-BE" sz="2800" b="1" dirty="0" smtClean="0">
                <a:effectLst/>
                <a:latin typeface="Arial Black" pitchFamily="34" charset="0"/>
              </a:rPr>
              <a:t>Les conditions d’attribution, la nature et le niveau de ces prestations sont définies par la loi n° 83-11 du 2 juillet 1983, modifiée et complétée, relative aux assurances sociales</a:t>
            </a:r>
          </a:p>
          <a:p>
            <a:pPr algn="just" eaLnBrk="1" hangingPunct="1"/>
            <a:endParaRPr lang="fr-BE" sz="2800" b="1" dirty="0" smtClean="0">
              <a:effectLst/>
              <a:latin typeface="Arial Black" pitchFamily="34" charset="0"/>
            </a:endParaRPr>
          </a:p>
        </p:txBody>
      </p:sp>
      <p:pic>
        <p:nvPicPr>
          <p:cNvPr id="3" name="Picture 21" descr="ضا3"/>
          <p:cNvPicPr>
            <a:picLocks noChangeAspect="1" noChangeArrowheads="1" noCrop="1"/>
          </p:cNvPicPr>
          <p:nvPr/>
        </p:nvPicPr>
        <p:blipFill>
          <a:blip r:embed="rId2"/>
          <a:srcRect/>
          <a:stretch>
            <a:fillRect/>
          </a:stretch>
        </p:blipFill>
        <p:spPr bwMode="auto">
          <a:xfrm>
            <a:off x="357158" y="142852"/>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78750" y="285728"/>
            <a:ext cx="1365250" cy="7191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928670"/>
            <a:ext cx="7848872" cy="5426890"/>
          </a:xfrm>
        </p:spPr>
        <p:txBody>
          <a:bodyPr/>
          <a:lstStyle/>
          <a:p>
            <a:pPr algn="just" eaLnBrk="1" hangingPunct="1">
              <a:defRPr/>
            </a:pPr>
            <a:endParaRPr lang="fr-BE" b="1" dirty="0" smtClean="0">
              <a:effectLst/>
              <a:latin typeface="Arial Black" pitchFamily="34" charset="0"/>
            </a:endParaRPr>
          </a:p>
          <a:p>
            <a:pPr algn="just" eaLnBrk="1" hangingPunct="1">
              <a:defRPr/>
            </a:pPr>
            <a:endParaRPr lang="fr-BE" b="1" dirty="0" smtClean="0">
              <a:effectLst/>
              <a:latin typeface="Arial Black" pitchFamily="34" charset="0"/>
            </a:endParaRPr>
          </a:p>
          <a:p>
            <a:pPr algn="just" eaLnBrk="1" hangingPunct="1">
              <a:defRPr/>
            </a:pPr>
            <a:r>
              <a:rPr lang="fr-BE" b="1" dirty="0" smtClean="0">
                <a:effectLst/>
                <a:latin typeface="Arial Black" pitchFamily="34" charset="0"/>
              </a:rPr>
              <a:t>Les modalités d’application de certaines dispositions de la loi relative aux assurances sociales sont définies par voie réglementaire, notamment le décret n° 84-27 du 11 février 1984.</a:t>
            </a:r>
            <a:endParaRPr lang="fr-FR" dirty="0"/>
          </a:p>
        </p:txBody>
      </p:sp>
      <p:pic>
        <p:nvPicPr>
          <p:cNvPr id="4" name="Picture 21" descr="ضا3"/>
          <p:cNvPicPr>
            <a:picLocks noChangeAspect="1" noChangeArrowheads="1" noCrop="1"/>
          </p:cNvPicPr>
          <p:nvPr/>
        </p:nvPicPr>
        <p:blipFill>
          <a:blip r:embed="rId2"/>
          <a:srcRect/>
          <a:stretch>
            <a:fillRect/>
          </a:stretch>
        </p:blipFill>
        <p:spPr bwMode="auto">
          <a:xfrm>
            <a:off x="428596" y="142852"/>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78750" y="285728"/>
            <a:ext cx="1365250" cy="7191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1" y="428625"/>
            <a:ext cx="7758633" cy="5740400"/>
          </a:xfrm>
        </p:spPr>
        <p:txBody>
          <a:bodyPr>
            <a:normAutofit/>
          </a:bodyPr>
          <a:lstStyle/>
          <a:p>
            <a:pPr algn="just" eaLnBrk="1" hangingPunct="1">
              <a:defRPr/>
            </a:pPr>
            <a:endParaRPr lang="fr-BE" dirty="0" smtClean="0">
              <a:effectLst/>
              <a:latin typeface="Arial Black" pitchFamily="34" charset="0"/>
            </a:endParaRPr>
          </a:p>
          <a:p>
            <a:pPr algn="just" eaLnBrk="1" hangingPunct="1">
              <a:defRPr/>
            </a:pPr>
            <a:endParaRPr lang="fr-BE" dirty="0" smtClean="0">
              <a:effectLst/>
              <a:latin typeface="Arial Black" pitchFamily="34" charset="0"/>
            </a:endParaRPr>
          </a:p>
          <a:p>
            <a:pPr algn="just" eaLnBrk="1" hangingPunct="1">
              <a:defRPr/>
            </a:pPr>
            <a:r>
              <a:rPr lang="fr-BE" dirty="0" smtClean="0">
                <a:effectLst/>
                <a:latin typeface="Arial Black" pitchFamily="34" charset="0"/>
              </a:rPr>
              <a:t>Les prestations en nature de l’assurance maladie comportent la couverture des frais </a:t>
            </a:r>
            <a:r>
              <a:rPr lang="fr-BE" dirty="0" smtClean="0">
                <a:latin typeface="Arial Black" pitchFamily="34" charset="0"/>
              </a:rPr>
              <a:t>:</a:t>
            </a:r>
            <a:endParaRPr lang="fr-BE" dirty="0" smtClean="0">
              <a:effectLst/>
              <a:latin typeface="Arial Black" pitchFamily="34" charset="0"/>
            </a:endParaRPr>
          </a:p>
          <a:p>
            <a:pPr lvl="1" algn="just" eaLnBrk="1" hangingPunct="1">
              <a:defRPr/>
            </a:pPr>
            <a:r>
              <a:rPr lang="fr-BE" dirty="0" smtClean="0">
                <a:effectLst/>
                <a:latin typeface="Arial Black" pitchFamily="34" charset="0"/>
              </a:rPr>
              <a:t>médicaux</a:t>
            </a:r>
          </a:p>
          <a:p>
            <a:pPr lvl="1" algn="just" eaLnBrk="1" hangingPunct="1">
              <a:defRPr/>
            </a:pPr>
            <a:r>
              <a:rPr lang="fr-BE" dirty="0" smtClean="0">
                <a:effectLst/>
                <a:latin typeface="Arial Black" pitchFamily="34" charset="0"/>
              </a:rPr>
              <a:t>chirurgicaux</a:t>
            </a:r>
          </a:p>
          <a:p>
            <a:pPr lvl="1" algn="just" eaLnBrk="1" hangingPunct="1">
              <a:defRPr/>
            </a:pPr>
            <a:r>
              <a:rPr lang="fr-BE" dirty="0" smtClean="0">
                <a:effectLst/>
                <a:latin typeface="Arial Black" pitchFamily="34" charset="0"/>
              </a:rPr>
              <a:t>d’hospitalisation</a:t>
            </a:r>
          </a:p>
          <a:p>
            <a:pPr lvl="1" algn="just" eaLnBrk="1" hangingPunct="1">
              <a:defRPr/>
            </a:pPr>
            <a:r>
              <a:rPr lang="fr-BE" dirty="0" smtClean="0">
                <a:effectLst/>
                <a:latin typeface="Arial Black" pitchFamily="34" charset="0"/>
              </a:rPr>
              <a:t>des actes de diagnostic et thérapeutiques, y compris les explorations biologiques</a:t>
            </a:r>
          </a:p>
          <a:p>
            <a:pPr lvl="1" algn="just" eaLnBrk="1" hangingPunct="1">
              <a:defRPr/>
            </a:pPr>
            <a:r>
              <a:rPr lang="fr-BE" dirty="0" smtClean="0">
                <a:effectLst/>
                <a:latin typeface="Arial Black" pitchFamily="34" charset="0"/>
              </a:rPr>
              <a:t> pharmaceutiques </a:t>
            </a:r>
          </a:p>
          <a:p>
            <a:pPr lvl="1" eaLnBrk="1" hangingPunct="1">
              <a:buFont typeface="Wingdings" pitchFamily="2" charset="2"/>
              <a:buNone/>
              <a:defRPr/>
            </a:pPr>
            <a:endParaRPr lang="fr-BE" dirty="0" smtClean="0"/>
          </a:p>
          <a:p>
            <a:pPr algn="just" eaLnBrk="1" hangingPunct="1">
              <a:defRPr/>
            </a:pPr>
            <a:endParaRPr lang="fr-FR" dirty="0">
              <a:latin typeface="Arial Black" pitchFamily="34" charset="0"/>
            </a:endParaRPr>
          </a:p>
        </p:txBody>
      </p:sp>
      <p:pic>
        <p:nvPicPr>
          <p:cNvPr id="4" name="Picture 21" descr="ضا3"/>
          <p:cNvPicPr>
            <a:picLocks noChangeAspect="1" noChangeArrowheads="1" noCrop="1"/>
          </p:cNvPicPr>
          <p:nvPr/>
        </p:nvPicPr>
        <p:blipFill>
          <a:blip r:embed="rId2"/>
          <a:srcRect/>
          <a:stretch>
            <a:fillRect/>
          </a:stretch>
        </p:blipFill>
        <p:spPr bwMode="auto">
          <a:xfrm>
            <a:off x="357158" y="21429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78750" y="214290"/>
            <a:ext cx="1365250" cy="7191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u contenu 2"/>
          <p:cNvSpPr>
            <a:spLocks noGrp="1"/>
          </p:cNvSpPr>
          <p:nvPr>
            <p:ph idx="1"/>
          </p:nvPr>
        </p:nvSpPr>
        <p:spPr>
          <a:xfrm>
            <a:off x="457200" y="1000107"/>
            <a:ext cx="8229600" cy="5130817"/>
          </a:xfrm>
        </p:spPr>
        <p:txBody>
          <a:bodyPr/>
          <a:lstStyle/>
          <a:p>
            <a:pPr lvl="1" algn="just" eaLnBrk="1" hangingPunct="1"/>
            <a:endParaRPr lang="fr-BE" b="1" dirty="0" smtClean="0">
              <a:effectLst/>
              <a:latin typeface="Arial Black" pitchFamily="34" charset="0"/>
            </a:endParaRPr>
          </a:p>
          <a:p>
            <a:pPr lvl="1" algn="just" eaLnBrk="1" hangingPunct="1"/>
            <a:r>
              <a:rPr lang="fr-BE" b="1" dirty="0" smtClean="0">
                <a:effectLst/>
                <a:latin typeface="Arial Black" pitchFamily="34" charset="0"/>
              </a:rPr>
              <a:t>d’appareillage et de prothèse </a:t>
            </a:r>
            <a:endParaRPr lang="fr-FR" b="1" dirty="0" smtClean="0">
              <a:effectLst/>
              <a:latin typeface="Arial Black" pitchFamily="34" charset="0"/>
            </a:endParaRPr>
          </a:p>
          <a:p>
            <a:pPr lvl="1" algn="just" eaLnBrk="1" hangingPunct="1"/>
            <a:r>
              <a:rPr lang="fr-BE" b="1" dirty="0" smtClean="0">
                <a:effectLst/>
                <a:latin typeface="Arial Black" pitchFamily="34" charset="0"/>
              </a:rPr>
              <a:t>de rééducation fonctionnelle et de réadaptation professionnelle</a:t>
            </a:r>
          </a:p>
          <a:p>
            <a:pPr lvl="1" algn="just" eaLnBrk="1" hangingPunct="1"/>
            <a:r>
              <a:rPr lang="fr-BE" b="1" dirty="0" smtClean="0">
                <a:effectLst/>
                <a:latin typeface="Arial Black" pitchFamily="34" charset="0"/>
              </a:rPr>
              <a:t>de soins et de prothèse dentaires et d’orthopédie maxillo-faciale </a:t>
            </a:r>
          </a:p>
          <a:p>
            <a:pPr lvl="1" algn="just" eaLnBrk="1" hangingPunct="1"/>
            <a:r>
              <a:rPr lang="fr-BE" b="1" dirty="0" smtClean="0">
                <a:effectLst/>
                <a:latin typeface="Arial Black" pitchFamily="34" charset="0"/>
              </a:rPr>
              <a:t>d’optique médicale </a:t>
            </a:r>
          </a:p>
          <a:p>
            <a:pPr lvl="1" algn="just" eaLnBrk="1" hangingPunct="1"/>
            <a:r>
              <a:rPr lang="fr-BE" b="1" dirty="0" smtClean="0">
                <a:effectLst/>
                <a:latin typeface="Arial Black" pitchFamily="34" charset="0"/>
              </a:rPr>
              <a:t>de cures thermales ou spécialisées en relation avec les pathologies dont est atteint le malade </a:t>
            </a:r>
          </a:p>
        </p:txBody>
      </p:sp>
      <p:pic>
        <p:nvPicPr>
          <p:cNvPr id="3" name="Picture 21" descr="ضا3"/>
          <p:cNvPicPr>
            <a:picLocks noChangeAspect="1" noChangeArrowheads="1" noCrop="1"/>
          </p:cNvPicPr>
          <p:nvPr/>
        </p:nvPicPr>
        <p:blipFill>
          <a:blip r:embed="rId2"/>
          <a:srcRect/>
          <a:stretch>
            <a:fillRect/>
          </a:stretch>
        </p:blipFill>
        <p:spPr bwMode="auto">
          <a:xfrm>
            <a:off x="357158" y="21429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78750" y="214290"/>
            <a:ext cx="1365250" cy="7191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u contenu 2"/>
          <p:cNvSpPr>
            <a:spLocks noGrp="1"/>
          </p:cNvSpPr>
          <p:nvPr>
            <p:ph idx="1"/>
          </p:nvPr>
        </p:nvSpPr>
        <p:spPr>
          <a:xfrm>
            <a:off x="971600" y="928670"/>
            <a:ext cx="7715200" cy="5426890"/>
          </a:xfrm>
        </p:spPr>
        <p:txBody>
          <a:bodyPr/>
          <a:lstStyle/>
          <a:p>
            <a:pPr lvl="1" algn="just" eaLnBrk="1" hangingPunct="1"/>
            <a:endParaRPr lang="fr-BE" dirty="0" smtClean="0">
              <a:effectLst/>
              <a:latin typeface="Arial Black" pitchFamily="34" charset="0"/>
            </a:endParaRPr>
          </a:p>
          <a:p>
            <a:pPr lvl="1" algn="just" eaLnBrk="1" hangingPunct="1"/>
            <a:r>
              <a:rPr lang="fr-BE" dirty="0" smtClean="0">
                <a:effectLst/>
                <a:latin typeface="Arial Black" pitchFamily="34" charset="0"/>
              </a:rPr>
              <a:t>de transport sanitaire ou tout autre moyen lorsque ce mode de transport est nécessité par l’état de santé du malade</a:t>
            </a:r>
          </a:p>
          <a:p>
            <a:pPr lvl="1" algn="just" eaLnBrk="1" hangingPunct="1"/>
            <a:r>
              <a:rPr lang="fr-BE" dirty="0" smtClean="0">
                <a:effectLst/>
                <a:latin typeface="Arial Black" pitchFamily="34" charset="0"/>
              </a:rPr>
              <a:t>des prestations liées au planning familial </a:t>
            </a:r>
          </a:p>
          <a:p>
            <a:pPr algn="just" eaLnBrk="1" hangingPunct="1"/>
            <a:r>
              <a:rPr lang="fr-BE" sz="2800" dirty="0" smtClean="0">
                <a:effectLst/>
                <a:latin typeface="Arial Black" pitchFamily="34" charset="0"/>
              </a:rPr>
              <a:t>D’autres prestations en nature peuvent être prévues par voie réglementaire </a:t>
            </a:r>
            <a:endParaRPr lang="fr-FR" sz="2800" dirty="0" smtClean="0">
              <a:effectLst/>
              <a:latin typeface="Arial Black" pitchFamily="34" charset="0"/>
            </a:endParaRPr>
          </a:p>
          <a:p>
            <a:pPr lvl="1" algn="just" eaLnBrk="1" hangingPunct="1"/>
            <a:endParaRPr lang="fr-FR" dirty="0" smtClean="0">
              <a:effectLst/>
              <a:latin typeface="Arial Black" pitchFamily="34" charset="0"/>
            </a:endParaRPr>
          </a:p>
          <a:p>
            <a:pPr eaLnBrk="1" hangingPunct="1">
              <a:buFont typeface="Wingdings" pitchFamily="2" charset="2"/>
              <a:buNone/>
            </a:pPr>
            <a:endParaRPr lang="fr-FR" sz="2800" dirty="0" smtClean="0">
              <a:effectLst/>
              <a:latin typeface="Arial Black" pitchFamily="34" charset="0"/>
            </a:endParaRPr>
          </a:p>
        </p:txBody>
      </p:sp>
      <p:pic>
        <p:nvPicPr>
          <p:cNvPr id="3" name="Picture 21" descr="ضا3"/>
          <p:cNvPicPr>
            <a:picLocks noChangeAspect="1" noChangeArrowheads="1" noCrop="1"/>
          </p:cNvPicPr>
          <p:nvPr/>
        </p:nvPicPr>
        <p:blipFill>
          <a:blip r:embed="rId2"/>
          <a:srcRect/>
          <a:stretch>
            <a:fillRect/>
          </a:stretch>
        </p:blipFill>
        <p:spPr bwMode="auto">
          <a:xfrm>
            <a:off x="428596"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17594" y="928670"/>
            <a:ext cx="7369205" cy="5426890"/>
          </a:xfrm>
        </p:spPr>
        <p:txBody>
          <a:bodyPr/>
          <a:lstStyle/>
          <a:p>
            <a:pPr algn="just" eaLnBrk="1" hangingPunct="1">
              <a:defRPr/>
            </a:pPr>
            <a:endParaRPr lang="fr-BE" sz="2800" dirty="0" smtClean="0">
              <a:effectLst/>
              <a:latin typeface="Arial Black" pitchFamily="34" charset="0"/>
            </a:endParaRPr>
          </a:p>
          <a:p>
            <a:pPr algn="just" eaLnBrk="1" hangingPunct="1">
              <a:defRPr/>
            </a:pPr>
            <a:r>
              <a:rPr lang="fr-BE" sz="2800" dirty="0" smtClean="0">
                <a:effectLst/>
                <a:latin typeface="Arial Black" pitchFamily="34" charset="0"/>
              </a:rPr>
              <a:t>Sont également pris en charge les frais de déplacement de l’assuré social, de ses ayants droit et, le cas échéant, de son accompagnateur,  :</a:t>
            </a:r>
          </a:p>
          <a:p>
            <a:pPr lvl="1" algn="just" eaLnBrk="1" hangingPunct="1">
              <a:defRPr/>
            </a:pPr>
            <a:r>
              <a:rPr lang="fr-BE" dirty="0" smtClean="0">
                <a:effectLst/>
                <a:latin typeface="Arial Black" pitchFamily="34" charset="0"/>
              </a:rPr>
              <a:t>en cas de convocation par l’organisme de sécurité sociale pour un contrôle médical</a:t>
            </a:r>
          </a:p>
          <a:p>
            <a:pPr lvl="1" algn="just" eaLnBrk="1" hangingPunct="1">
              <a:defRPr/>
            </a:pPr>
            <a:r>
              <a:rPr lang="fr-BE" dirty="0" smtClean="0">
                <a:effectLst/>
                <a:latin typeface="Arial Black" pitchFamily="34" charset="0"/>
              </a:rPr>
              <a:t>pour une expertise médicale</a:t>
            </a:r>
          </a:p>
          <a:p>
            <a:pPr lvl="1" algn="just" eaLnBrk="1" hangingPunct="1">
              <a:buFont typeface="Wingdings" pitchFamily="2" charset="2"/>
              <a:buNone/>
              <a:defRPr/>
            </a:pPr>
            <a:endParaRPr lang="fr-FR" b="1" dirty="0" smtClean="0"/>
          </a:p>
          <a:p>
            <a:pPr eaLnBrk="1" hangingPunct="1">
              <a:defRPr/>
            </a:pPr>
            <a:endParaRPr lang="fr-FR" dirty="0"/>
          </a:p>
        </p:txBody>
      </p:sp>
      <p:sp>
        <p:nvSpPr>
          <p:cNvPr id="4" name="Rectangle 3"/>
          <p:cNvSpPr/>
          <p:nvPr/>
        </p:nvSpPr>
        <p:spPr>
          <a:xfrm>
            <a:off x="5118100" y="6088063"/>
            <a:ext cx="298450" cy="584200"/>
          </a:xfrm>
          <a:prstGeom prst="rect">
            <a:avLst/>
          </a:prstGeom>
        </p:spPr>
        <p:txBody>
          <a:bodyPr wrap="none">
            <a:spAutoFit/>
          </a:bodyPr>
          <a:lstStyle/>
          <a:p>
            <a:pPr>
              <a:defRPr/>
            </a:pPr>
            <a:r>
              <a:rPr lang="fr-BE" sz="3200" b="1" kern="0" dirty="0">
                <a:solidFill>
                  <a:srgbClr val="FFFFFF"/>
                </a:solidFill>
                <a:effectLst>
                  <a:outerShdw blurRad="38100" dist="38100" dir="2700000" algn="tl">
                    <a:srgbClr val="000000"/>
                  </a:outerShdw>
                </a:effectLst>
                <a:latin typeface="Arial"/>
                <a:cs typeface="Arial"/>
              </a:rPr>
              <a:t> </a:t>
            </a:r>
            <a:endParaRPr lang="fr-FR" dirty="0"/>
          </a:p>
        </p:txBody>
      </p:sp>
      <p:pic>
        <p:nvPicPr>
          <p:cNvPr id="5" name="Picture 21" descr="ضا3"/>
          <p:cNvPicPr>
            <a:picLocks noChangeAspect="1" noChangeArrowheads="1" noCrop="1"/>
          </p:cNvPicPr>
          <p:nvPr/>
        </p:nvPicPr>
        <p:blipFill>
          <a:blip r:embed="rId2"/>
          <a:srcRect/>
          <a:stretch>
            <a:fillRect/>
          </a:stretch>
        </p:blipFill>
        <p:spPr bwMode="auto">
          <a:xfrm>
            <a:off x="357158" y="214290"/>
            <a:ext cx="919162" cy="787400"/>
          </a:xfrm>
          <a:prstGeom prst="rect">
            <a:avLst/>
          </a:prstGeom>
          <a:noFill/>
          <a:ln w="9525">
            <a:noFill/>
            <a:miter lim="800000"/>
            <a:headEnd/>
            <a:tailEnd/>
          </a:ln>
        </p:spPr>
      </p:pic>
      <p:pic>
        <p:nvPicPr>
          <p:cNvPr id="6"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928670"/>
            <a:ext cx="7772400" cy="5426890"/>
          </a:xfrm>
        </p:spPr>
        <p:txBody>
          <a:bodyPr/>
          <a:lstStyle/>
          <a:p>
            <a:pPr lvl="1" algn="just" eaLnBrk="1" hangingPunct="1">
              <a:defRPr/>
            </a:pPr>
            <a:r>
              <a:rPr lang="fr-BE" b="1" dirty="0" smtClean="0">
                <a:effectLst/>
                <a:latin typeface="Arial Black" pitchFamily="34" charset="0"/>
              </a:rPr>
              <a:t>en cas de convocation par la commission d’invalidité de wilaya qualifiée </a:t>
            </a:r>
            <a:endParaRPr lang="fr-FR" dirty="0" smtClean="0">
              <a:effectLst/>
              <a:latin typeface="Arial Black" pitchFamily="34" charset="0"/>
            </a:endParaRPr>
          </a:p>
          <a:p>
            <a:pPr lvl="1" algn="just" eaLnBrk="1" hangingPunct="1">
              <a:defRPr/>
            </a:pPr>
            <a:r>
              <a:rPr lang="fr-BE" b="1" dirty="0" smtClean="0">
                <a:effectLst/>
                <a:latin typeface="Arial Black" pitchFamily="34" charset="0"/>
              </a:rPr>
              <a:t>pour bénéficier d’une action sanitaire organisée conformément aux dispositions de la réglementation en vigueur </a:t>
            </a:r>
          </a:p>
          <a:p>
            <a:pPr lvl="1" algn="just" eaLnBrk="1" hangingPunct="1">
              <a:defRPr/>
            </a:pPr>
            <a:r>
              <a:rPr lang="fr-BE" b="1" dirty="0" smtClean="0">
                <a:effectLst/>
                <a:latin typeface="Arial Black" pitchFamily="34" charset="0"/>
              </a:rPr>
              <a:t>lorsque les soins ne peuvent être dispensés dans la commune de résidence</a:t>
            </a:r>
          </a:p>
          <a:p>
            <a:pPr algn="just" eaLnBrk="1" hangingPunct="1">
              <a:buFont typeface="Wingdings" pitchFamily="2" charset="2"/>
              <a:buNone/>
              <a:defRPr/>
            </a:pPr>
            <a:endParaRPr lang="fr-BE" b="1" dirty="0" smtClean="0"/>
          </a:p>
          <a:p>
            <a:pPr eaLnBrk="1" hangingPunct="1">
              <a:defRPr/>
            </a:pPr>
            <a:endParaRPr lang="fr-FR" dirty="0"/>
          </a:p>
        </p:txBody>
      </p:sp>
      <p:pic>
        <p:nvPicPr>
          <p:cNvPr id="4" name="Picture 21" descr="ضا3"/>
          <p:cNvPicPr>
            <a:picLocks noChangeAspect="1" noChangeArrowheads="1" noCrop="1"/>
          </p:cNvPicPr>
          <p:nvPr/>
        </p:nvPicPr>
        <p:blipFill>
          <a:blip r:embed="rId2"/>
          <a:srcRect/>
          <a:stretch>
            <a:fillRect/>
          </a:stretch>
        </p:blipFill>
        <p:spPr bwMode="auto">
          <a:xfrm>
            <a:off x="357158" y="21429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20" y="714356"/>
            <a:ext cx="8401080" cy="5604148"/>
          </a:xfrm>
          <a:noFill/>
          <a:effectLst/>
        </p:spPr>
        <p:txBody>
          <a:bodyPr/>
          <a:lstStyle/>
          <a:p>
            <a:pPr algn="ctr" eaLnBrk="1" hangingPunct="1">
              <a:defRPr/>
            </a:pPr>
            <a:r>
              <a:rPr lang="fr-BE" sz="4400" dirty="0" smtClean="0">
                <a:solidFill>
                  <a:srgbClr val="FFFF00"/>
                </a:solidFill>
                <a:latin typeface="Arial Black" pitchFamily="34" charset="0"/>
              </a:rPr>
              <a:t/>
            </a:r>
            <a:br>
              <a:rPr lang="fr-BE" sz="4400" dirty="0" smtClean="0">
                <a:solidFill>
                  <a:srgbClr val="FFFF00"/>
                </a:solidFill>
                <a:latin typeface="Arial Black" pitchFamily="34" charset="0"/>
              </a:rPr>
            </a:br>
            <a:r>
              <a:rPr lang="fr-BE" sz="4400" dirty="0" smtClean="0">
                <a:solidFill>
                  <a:srgbClr val="FFFF00"/>
                </a:solidFill>
                <a:latin typeface="Arial Black" pitchFamily="34" charset="0"/>
              </a:rPr>
              <a:t/>
            </a:r>
            <a:br>
              <a:rPr lang="fr-BE" sz="4400" dirty="0" smtClean="0">
                <a:solidFill>
                  <a:srgbClr val="FFFF00"/>
                </a:solidFill>
                <a:latin typeface="Arial Black" pitchFamily="34" charset="0"/>
              </a:rPr>
            </a:br>
            <a:r>
              <a:rPr lang="fr-BE" sz="4400" dirty="0" smtClean="0">
                <a:solidFill>
                  <a:srgbClr val="FFFF00"/>
                </a:solidFill>
                <a:latin typeface="Arial Black" pitchFamily="34" charset="0"/>
              </a:rPr>
              <a:t>Conventionnement </a:t>
            </a:r>
            <a:r>
              <a:rPr lang="fr-BE" sz="4400" dirty="0">
                <a:solidFill>
                  <a:srgbClr val="FFFF00"/>
                </a:solidFill>
                <a:latin typeface="Arial Black" pitchFamily="34" charset="0"/>
              </a:rPr>
              <a:t>Appareillage</a:t>
            </a:r>
            <a:r>
              <a:rPr lang="fr-BE" sz="4400" dirty="0" smtClean="0">
                <a:solidFill>
                  <a:srgbClr val="FFFF00"/>
                </a:solidFill>
              </a:rPr>
              <a:t> </a:t>
            </a:r>
            <a:br>
              <a:rPr lang="fr-BE" sz="4400" dirty="0" smtClean="0">
                <a:solidFill>
                  <a:srgbClr val="FFFF00"/>
                </a:solidFill>
              </a:rPr>
            </a:br>
            <a:r>
              <a:rPr lang="fr-BE" sz="4400" dirty="0" smtClean="0">
                <a:solidFill>
                  <a:srgbClr val="FFFF00"/>
                </a:solidFill>
              </a:rPr>
              <a:t>ONAAPH</a:t>
            </a:r>
            <a:endParaRPr lang="fr-FR" sz="4400" dirty="0" smtClean="0">
              <a:solidFill>
                <a:srgbClr val="FFFF00"/>
              </a:solidFill>
            </a:endParaRPr>
          </a:p>
        </p:txBody>
      </p:sp>
      <p:pic>
        <p:nvPicPr>
          <p:cNvPr id="3" name="Picture 21" descr="ضا3"/>
          <p:cNvPicPr>
            <a:picLocks noChangeAspect="1" noChangeArrowheads="1" noCrop="1"/>
          </p:cNvPicPr>
          <p:nvPr/>
        </p:nvPicPr>
        <p:blipFill>
          <a:blip r:embed="rId2"/>
          <a:srcRect/>
          <a:stretch>
            <a:fillRect/>
          </a:stretch>
        </p:blipFill>
        <p:spPr bwMode="auto">
          <a:xfrm>
            <a:off x="357158" y="285728"/>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071546"/>
            <a:ext cx="7772400" cy="5284014"/>
          </a:xfrm>
        </p:spPr>
        <p:txBody>
          <a:bodyPr>
            <a:normAutofit/>
          </a:bodyPr>
          <a:lstStyle/>
          <a:p>
            <a:pPr algn="just">
              <a:defRPr/>
            </a:pPr>
            <a:endParaRPr lang="fr-BE" sz="3200" b="1" dirty="0" smtClean="0">
              <a:latin typeface="Arial Black" pitchFamily="34" charset="0"/>
            </a:endParaRPr>
          </a:p>
          <a:p>
            <a:pPr>
              <a:defRPr/>
            </a:pPr>
            <a:r>
              <a:rPr lang="fr-BE" sz="3200" b="1" dirty="0" smtClean="0">
                <a:latin typeface="Arial Black" pitchFamily="34" charset="0"/>
              </a:rPr>
              <a:t>L</a:t>
            </a:r>
            <a:r>
              <a:rPr lang="fr-BE" sz="3200" b="1" dirty="0" smtClean="0">
                <a:effectLst/>
                <a:latin typeface="Arial Black" pitchFamily="34" charset="0"/>
              </a:rPr>
              <a:t>a convention passée en date du 3 décembre 2012 entre la CNAS et l’ONAAPH a pour objet de définir les conditions et modalités de fourniture des articles d’appareillage par l’ONAAPH et de leur remboursement par la CNAS</a:t>
            </a:r>
          </a:p>
          <a:p>
            <a:pPr algn="just">
              <a:buNone/>
              <a:defRPr/>
            </a:pPr>
            <a:endParaRPr lang="fr-FR" sz="3200" dirty="0" smtClean="0">
              <a:latin typeface="Arial Black" pitchFamily="34" charset="0"/>
            </a:endParaRPr>
          </a:p>
        </p:txBody>
      </p:sp>
      <p:pic>
        <p:nvPicPr>
          <p:cNvPr id="4" name="Picture 21" descr="ضا3"/>
          <p:cNvPicPr>
            <a:picLocks noChangeAspect="1" noChangeArrowheads="1" noCrop="1"/>
          </p:cNvPicPr>
          <p:nvPr/>
        </p:nvPicPr>
        <p:blipFill>
          <a:blip r:embed="rId2"/>
          <a:srcRect/>
          <a:stretch>
            <a:fillRect/>
          </a:stretch>
        </p:blipFill>
        <p:spPr bwMode="auto">
          <a:xfrm>
            <a:off x="428596" y="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ce réservé du contenu 2"/>
          <p:cNvSpPr>
            <a:spLocks noGrp="1"/>
          </p:cNvSpPr>
          <p:nvPr>
            <p:ph idx="1"/>
          </p:nvPr>
        </p:nvSpPr>
        <p:spPr>
          <a:xfrm>
            <a:off x="914400" y="1142984"/>
            <a:ext cx="7772400" cy="5212576"/>
          </a:xfrm>
        </p:spPr>
        <p:txBody>
          <a:bodyPr>
            <a:normAutofit/>
          </a:bodyPr>
          <a:lstStyle/>
          <a:p>
            <a:pPr algn="just"/>
            <a:r>
              <a:rPr lang="fr-FR" sz="2800" dirty="0" smtClean="0">
                <a:effectLst/>
                <a:latin typeface="Arial Black" pitchFamily="34" charset="0"/>
              </a:rPr>
              <a:t>Cette convention qui </a:t>
            </a:r>
            <a:r>
              <a:rPr lang="fr-BE" sz="2800" dirty="0" smtClean="0">
                <a:effectLst/>
                <a:latin typeface="Arial Black" pitchFamily="34" charset="0"/>
              </a:rPr>
              <a:t>prend en compte les dispositions de la réglementation en vigueur en matière de prise en charge des articles d’appareillage et des accessoires pour handicapés et </a:t>
            </a:r>
            <a:r>
              <a:rPr lang="fr-FR" sz="2800" dirty="0" smtClean="0">
                <a:effectLst/>
                <a:latin typeface="Arial Black" pitchFamily="34" charset="0"/>
              </a:rPr>
              <a:t>prévoit la dispense d’avance des frais par l’assuré social est donc passée en application de l’article 60 de la loi n° 83-11 du 2 juillet 1983, modifiée et complétée, relative aux assurances sociales.</a:t>
            </a:r>
          </a:p>
        </p:txBody>
      </p:sp>
      <p:pic>
        <p:nvPicPr>
          <p:cNvPr id="3"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fontAlgn="auto" hangingPunct="1">
              <a:spcAft>
                <a:spcPts val="0"/>
              </a:spcAft>
              <a:defRPr/>
            </a:pPr>
            <a:r>
              <a:rPr lang="fr-FR" sz="3200" b="1" dirty="0" smtClean="0">
                <a:solidFill>
                  <a:srgbClr val="FFFF00"/>
                </a:solidFill>
                <a:effectLst/>
                <a:latin typeface="+mn-lt"/>
                <a:ea typeface="+mn-ea"/>
                <a:cs typeface="+mn-cs"/>
              </a:rPr>
              <a:t>Statut juridique de la CNAS</a:t>
            </a:r>
            <a:endParaRPr lang="fr-FR" sz="3200" b="1" dirty="0">
              <a:solidFill>
                <a:srgbClr val="FFFF00"/>
              </a:solidFill>
              <a:effectLst/>
              <a:latin typeface="+mn-lt"/>
              <a:ea typeface="+mn-ea"/>
              <a:cs typeface="+mn-cs"/>
            </a:endParaRPr>
          </a:p>
        </p:txBody>
      </p:sp>
      <p:sp>
        <p:nvSpPr>
          <p:cNvPr id="13315" name="Rectangle 3"/>
          <p:cNvSpPr>
            <a:spLocks noGrp="1" noChangeArrowheads="1"/>
          </p:cNvSpPr>
          <p:nvPr>
            <p:ph idx="1"/>
          </p:nvPr>
        </p:nvSpPr>
        <p:spPr>
          <a:xfrm>
            <a:off x="395288" y="1554163"/>
            <a:ext cx="8424862" cy="4525962"/>
          </a:xfrm>
        </p:spPr>
        <p:txBody>
          <a:bodyPr/>
          <a:lstStyle/>
          <a:p>
            <a:pPr marL="0" indent="0" algn="just" eaLnBrk="1" hangingPunct="1">
              <a:buFont typeface="Wingdings 2" pitchFamily="18" charset="2"/>
              <a:buNone/>
            </a:pPr>
            <a:endParaRPr lang="fr-FR" sz="1600" dirty="0" smtClean="0"/>
          </a:p>
          <a:p>
            <a:pPr marL="0" indent="0" algn="just" eaLnBrk="1" hangingPunct="1">
              <a:buFont typeface="Wingdings 2" pitchFamily="18" charset="2"/>
              <a:buNone/>
            </a:pPr>
            <a:r>
              <a:rPr lang="fr-FR" dirty="0" smtClean="0"/>
              <a:t>La CNAS est un établissement public à gestion spécifique dotée de la personnalité morale et de l’autonomie financière et réputée commerçante dans ses relations avec les tiers. </a:t>
            </a:r>
          </a:p>
          <a:p>
            <a:pPr marL="0" indent="0" algn="just" eaLnBrk="1" hangingPunct="1">
              <a:buFont typeface="Wingdings 2" pitchFamily="18" charset="2"/>
              <a:buNone/>
            </a:pPr>
            <a:endParaRPr lang="fr-FR" sz="2400" dirty="0" smtClean="0"/>
          </a:p>
          <a:p>
            <a:pPr marL="0" indent="0" algn="just" eaLnBrk="1" hangingPunct="1">
              <a:buFont typeface="Wingdings 2" pitchFamily="18" charset="2"/>
              <a:buNone/>
            </a:pPr>
            <a:endParaRPr lang="fr-FR" sz="2400" dirty="0" smtClean="0"/>
          </a:p>
          <a:p>
            <a:pPr marL="0" indent="0" algn="ctr" eaLnBrk="1" hangingPunct="1">
              <a:buFont typeface="Wingdings 2" pitchFamily="18" charset="2"/>
              <a:buNone/>
            </a:pPr>
            <a:r>
              <a:rPr lang="fr-FR" sz="2400" dirty="0" smtClean="0"/>
              <a:t>(Article 49 de la loi n° 88-01 du 12 janvier 1988).</a:t>
            </a:r>
          </a:p>
        </p:txBody>
      </p:sp>
      <p:pic>
        <p:nvPicPr>
          <p:cNvPr id="13316"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13317"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928670"/>
            <a:ext cx="8229600" cy="5286393"/>
          </a:xfrm>
        </p:spPr>
        <p:txBody>
          <a:bodyPr>
            <a:normAutofit/>
          </a:bodyPr>
          <a:lstStyle/>
          <a:p>
            <a:pPr algn="just" eaLnBrk="1" hangingPunct="1"/>
            <a:r>
              <a:rPr lang="fr-BE" sz="2400" dirty="0" smtClean="0">
                <a:effectLst/>
                <a:latin typeface="Arial Black" pitchFamily="34" charset="0"/>
              </a:rPr>
              <a:t>Les frais d’appareillage et de prothèse font partie des prestations en nature prises en charge au titre de l’assurance maladie et des accidents du travail et maladies professionnelles et ce, en application des :</a:t>
            </a:r>
          </a:p>
          <a:p>
            <a:pPr lvl="1" algn="just" eaLnBrk="1" hangingPunct="1"/>
            <a:r>
              <a:rPr lang="fr-BE" sz="2400" dirty="0" smtClean="0">
                <a:effectLst/>
                <a:latin typeface="Arial Black" pitchFamily="34" charset="0"/>
              </a:rPr>
              <a:t>article 8 de la loi n° 83-11 du 2 juillet 1983, modifiée et complétée,  relative aux assurances sociales </a:t>
            </a:r>
          </a:p>
          <a:p>
            <a:pPr lvl="1" algn="just" eaLnBrk="1" hangingPunct="1"/>
            <a:r>
              <a:rPr lang="fr-BE" sz="2400" dirty="0" smtClean="0">
                <a:effectLst/>
                <a:latin typeface="Arial Black" pitchFamily="34" charset="0"/>
              </a:rPr>
              <a:t>article 30 de la loi n° 83-13 du 2 juillet 1983, modifiée et complétée, relative aux accidents du travail et maladies professionnelles</a:t>
            </a:r>
            <a:endParaRPr lang="fr-FR" sz="2400" dirty="0" smtClean="0">
              <a:effectLst/>
              <a:latin typeface="Arial Black" pitchFamily="34" charset="0"/>
            </a:endParaRPr>
          </a:p>
        </p:txBody>
      </p:sp>
      <p:pic>
        <p:nvPicPr>
          <p:cNvPr id="3"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algn="just" eaLnBrk="1" hangingPunct="1"/>
            <a:r>
              <a:rPr lang="fr-BE" sz="2800" smtClean="0">
                <a:effectLst/>
                <a:latin typeface="Arial Black" pitchFamily="34" charset="0"/>
              </a:rPr>
              <a:t>Les modalités de prise en charge des articles  d’appareillage et de prothèse sont fixées par les articles 8, 9, 10 et 11 du décret n° 84-27 du 11 février 1984 fixant les modalités d’application de la loi n° 83-11 précitée</a:t>
            </a:r>
            <a:endParaRPr lang="fr-FR" sz="2800" smtClean="0">
              <a:effectLst/>
              <a:latin typeface="Arial Black" pitchFamily="34" charset="0"/>
            </a:endParaRPr>
          </a:p>
        </p:txBody>
      </p:sp>
      <p:pic>
        <p:nvPicPr>
          <p:cNvPr id="3" name="Picture 21" descr="ضا3"/>
          <p:cNvPicPr>
            <a:picLocks noChangeAspect="1" noChangeArrowheads="1" noCrop="1"/>
          </p:cNvPicPr>
          <p:nvPr/>
        </p:nvPicPr>
        <p:blipFill>
          <a:blip r:embed="rId2"/>
          <a:srcRect/>
          <a:stretch>
            <a:fillRect/>
          </a:stretch>
        </p:blipFill>
        <p:spPr bwMode="auto">
          <a:xfrm>
            <a:off x="428596" y="21429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algn="ctr"/>
            <a:r>
              <a:rPr lang="fr-FR" sz="4000" dirty="0" smtClean="0">
                <a:solidFill>
                  <a:srgbClr val="FFFF00"/>
                </a:solidFill>
                <a:effectLst/>
                <a:latin typeface="Arial Black" pitchFamily="34" charset="0"/>
              </a:rPr>
              <a:t>Bénéficiaires</a:t>
            </a:r>
            <a:r>
              <a:rPr lang="fr-FR" dirty="0" smtClean="0">
                <a:solidFill>
                  <a:srgbClr val="FFFF00"/>
                </a:solidFill>
                <a:effectLst/>
                <a:latin typeface="Arial Black" pitchFamily="34" charset="0"/>
              </a:rPr>
              <a:t> </a:t>
            </a:r>
          </a:p>
        </p:txBody>
      </p:sp>
      <p:sp>
        <p:nvSpPr>
          <p:cNvPr id="3" name="Espace réservé du contenu 2"/>
          <p:cNvSpPr>
            <a:spLocks noGrp="1"/>
          </p:cNvSpPr>
          <p:nvPr>
            <p:ph idx="1"/>
          </p:nvPr>
        </p:nvSpPr>
        <p:spPr/>
        <p:txBody>
          <a:bodyPr>
            <a:normAutofit/>
          </a:bodyPr>
          <a:lstStyle/>
          <a:p>
            <a:pPr algn="just">
              <a:defRPr/>
            </a:pPr>
            <a:r>
              <a:rPr lang="fr-FR" sz="2800" b="1" dirty="0" smtClean="0">
                <a:latin typeface="Arial Black" pitchFamily="34" charset="0"/>
              </a:rPr>
              <a:t>Bénéficient des articles et produits d’appareillage les assurés sociaux et leurs ayants droit remplissant les conditions d’ouverture des droits aux prestations en nature de l’assurance maladie.</a:t>
            </a:r>
          </a:p>
          <a:p>
            <a:pPr algn="just">
              <a:defRPr/>
            </a:pPr>
            <a:r>
              <a:rPr lang="fr-FR" sz="2800" b="1" dirty="0" smtClean="0">
                <a:latin typeface="Arial Black" pitchFamily="34" charset="0"/>
              </a:rPr>
              <a:t>En bénéficient également les victimes d’accidents ou de maladies dont le caractère professionnel est reconnu.  </a:t>
            </a:r>
            <a:endParaRPr lang="fr-FR" sz="2800" b="1" dirty="0">
              <a:latin typeface="Arial Black" pitchFamily="34" charset="0"/>
            </a:endParaRPr>
          </a:p>
        </p:txBody>
      </p:sp>
      <p:pic>
        <p:nvPicPr>
          <p:cNvPr id="4"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714348" y="512064"/>
            <a:ext cx="7572428" cy="914400"/>
          </a:xfrm>
        </p:spPr>
        <p:txBody>
          <a:bodyPr>
            <a:normAutofit/>
          </a:bodyPr>
          <a:lstStyle/>
          <a:p>
            <a:pPr algn="ctr" eaLnBrk="1" hangingPunct="1">
              <a:defRPr/>
            </a:pPr>
            <a:r>
              <a:rPr lang="fr-BE" sz="3600" dirty="0" smtClean="0">
                <a:solidFill>
                  <a:srgbClr val="FFFF00"/>
                </a:solidFill>
                <a:effectLst/>
                <a:latin typeface="Arial Black" pitchFamily="34" charset="0"/>
              </a:rPr>
              <a:t>Définition de l’appareillage</a:t>
            </a:r>
            <a:r>
              <a:rPr lang="fr-BE" sz="3600" dirty="0" smtClean="0">
                <a:solidFill>
                  <a:srgbClr val="FFFF00"/>
                </a:solidFill>
                <a:latin typeface="Arial Black" pitchFamily="34" charset="0"/>
              </a:rPr>
              <a:t>  </a:t>
            </a:r>
            <a:endParaRPr lang="fr-FR" sz="3600" dirty="0" smtClean="0">
              <a:solidFill>
                <a:srgbClr val="FFFF00"/>
              </a:solidFill>
              <a:latin typeface="Arial Black" pitchFamily="34" charset="0"/>
            </a:endParaRPr>
          </a:p>
        </p:txBody>
      </p:sp>
      <p:sp>
        <p:nvSpPr>
          <p:cNvPr id="17411" name="Rectangle 3"/>
          <p:cNvSpPr>
            <a:spLocks noGrp="1" noChangeArrowheads="1"/>
          </p:cNvSpPr>
          <p:nvPr>
            <p:ph idx="1"/>
          </p:nvPr>
        </p:nvSpPr>
        <p:spPr>
          <a:xfrm>
            <a:off x="914400" y="1357298"/>
            <a:ext cx="7772400" cy="5286412"/>
          </a:xfrm>
        </p:spPr>
        <p:txBody>
          <a:bodyPr>
            <a:noAutofit/>
          </a:bodyPr>
          <a:lstStyle/>
          <a:p>
            <a:pPr algn="just" eaLnBrk="1" hangingPunct="1">
              <a:lnSpc>
                <a:spcPct val="90000"/>
              </a:lnSpc>
            </a:pPr>
            <a:r>
              <a:rPr lang="fr-BE" sz="2800" dirty="0" smtClean="0">
                <a:effectLst/>
                <a:latin typeface="Arial Black" pitchFamily="34" charset="0"/>
              </a:rPr>
              <a:t>La couverture des frais d’appareillage comporte le remboursement des frais d’acquisition, d’installation, de réparation et de renouvellement des appareils de prothèse et d’orthopédie et ce, dans les conditions techniques prévues par la réglementation ainsi que le remboursement des systèmes d’attache et des autres accessoires nécessaires au fonctionnement de ces appareils </a:t>
            </a:r>
            <a:endParaRPr lang="fr-FR" sz="2800" dirty="0" smtClean="0">
              <a:effectLst/>
              <a:latin typeface="Arial Black" pitchFamily="34" charset="0"/>
            </a:endParaRPr>
          </a:p>
        </p:txBody>
      </p:sp>
      <p:pic>
        <p:nvPicPr>
          <p:cNvPr id="4"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gtEl>
                                        <p:attrNameLst>
                                          <p:attrName>style.visibility</p:attrName>
                                        </p:attrNameLst>
                                      </p:cBhvr>
                                      <p:to>
                                        <p:strVal val="visible"/>
                                      </p:to>
                                    </p:set>
                                    <p:animEffect transition="in" filter="fade">
                                      <p:cBhvr>
                                        <p:cTn id="14" dur="1000"/>
                                        <p:tgtEl>
                                          <p:spTgt spid="17411"/>
                                        </p:tgtEl>
                                      </p:cBhvr>
                                    </p:animEffect>
                                    <p:anim calcmode="lin" valueType="num">
                                      <p:cBhvr>
                                        <p:cTn id="15" dur="1000" fill="hold"/>
                                        <p:tgtEl>
                                          <p:spTgt spid="17411"/>
                                        </p:tgtEl>
                                        <p:attrNameLst>
                                          <p:attrName>ppt_x</p:attrName>
                                        </p:attrNameLst>
                                      </p:cBhvr>
                                      <p:tavLst>
                                        <p:tav tm="0">
                                          <p:val>
                                            <p:strVal val="#ppt_x"/>
                                          </p:val>
                                        </p:tav>
                                        <p:tav tm="100000">
                                          <p:val>
                                            <p:strVal val="#ppt_x"/>
                                          </p:val>
                                        </p:tav>
                                      </p:tavLst>
                                    </p:anim>
                                    <p:anim calcmode="lin" valueType="num">
                                      <p:cBhvr>
                                        <p:cTn id="16"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lgn="just" eaLnBrk="1" hangingPunct="1"/>
            <a:r>
              <a:rPr lang="fr-BE" sz="2800" smtClean="0">
                <a:effectLst/>
                <a:latin typeface="Arial Black" pitchFamily="34" charset="0"/>
              </a:rPr>
              <a:t>Conformément à cette définition, reprise par l’article 8 du décret n° 84-27 du 11 février 1984, ne peuvent donc être pris en charge que les appareils et accessoires figurant à la  nomenclature de l’appareillage et répondant aux normes de fabrication contenues dans le cahier des charges. </a:t>
            </a:r>
            <a:endParaRPr lang="fr-FR" sz="2800" smtClean="0">
              <a:effectLst/>
              <a:latin typeface="Arial Black" pitchFamily="34" charset="0"/>
            </a:endParaRPr>
          </a:p>
        </p:txBody>
      </p:sp>
      <p:pic>
        <p:nvPicPr>
          <p:cNvPr id="3" name="Picture 21" descr="ضا3"/>
          <p:cNvPicPr>
            <a:picLocks noChangeAspect="1" noChangeArrowheads="1" noCrop="1"/>
          </p:cNvPicPr>
          <p:nvPr/>
        </p:nvPicPr>
        <p:blipFill>
          <a:blip r:embed="rId2"/>
          <a:srcRect/>
          <a:stretch>
            <a:fillRect/>
          </a:stretch>
        </p:blipFill>
        <p:spPr bwMode="auto">
          <a:xfrm>
            <a:off x="428596" y="142852"/>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xmlns="" val="2154836640"/>
              </p:ext>
            </p:extLst>
          </p:nvPr>
        </p:nvGraphicFramePr>
        <p:xfrm>
          <a:off x="0" y="428604"/>
          <a:ext cx="914400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785786" y="500042"/>
            <a:ext cx="8106694" cy="1323439"/>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wrap="square" rtlCol="0">
            <a:spAutoFit/>
          </a:bodyPr>
          <a:lstStyle/>
          <a:p>
            <a:pPr algn="just">
              <a:defRPr/>
            </a:pPr>
            <a:endParaRPr lang="fr-FR" sz="2000" b="1" dirty="0" smtClean="0">
              <a:solidFill>
                <a:srgbClr val="FFFF00"/>
              </a:solidFill>
              <a:latin typeface="Arial Black" pitchFamily="34" charset="0"/>
            </a:endParaRPr>
          </a:p>
          <a:p>
            <a:pPr algn="just">
              <a:defRPr/>
            </a:pPr>
            <a:r>
              <a:rPr lang="fr-FR" sz="2000" b="1" dirty="0" smtClean="0">
                <a:solidFill>
                  <a:srgbClr val="FFFF00"/>
                </a:solidFill>
                <a:latin typeface="Arial Black" pitchFamily="34" charset="0"/>
              </a:rPr>
              <a:t>Cette liste comporte des articles d’appareillage relevant de l’une des deux catégories d’appareillage existantes, soit : </a:t>
            </a:r>
          </a:p>
        </p:txBody>
      </p:sp>
      <p:pic>
        <p:nvPicPr>
          <p:cNvPr id="4" name="Picture 21" descr="ضا3"/>
          <p:cNvPicPr>
            <a:picLocks noChangeAspect="1" noChangeArrowheads="1" noCrop="1"/>
          </p:cNvPicPr>
          <p:nvPr/>
        </p:nvPicPr>
        <p:blipFill>
          <a:blip r:embed="rId6"/>
          <a:srcRect/>
          <a:stretch>
            <a:fillRect/>
          </a:stretch>
        </p:blipFill>
        <p:spPr bwMode="auto">
          <a:xfrm>
            <a:off x="0" y="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7"/>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gner un rectangle avec un coin diagonal 3"/>
          <p:cNvSpPr/>
          <p:nvPr/>
        </p:nvSpPr>
        <p:spPr>
          <a:xfrm>
            <a:off x="4929190" y="714356"/>
            <a:ext cx="4000528" cy="507209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solidFill>
                  <a:schemeClr val="bg1"/>
                </a:solidFill>
              </a:rPr>
              <a:t>Le grand appareillage remplace un organe</a:t>
            </a:r>
            <a:endParaRPr lang="fr-FR" sz="4400" b="1" dirty="0">
              <a:solidFill>
                <a:schemeClr val="bg1"/>
              </a:solidFill>
            </a:endParaRPr>
          </a:p>
        </p:txBody>
      </p:sp>
      <p:sp>
        <p:nvSpPr>
          <p:cNvPr id="8" name="Rogner un rectangle avec un coin diagonal 7"/>
          <p:cNvSpPr/>
          <p:nvPr/>
        </p:nvSpPr>
        <p:spPr>
          <a:xfrm>
            <a:off x="428596" y="571480"/>
            <a:ext cx="4286280" cy="528641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solidFill>
                  <a:schemeClr val="bg1"/>
                </a:solidFill>
              </a:rPr>
              <a:t>Le petit appareillage complète un organe</a:t>
            </a:r>
            <a:endParaRPr lang="fr-FR" sz="4400" b="1" dirty="0">
              <a:solidFill>
                <a:schemeClr val="bg1"/>
              </a:solidFill>
            </a:endParaRPr>
          </a:p>
        </p:txBody>
      </p:sp>
      <p:pic>
        <p:nvPicPr>
          <p:cNvPr id="5" name="Picture 21" descr="ضا3"/>
          <p:cNvPicPr>
            <a:picLocks noChangeAspect="1" noChangeArrowheads="1" noCrop="1"/>
          </p:cNvPicPr>
          <p:nvPr/>
        </p:nvPicPr>
        <p:blipFill>
          <a:blip r:embed="rId2"/>
          <a:srcRect/>
          <a:stretch>
            <a:fillRect/>
          </a:stretch>
        </p:blipFill>
        <p:spPr bwMode="auto">
          <a:xfrm>
            <a:off x="0" y="0"/>
            <a:ext cx="919162" cy="787400"/>
          </a:xfrm>
          <a:prstGeom prst="rect">
            <a:avLst/>
          </a:prstGeom>
          <a:noFill/>
          <a:ln w="9525">
            <a:noFill/>
            <a:miter lim="800000"/>
            <a:headEnd/>
            <a:tailEnd/>
          </a:ln>
        </p:spPr>
      </p:pic>
      <p:pic>
        <p:nvPicPr>
          <p:cNvPr id="6" name="Picture 7" descr="ALGERIE"/>
          <p:cNvPicPr>
            <a:picLocks noChangeAspect="1" noChangeArrowheads="1" noCrop="1"/>
          </p:cNvPicPr>
          <p:nvPr/>
        </p:nvPicPr>
        <p:blipFill>
          <a:blip r:embed="rId3"/>
          <a:srcRect/>
          <a:stretch>
            <a:fillRect/>
          </a:stretch>
        </p:blipFill>
        <p:spPr bwMode="auto">
          <a:xfrm>
            <a:off x="7778750" y="0"/>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2"/>
          <p:cNvSpPr>
            <a:spLocks noGrp="1"/>
          </p:cNvSpPr>
          <p:nvPr>
            <p:ph idx="1"/>
          </p:nvPr>
        </p:nvSpPr>
        <p:spPr>
          <a:xfrm>
            <a:off x="500063" y="1262063"/>
            <a:ext cx="8186737" cy="3881449"/>
          </a:xfrm>
        </p:spPr>
        <p:txBody>
          <a:bodyPr>
            <a:normAutofit/>
          </a:bodyPr>
          <a:lstStyle/>
          <a:p>
            <a:pPr algn="ctr">
              <a:buNone/>
            </a:pPr>
            <a:r>
              <a:rPr lang="fr-FR" sz="4800" dirty="0" smtClean="0">
                <a:solidFill>
                  <a:srgbClr val="FFC000"/>
                </a:solidFill>
              </a:rPr>
              <a:t>Modernisation, informatisation et allégement des procédures pour l’amélioration de la qualité du service public</a:t>
            </a:r>
          </a:p>
        </p:txBody>
      </p:sp>
      <p:pic>
        <p:nvPicPr>
          <p:cNvPr id="3" name="Picture 21" descr="ضا3"/>
          <p:cNvPicPr>
            <a:picLocks noChangeAspect="1" noChangeArrowheads="1" noCrop="1"/>
          </p:cNvPicPr>
          <p:nvPr/>
        </p:nvPicPr>
        <p:blipFill>
          <a:blip r:embed="rId2"/>
          <a:srcRect/>
          <a:stretch>
            <a:fillRect/>
          </a:stretch>
        </p:blipFill>
        <p:spPr bwMode="auto">
          <a:xfrm>
            <a:off x="428596" y="21429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1000"/>
                                        <p:tgtEl>
                                          <p:spTgt spid="40962">
                                            <p:txEl>
                                              <p:pRg st="0" end="0"/>
                                            </p:txEl>
                                          </p:spTgt>
                                        </p:tgtEl>
                                      </p:cBhvr>
                                    </p:animEffect>
                                    <p:anim calcmode="lin" valueType="num">
                                      <p:cBhvr>
                                        <p:cTn id="8" dur="10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oneTexte 4"/>
          <p:cNvSpPr txBox="1">
            <a:spLocks noChangeArrowheads="1"/>
          </p:cNvSpPr>
          <p:nvPr/>
        </p:nvSpPr>
        <p:spPr bwMode="auto">
          <a:xfrm>
            <a:off x="571500" y="714375"/>
            <a:ext cx="8143875" cy="2062163"/>
          </a:xfrm>
          <a:prstGeom prst="rect">
            <a:avLst/>
          </a:prstGeom>
          <a:noFill/>
          <a:ln w="9525">
            <a:noFill/>
            <a:miter lim="800000"/>
            <a:headEnd/>
            <a:tailEnd/>
          </a:ln>
        </p:spPr>
        <p:txBody>
          <a:bodyPr>
            <a:spAutoFit/>
          </a:bodyPr>
          <a:lstStyle/>
          <a:p>
            <a:pPr algn="ctr"/>
            <a:r>
              <a:rPr lang="fr-FR" sz="3200" b="1" dirty="0" smtClean="0">
                <a:solidFill>
                  <a:srgbClr val="FF0000"/>
                </a:solidFill>
              </a:rPr>
              <a:t> </a:t>
            </a:r>
            <a:r>
              <a:rPr lang="fr-FR" sz="3200" b="1" u="sng" dirty="0" smtClean="0">
                <a:solidFill>
                  <a:srgbClr val="FF0000"/>
                </a:solidFill>
              </a:rPr>
              <a:t>1-Facilitations </a:t>
            </a:r>
            <a:r>
              <a:rPr lang="fr-FR" sz="3200" b="1" u="sng" dirty="0">
                <a:solidFill>
                  <a:srgbClr val="FF0000"/>
                </a:solidFill>
              </a:rPr>
              <a:t>au profit des assurés sociaux et de leurs ayants droit, aux besoins spécifiques </a:t>
            </a:r>
            <a:r>
              <a:rPr lang="fr-FR" sz="3200" b="1" dirty="0">
                <a:solidFill>
                  <a:srgbClr val="FF0000"/>
                </a:solidFill>
              </a:rPr>
              <a:t>:</a:t>
            </a:r>
          </a:p>
          <a:p>
            <a:pPr algn="ctr"/>
            <a:endParaRPr lang="fr-FR" sz="3200" dirty="0"/>
          </a:p>
        </p:txBody>
      </p:sp>
      <p:sp>
        <p:nvSpPr>
          <p:cNvPr id="41987" name="ZoneTexte 5"/>
          <p:cNvSpPr txBox="1">
            <a:spLocks noChangeArrowheads="1"/>
          </p:cNvSpPr>
          <p:nvPr/>
        </p:nvSpPr>
        <p:spPr bwMode="auto">
          <a:xfrm>
            <a:off x="755576" y="2214563"/>
            <a:ext cx="8136904" cy="3293209"/>
          </a:xfrm>
          <a:prstGeom prst="rect">
            <a:avLst/>
          </a:prstGeom>
          <a:noFill/>
          <a:ln w="9525">
            <a:noFill/>
            <a:miter lim="800000"/>
            <a:headEnd/>
            <a:tailEnd/>
          </a:ln>
        </p:spPr>
        <p:txBody>
          <a:bodyPr wrap="square">
            <a:spAutoFit/>
          </a:bodyPr>
          <a:lstStyle/>
          <a:p>
            <a:endParaRPr lang="fr-FR" sz="2600" dirty="0" smtClean="0"/>
          </a:p>
          <a:p>
            <a:r>
              <a:rPr lang="fr-FR" sz="2600" dirty="0" smtClean="0"/>
              <a:t>L’assuré </a:t>
            </a:r>
            <a:r>
              <a:rPr lang="fr-FR" sz="2600" dirty="0"/>
              <a:t>social aux  besoins spécifiques  peut s’adresser au centre de l’ONAAPH de son choix, sur tout le territoire national,  pour l’acquisition de son appareillage sans avoir à se déplacer à son centre d’affiliation. L’agence CNAS de situation de la structure de l’ONAAPH prend en charge les démarches visant la remise de l’appareillage demandé aux assurés sociaux, et ce, quel que soit l’agence d’affiliation.</a:t>
            </a:r>
          </a:p>
        </p:txBody>
      </p:sp>
      <p:pic>
        <p:nvPicPr>
          <p:cNvPr id="4"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gtEl>
                                        <p:attrNameLst>
                                          <p:attrName>style.visibility</p:attrName>
                                        </p:attrNameLst>
                                      </p:cBhvr>
                                      <p:to>
                                        <p:strVal val="visible"/>
                                      </p:to>
                                    </p:set>
                                    <p:animEffect transition="in" filter="fade">
                                      <p:cBhvr>
                                        <p:cTn id="14" dur="1000"/>
                                        <p:tgtEl>
                                          <p:spTgt spid="41987"/>
                                        </p:tgtEl>
                                      </p:cBhvr>
                                    </p:animEffect>
                                    <p:anim calcmode="lin" valueType="num">
                                      <p:cBhvr>
                                        <p:cTn id="15" dur="1000" fill="hold"/>
                                        <p:tgtEl>
                                          <p:spTgt spid="41987"/>
                                        </p:tgtEl>
                                        <p:attrNameLst>
                                          <p:attrName>ppt_x</p:attrName>
                                        </p:attrNameLst>
                                      </p:cBhvr>
                                      <p:tavLst>
                                        <p:tav tm="0">
                                          <p:val>
                                            <p:strVal val="#ppt_x"/>
                                          </p:val>
                                        </p:tav>
                                        <p:tav tm="100000">
                                          <p:val>
                                            <p:strVal val="#ppt_x"/>
                                          </p:val>
                                        </p:tav>
                                      </p:tavLst>
                                    </p:anim>
                                    <p:anim calcmode="lin" valueType="num">
                                      <p:cBhvr>
                                        <p:cTn id="16" dur="1000" fill="hold"/>
                                        <p:tgtEl>
                                          <p:spTgt spid="419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oneTexte 3"/>
          <p:cNvSpPr txBox="1">
            <a:spLocks noChangeArrowheads="1"/>
          </p:cNvSpPr>
          <p:nvPr/>
        </p:nvSpPr>
        <p:spPr bwMode="auto">
          <a:xfrm>
            <a:off x="611560" y="642918"/>
            <a:ext cx="8424936" cy="5262979"/>
          </a:xfrm>
          <a:prstGeom prst="rect">
            <a:avLst/>
          </a:prstGeom>
          <a:noFill/>
          <a:ln w="9525">
            <a:noFill/>
            <a:miter lim="800000"/>
            <a:headEnd/>
            <a:tailEnd/>
          </a:ln>
        </p:spPr>
        <p:txBody>
          <a:bodyPr wrap="square">
            <a:spAutoFit/>
          </a:bodyPr>
          <a:lstStyle/>
          <a:p>
            <a:pPr>
              <a:buFont typeface="Wingdings 2" pitchFamily="18" charset="2"/>
              <a:buNone/>
            </a:pPr>
            <a:r>
              <a:rPr lang="fr-FR" sz="2800" b="1" dirty="0"/>
              <a:t> </a:t>
            </a:r>
            <a:endParaRPr lang="fr-FR" sz="2800" b="1" dirty="0" smtClean="0"/>
          </a:p>
          <a:p>
            <a:pPr>
              <a:buFont typeface="Wingdings 2" pitchFamily="18" charset="2"/>
              <a:buNone/>
            </a:pPr>
            <a:r>
              <a:rPr lang="fr-FR" sz="2800" b="1" u="sng" dirty="0" smtClean="0">
                <a:solidFill>
                  <a:srgbClr val="FFFF00"/>
                </a:solidFill>
              </a:rPr>
              <a:t>2- </a:t>
            </a:r>
            <a:r>
              <a:rPr lang="fr-FR" sz="2800" b="1" u="sng" dirty="0">
                <a:solidFill>
                  <a:srgbClr val="FFFF00"/>
                </a:solidFill>
              </a:rPr>
              <a:t>Mise à jour à distance  de la carte CHIFA chez les officines conventionnées :</a:t>
            </a:r>
          </a:p>
          <a:p>
            <a:pPr algn="just">
              <a:buFont typeface="Wingdings 2" pitchFamily="18" charset="2"/>
              <a:buNone/>
            </a:pPr>
            <a:endParaRPr lang="fr-FR" sz="2800" dirty="0" smtClean="0"/>
          </a:p>
          <a:p>
            <a:pPr algn="just">
              <a:buFont typeface="Wingdings 2" pitchFamily="18" charset="2"/>
              <a:buNone/>
            </a:pPr>
            <a:r>
              <a:rPr lang="fr-FR" sz="2800" dirty="0" smtClean="0"/>
              <a:t>Dans </a:t>
            </a:r>
            <a:r>
              <a:rPr lang="fr-FR" sz="2800" dirty="0"/>
              <a:t>le cadre de l’évolution du système CHIFA et l’allègement des procédures d’obtention des produits pharmaceutiques, depuis le mois de mai 2015, les assurés sociaux et leurs ayants droit, peuvent  s’adresser à toute officine pharmaceutique conventionnée avec la CNAS,  sur tout le territoire national, pour la  mise à jour à distance de leurs cartes CHIFA, sans avoir à se déplacer jusqu’aux structures de la CNAS.</a:t>
            </a:r>
          </a:p>
        </p:txBody>
      </p:sp>
      <p:pic>
        <p:nvPicPr>
          <p:cNvPr id="3"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fade">
                                      <p:cBhvr>
                                        <p:cTn id="7" dur="1000"/>
                                        <p:tgtEl>
                                          <p:spTgt spid="43010">
                                            <p:txEl>
                                              <p:pRg st="1" end="1"/>
                                            </p:txEl>
                                          </p:spTgt>
                                        </p:tgtEl>
                                      </p:cBhvr>
                                    </p:animEffect>
                                    <p:anim calcmode="lin" valueType="num">
                                      <p:cBhvr>
                                        <p:cTn id="8" dur="10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30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010">
                                            <p:txEl>
                                              <p:pRg st="3" end="3"/>
                                            </p:txEl>
                                          </p:spTgt>
                                        </p:tgtEl>
                                        <p:attrNameLst>
                                          <p:attrName>style.visibility</p:attrName>
                                        </p:attrNameLst>
                                      </p:cBhvr>
                                      <p:to>
                                        <p:strVal val="visible"/>
                                      </p:to>
                                    </p:set>
                                    <p:animEffect transition="in" filter="fade">
                                      <p:cBhvr>
                                        <p:cTn id="14" dur="1000"/>
                                        <p:tgtEl>
                                          <p:spTgt spid="43010">
                                            <p:txEl>
                                              <p:pRg st="3" end="3"/>
                                            </p:txEl>
                                          </p:spTgt>
                                        </p:tgtEl>
                                      </p:cBhvr>
                                    </p:animEffect>
                                    <p:anim calcmode="lin" valueType="num">
                                      <p:cBhvr>
                                        <p:cTn id="15" dur="1000" fill="hold"/>
                                        <p:tgtEl>
                                          <p:spTgt spid="4301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30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8313" y="260350"/>
            <a:ext cx="8229600" cy="1139825"/>
          </a:xfrm>
        </p:spPr>
        <p:txBody>
          <a:bodyPr/>
          <a:lstStyle/>
          <a:p>
            <a:pPr algn="ctr" eaLnBrk="1" fontAlgn="auto" hangingPunct="1">
              <a:spcAft>
                <a:spcPts val="0"/>
              </a:spcAft>
              <a:defRPr/>
            </a:pPr>
            <a:r>
              <a:rPr lang="fr-FR" sz="3200" b="1" dirty="0">
                <a:solidFill>
                  <a:srgbClr val="FFFF00"/>
                </a:solidFill>
                <a:effectLst/>
                <a:latin typeface="+mn-lt"/>
                <a:ea typeface="+mn-ea"/>
                <a:cs typeface="+mn-cs"/>
              </a:rPr>
              <a:t>Attributions de la CNAS</a:t>
            </a:r>
          </a:p>
        </p:txBody>
      </p:sp>
      <p:sp>
        <p:nvSpPr>
          <p:cNvPr id="3" name="Espace réservé du contenu 2"/>
          <p:cNvSpPr>
            <a:spLocks noGrp="1"/>
          </p:cNvSpPr>
          <p:nvPr>
            <p:ph idx="1"/>
          </p:nvPr>
        </p:nvSpPr>
        <p:spPr>
          <a:xfrm>
            <a:off x="468313" y="1268413"/>
            <a:ext cx="8229600" cy="4525962"/>
          </a:xfrm>
        </p:spPr>
        <p:txBody>
          <a:bodyPr>
            <a:normAutofit/>
          </a:bodyPr>
          <a:lstStyle/>
          <a:p>
            <a:pPr algn="just" eaLnBrk="1" fontAlgn="auto" hangingPunct="1">
              <a:spcAft>
                <a:spcPts val="0"/>
              </a:spcAft>
              <a:buFontTx/>
              <a:buChar char="-"/>
              <a:defRPr/>
            </a:pPr>
            <a:r>
              <a:rPr lang="fr-FR" dirty="0" smtClean="0"/>
              <a:t>Couvrir les prestations </a:t>
            </a:r>
            <a:r>
              <a:rPr lang="fr-FR" dirty="0"/>
              <a:t>des assurances sociales (maladie, maternité, invalidité, </a:t>
            </a:r>
            <a:r>
              <a:rPr lang="fr-FR" dirty="0" smtClean="0"/>
              <a:t>décès, AT/MP)</a:t>
            </a:r>
            <a:r>
              <a:rPr lang="ar-SA" dirty="0" smtClean="0"/>
              <a:t> </a:t>
            </a:r>
            <a:r>
              <a:rPr lang="fr-FR" dirty="0" smtClean="0"/>
              <a:t>;</a:t>
            </a:r>
          </a:p>
          <a:p>
            <a:pPr algn="just" eaLnBrk="1" fontAlgn="auto" hangingPunct="1">
              <a:spcAft>
                <a:spcPts val="0"/>
              </a:spcAft>
              <a:buFontTx/>
              <a:buChar char="-"/>
              <a:defRPr/>
            </a:pPr>
            <a:r>
              <a:rPr lang="fr-FR" dirty="0" smtClean="0"/>
              <a:t>Gérer les </a:t>
            </a:r>
            <a:r>
              <a:rPr lang="fr-FR" dirty="0"/>
              <a:t>allocations familiales pour le compte de </a:t>
            </a:r>
            <a:r>
              <a:rPr lang="fr-FR" dirty="0" smtClean="0"/>
              <a:t>l’Etat ;</a:t>
            </a:r>
          </a:p>
          <a:p>
            <a:pPr algn="just" eaLnBrk="1" fontAlgn="auto" hangingPunct="1">
              <a:spcAft>
                <a:spcPts val="0"/>
              </a:spcAft>
              <a:buFontTx/>
              <a:buChar char="-"/>
              <a:defRPr/>
            </a:pPr>
            <a:r>
              <a:rPr lang="fr-FR" dirty="0" smtClean="0"/>
              <a:t>Assurer </a:t>
            </a:r>
            <a:r>
              <a:rPr lang="fr-FR" dirty="0"/>
              <a:t>le recouvrement, le contrôle et le contentieux du recouvrement des cotisations de sécurité sociale destinées au financement de ses </a:t>
            </a:r>
            <a:r>
              <a:rPr lang="fr-FR" dirty="0" smtClean="0"/>
              <a:t>prestations;</a:t>
            </a:r>
          </a:p>
          <a:p>
            <a:pPr algn="just" eaLnBrk="1" fontAlgn="auto" hangingPunct="1">
              <a:spcAft>
                <a:spcPts val="0"/>
              </a:spcAft>
              <a:buFontTx/>
              <a:buChar char="-"/>
              <a:defRPr/>
            </a:pPr>
            <a:endParaRPr lang="fr-FR" dirty="0"/>
          </a:p>
        </p:txBody>
      </p:sp>
      <p:pic>
        <p:nvPicPr>
          <p:cNvPr id="14340" name="Picture 7" descr="ALGERIE"/>
          <p:cNvPicPr>
            <a:picLocks noChangeAspect="1" noChangeArrowheads="1" noCrop="1"/>
          </p:cNvPicPr>
          <p:nvPr/>
        </p:nvPicPr>
        <p:blipFill>
          <a:blip r:embed="rId3"/>
          <a:srcRect/>
          <a:stretch>
            <a:fillRect/>
          </a:stretch>
        </p:blipFill>
        <p:spPr bwMode="auto">
          <a:xfrm>
            <a:off x="7743825" y="190500"/>
            <a:ext cx="1365250" cy="717550"/>
          </a:xfrm>
          <a:prstGeom prst="rect">
            <a:avLst/>
          </a:prstGeom>
          <a:noFill/>
          <a:ln w="9525">
            <a:noFill/>
            <a:miter lim="800000"/>
            <a:headEnd/>
            <a:tailEnd/>
          </a:ln>
        </p:spPr>
      </p:pic>
      <p:pic>
        <p:nvPicPr>
          <p:cNvPr id="14341" name="Picture 21" descr="ضا3"/>
          <p:cNvPicPr>
            <a:picLocks noChangeAspect="1" noChangeArrowheads="1" noCrop="1"/>
          </p:cNvPicPr>
          <p:nvPr/>
        </p:nvPicPr>
        <p:blipFill>
          <a:blip r:embed="rId4"/>
          <a:srcRect/>
          <a:stretch>
            <a:fillRect/>
          </a:stretch>
        </p:blipFill>
        <p:spPr bwMode="auto">
          <a:xfrm>
            <a:off x="357158" y="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oneTexte 3"/>
          <p:cNvSpPr txBox="1">
            <a:spLocks noChangeArrowheads="1"/>
          </p:cNvSpPr>
          <p:nvPr/>
        </p:nvSpPr>
        <p:spPr bwMode="auto">
          <a:xfrm>
            <a:off x="539552" y="1000125"/>
            <a:ext cx="8390136" cy="3662541"/>
          </a:xfrm>
          <a:prstGeom prst="rect">
            <a:avLst/>
          </a:prstGeom>
          <a:noFill/>
          <a:ln w="9525">
            <a:noFill/>
            <a:miter lim="800000"/>
            <a:headEnd/>
            <a:tailEnd/>
          </a:ln>
        </p:spPr>
        <p:txBody>
          <a:bodyPr wrap="square">
            <a:spAutoFit/>
          </a:bodyPr>
          <a:lstStyle/>
          <a:p>
            <a:pPr>
              <a:buFont typeface="Wingdings 2" pitchFamily="18" charset="2"/>
              <a:buNone/>
            </a:pPr>
            <a:r>
              <a:rPr lang="fr-FR" sz="3200" b="1" dirty="0" smtClean="0">
                <a:solidFill>
                  <a:srgbClr val="FF0000"/>
                </a:solidFill>
              </a:rPr>
              <a:t>    </a:t>
            </a:r>
            <a:r>
              <a:rPr lang="fr-FR" sz="3200" b="1" u="sng" dirty="0" smtClean="0">
                <a:solidFill>
                  <a:srgbClr val="FFFF00"/>
                </a:solidFill>
              </a:rPr>
              <a:t>3 - Décentralisation de l’attestation </a:t>
            </a:r>
            <a:r>
              <a:rPr lang="fr-FR" sz="3200" b="1" u="sng" dirty="0">
                <a:solidFill>
                  <a:srgbClr val="FFFF00"/>
                </a:solidFill>
              </a:rPr>
              <a:t>d’ouverture de droits</a:t>
            </a:r>
            <a:r>
              <a:rPr lang="fr-FR" sz="3200" b="1" dirty="0">
                <a:solidFill>
                  <a:srgbClr val="FFFF00"/>
                </a:solidFill>
              </a:rPr>
              <a:t> :</a:t>
            </a:r>
            <a:endParaRPr lang="fr-FR" sz="3200" dirty="0">
              <a:solidFill>
                <a:srgbClr val="FFFF00"/>
              </a:solidFill>
            </a:endParaRPr>
          </a:p>
          <a:p>
            <a:pPr algn="just">
              <a:buFont typeface="Wingdings 2" pitchFamily="18" charset="2"/>
              <a:buNone/>
            </a:pPr>
            <a:endParaRPr lang="fr-FR" sz="2400" dirty="0" smtClean="0">
              <a:solidFill>
                <a:srgbClr val="FFFF00"/>
              </a:solidFill>
            </a:endParaRPr>
          </a:p>
          <a:p>
            <a:pPr algn="just">
              <a:buFont typeface="Wingdings 2" pitchFamily="18" charset="2"/>
              <a:buNone/>
            </a:pPr>
            <a:endParaRPr lang="fr-FR" sz="2400" dirty="0"/>
          </a:p>
          <a:p>
            <a:pPr algn="just">
              <a:buFont typeface="Wingdings 2" pitchFamily="18" charset="2"/>
              <a:buNone/>
            </a:pPr>
            <a:r>
              <a:rPr lang="fr-FR" sz="2400" dirty="0" smtClean="0"/>
              <a:t>    La </a:t>
            </a:r>
            <a:r>
              <a:rPr lang="fr-FR" sz="2400" dirty="0"/>
              <a:t>décentralisation et l’automatisation de l’attestation d’ouverture </a:t>
            </a:r>
            <a:r>
              <a:rPr lang="fr-FR" sz="2400" dirty="0" smtClean="0"/>
              <a:t>      de </a:t>
            </a:r>
            <a:r>
              <a:rPr lang="fr-FR" sz="2400" dirty="0"/>
              <a:t>droits, permettent à l’assuré social l’obtention de cette attestation via le système informatique au niveau de l’ensemble des structures de paiement, et ce, quel que soit le centre d’affiliation de l’assuré social</a:t>
            </a:r>
            <a:r>
              <a:rPr lang="fr-FR" dirty="0"/>
              <a:t>.</a:t>
            </a:r>
          </a:p>
        </p:txBody>
      </p:sp>
      <p:pic>
        <p:nvPicPr>
          <p:cNvPr id="3"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1000"/>
                                        <p:tgtEl>
                                          <p:spTgt spid="44034">
                                            <p:txEl>
                                              <p:pRg st="0" end="0"/>
                                            </p:txEl>
                                          </p:spTgt>
                                        </p:tgtEl>
                                      </p:cBhvr>
                                    </p:animEffect>
                                    <p:anim calcmode="lin" valueType="num">
                                      <p:cBhvr>
                                        <p:cTn id="8" dur="1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034">
                                            <p:txEl>
                                              <p:pRg st="3" end="3"/>
                                            </p:txEl>
                                          </p:spTgt>
                                        </p:tgtEl>
                                        <p:attrNameLst>
                                          <p:attrName>style.visibility</p:attrName>
                                        </p:attrNameLst>
                                      </p:cBhvr>
                                      <p:to>
                                        <p:strVal val="visible"/>
                                      </p:to>
                                    </p:set>
                                    <p:animEffect transition="in" filter="fade">
                                      <p:cBhvr>
                                        <p:cTn id="14" dur="1000"/>
                                        <p:tgtEl>
                                          <p:spTgt spid="44034">
                                            <p:txEl>
                                              <p:pRg st="3" end="3"/>
                                            </p:txEl>
                                          </p:spTgt>
                                        </p:tgtEl>
                                      </p:cBhvr>
                                    </p:animEffect>
                                    <p:anim calcmode="lin" valueType="num">
                                      <p:cBhvr>
                                        <p:cTn id="15" dur="1000" fill="hold"/>
                                        <p:tgtEl>
                                          <p:spTgt spid="4403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403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oneTexte 3"/>
          <p:cNvSpPr txBox="1">
            <a:spLocks noChangeArrowheads="1"/>
          </p:cNvSpPr>
          <p:nvPr/>
        </p:nvSpPr>
        <p:spPr bwMode="auto">
          <a:xfrm>
            <a:off x="683568" y="214313"/>
            <a:ext cx="7674620" cy="5786199"/>
          </a:xfrm>
          <a:prstGeom prst="rect">
            <a:avLst/>
          </a:prstGeom>
          <a:noFill/>
          <a:ln w="9525">
            <a:noFill/>
            <a:miter lim="800000"/>
            <a:headEnd/>
            <a:tailEnd/>
          </a:ln>
        </p:spPr>
        <p:txBody>
          <a:bodyPr wrap="square">
            <a:spAutoFit/>
          </a:bodyPr>
          <a:lstStyle/>
          <a:p>
            <a:pPr algn="just">
              <a:buFont typeface="Wingdings 2" pitchFamily="18" charset="2"/>
              <a:buNone/>
            </a:pPr>
            <a:endParaRPr lang="fr-FR" sz="3200" b="1" u="sng" dirty="0" smtClean="0">
              <a:solidFill>
                <a:srgbClr val="FF0000"/>
              </a:solidFill>
            </a:endParaRPr>
          </a:p>
          <a:p>
            <a:pPr algn="just">
              <a:buFont typeface="Wingdings 2" pitchFamily="18" charset="2"/>
              <a:buNone/>
            </a:pPr>
            <a:r>
              <a:rPr lang="fr-FR" sz="3200" b="1" u="sng" dirty="0" smtClean="0">
                <a:solidFill>
                  <a:srgbClr val="FFFF00"/>
                </a:solidFill>
              </a:rPr>
              <a:t>4- </a:t>
            </a:r>
            <a:r>
              <a:rPr lang="fr-FR" sz="3200" b="1" u="sng" dirty="0">
                <a:solidFill>
                  <a:srgbClr val="FFFF00"/>
                </a:solidFill>
              </a:rPr>
              <a:t>Modernisation des procédures de déclaration des cotisations de sécurité sociale  et payement via le site internet</a:t>
            </a:r>
            <a:r>
              <a:rPr lang="fr-FR" sz="3200" b="1" u="sng" dirty="0">
                <a:solidFill>
                  <a:srgbClr val="FF0000"/>
                </a:solidFill>
              </a:rPr>
              <a:t>:</a:t>
            </a:r>
          </a:p>
          <a:p>
            <a:pPr algn="just">
              <a:buFont typeface="Wingdings 2" pitchFamily="18" charset="2"/>
              <a:buNone/>
            </a:pPr>
            <a:endParaRPr lang="fr-FR" sz="1800" dirty="0"/>
          </a:p>
          <a:p>
            <a:pPr algn="just">
              <a:buFont typeface="Wingdings 2" pitchFamily="18" charset="2"/>
              <a:buNone/>
            </a:pPr>
            <a:r>
              <a:rPr lang="fr-FR" sz="2800" dirty="0"/>
              <a:t>A travers la télé-déclaration des cotisations de sécurité sociale qui est une  fonctionnalité destinée aux employeurs pour l’envoi des différentes  déclarations à distance via le site web. Cette procédure leur permet de renseigner, sans avoir à se déplacer, leurs effectifs, l’assiette de cotisation et l’état de mouvements de leurs salariés et procéder au payement sans se déplacer.</a:t>
            </a:r>
          </a:p>
        </p:txBody>
      </p:sp>
      <p:pic>
        <p:nvPicPr>
          <p:cNvPr id="3"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Effect transition="in" filter="fade">
                                      <p:cBhvr>
                                        <p:cTn id="7" dur="1000"/>
                                        <p:tgtEl>
                                          <p:spTgt spid="45058">
                                            <p:txEl>
                                              <p:pRg st="1" end="1"/>
                                            </p:txEl>
                                          </p:spTgt>
                                        </p:tgtEl>
                                      </p:cBhvr>
                                    </p:animEffect>
                                    <p:anim calcmode="lin" valueType="num">
                                      <p:cBhvr>
                                        <p:cTn id="8" dur="10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50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058">
                                            <p:txEl>
                                              <p:pRg st="3" end="3"/>
                                            </p:txEl>
                                          </p:spTgt>
                                        </p:tgtEl>
                                        <p:attrNameLst>
                                          <p:attrName>style.visibility</p:attrName>
                                        </p:attrNameLst>
                                      </p:cBhvr>
                                      <p:to>
                                        <p:strVal val="visible"/>
                                      </p:to>
                                    </p:set>
                                    <p:animEffect transition="in" filter="fade">
                                      <p:cBhvr>
                                        <p:cTn id="14" dur="1000"/>
                                        <p:tgtEl>
                                          <p:spTgt spid="45058">
                                            <p:txEl>
                                              <p:pRg st="3" end="3"/>
                                            </p:txEl>
                                          </p:spTgt>
                                        </p:tgtEl>
                                      </p:cBhvr>
                                    </p:animEffect>
                                    <p:anim calcmode="lin" valueType="num">
                                      <p:cBhvr>
                                        <p:cTn id="15" dur="1000" fill="hold"/>
                                        <p:tgtEl>
                                          <p:spTgt spid="4505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50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oneTexte 3"/>
          <p:cNvSpPr txBox="1">
            <a:spLocks noChangeArrowheads="1"/>
          </p:cNvSpPr>
          <p:nvPr/>
        </p:nvSpPr>
        <p:spPr bwMode="auto">
          <a:xfrm>
            <a:off x="755576" y="428625"/>
            <a:ext cx="8136904" cy="5447645"/>
          </a:xfrm>
          <a:prstGeom prst="rect">
            <a:avLst/>
          </a:prstGeom>
          <a:noFill/>
          <a:ln w="9525">
            <a:noFill/>
            <a:miter lim="800000"/>
            <a:headEnd/>
            <a:tailEnd/>
          </a:ln>
        </p:spPr>
        <p:txBody>
          <a:bodyPr wrap="square">
            <a:spAutoFit/>
          </a:bodyPr>
          <a:lstStyle/>
          <a:p>
            <a:pPr algn="just">
              <a:buFont typeface="Wingdings 2" pitchFamily="18" charset="2"/>
              <a:buNone/>
            </a:pPr>
            <a:endParaRPr lang="fr-FR" sz="3200" b="1" u="sng" dirty="0" smtClean="0">
              <a:solidFill>
                <a:srgbClr val="FF0000"/>
              </a:solidFill>
            </a:endParaRPr>
          </a:p>
          <a:p>
            <a:pPr algn="just">
              <a:buFont typeface="Wingdings 2" pitchFamily="18" charset="2"/>
              <a:buNone/>
            </a:pPr>
            <a:r>
              <a:rPr lang="fr-FR" sz="3200" b="1" u="sng" dirty="0" smtClean="0">
                <a:solidFill>
                  <a:srgbClr val="FFFF00"/>
                </a:solidFill>
              </a:rPr>
              <a:t>5- </a:t>
            </a:r>
            <a:r>
              <a:rPr lang="fr-FR" sz="3200" b="1" u="sng" dirty="0">
                <a:solidFill>
                  <a:srgbClr val="FFFF00"/>
                </a:solidFill>
              </a:rPr>
              <a:t>Mesures d’encouragement et d’appui à la promotion de l’emploi :</a:t>
            </a:r>
          </a:p>
          <a:p>
            <a:pPr algn="just">
              <a:buFont typeface="Wingdings 2" pitchFamily="18" charset="2"/>
              <a:buNone/>
            </a:pPr>
            <a:endParaRPr lang="fr-FR" sz="2800" dirty="0"/>
          </a:p>
          <a:p>
            <a:pPr algn="just">
              <a:buFont typeface="Wingdings 2" pitchFamily="18" charset="2"/>
              <a:buNone/>
            </a:pPr>
            <a:r>
              <a:rPr lang="fr-FR" sz="2800" dirty="0"/>
              <a:t>La CNAS œuvre et veille à la promotion de la politique de « la création d’emploi », par la mise en place des mesures incitatives au profit des employeurs lors du recrutement des jeunes demandeurs d’emploi, en leur assurant des avantages et des abattements en matière de charges sociales, selon des conditions déterminées  et des taux fixés sur la base de la région et du secteur d’activité. </a:t>
            </a:r>
          </a:p>
        </p:txBody>
      </p:sp>
      <p:pic>
        <p:nvPicPr>
          <p:cNvPr id="3"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1000"/>
                                        <p:tgtEl>
                                          <p:spTgt spid="46082">
                                            <p:txEl>
                                              <p:pRg st="1" end="1"/>
                                            </p:txEl>
                                          </p:spTgt>
                                        </p:tgtEl>
                                      </p:cBhvr>
                                    </p:animEffect>
                                    <p:anim calcmode="lin" valueType="num">
                                      <p:cBhvr>
                                        <p:cTn id="8" dur="1000" fill="hold"/>
                                        <p:tgtEl>
                                          <p:spTgt spid="4608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60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082">
                                            <p:txEl>
                                              <p:pRg st="3" end="3"/>
                                            </p:txEl>
                                          </p:spTgt>
                                        </p:tgtEl>
                                        <p:attrNameLst>
                                          <p:attrName>style.visibility</p:attrName>
                                        </p:attrNameLst>
                                      </p:cBhvr>
                                      <p:to>
                                        <p:strVal val="visible"/>
                                      </p:to>
                                    </p:set>
                                    <p:animEffect transition="in" filter="fade">
                                      <p:cBhvr>
                                        <p:cTn id="14" dur="1000"/>
                                        <p:tgtEl>
                                          <p:spTgt spid="46082">
                                            <p:txEl>
                                              <p:pRg st="3" end="3"/>
                                            </p:txEl>
                                          </p:spTgt>
                                        </p:tgtEl>
                                      </p:cBhvr>
                                    </p:animEffect>
                                    <p:anim calcmode="lin" valueType="num">
                                      <p:cBhvr>
                                        <p:cTn id="15" dur="1000" fill="hold"/>
                                        <p:tgtEl>
                                          <p:spTgt spid="4608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608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oneTexte 3"/>
          <p:cNvSpPr txBox="1">
            <a:spLocks noChangeArrowheads="1"/>
          </p:cNvSpPr>
          <p:nvPr/>
        </p:nvSpPr>
        <p:spPr bwMode="auto">
          <a:xfrm>
            <a:off x="899592" y="571500"/>
            <a:ext cx="7672908" cy="5078313"/>
          </a:xfrm>
          <a:prstGeom prst="rect">
            <a:avLst/>
          </a:prstGeom>
          <a:noFill/>
          <a:ln w="9525">
            <a:noFill/>
            <a:miter lim="800000"/>
            <a:headEnd/>
            <a:tailEnd/>
          </a:ln>
        </p:spPr>
        <p:txBody>
          <a:bodyPr wrap="square">
            <a:spAutoFit/>
          </a:bodyPr>
          <a:lstStyle/>
          <a:p>
            <a:pPr algn="just">
              <a:buFont typeface="Wingdings 2" pitchFamily="18" charset="2"/>
              <a:buNone/>
            </a:pPr>
            <a:endParaRPr lang="fr-FR" sz="3200" b="1" u="sng" dirty="0" smtClean="0">
              <a:solidFill>
                <a:srgbClr val="FF0000"/>
              </a:solidFill>
            </a:endParaRPr>
          </a:p>
          <a:p>
            <a:pPr algn="just">
              <a:buFont typeface="Wingdings 2" pitchFamily="18" charset="2"/>
              <a:buNone/>
            </a:pPr>
            <a:endParaRPr lang="fr-FR" sz="3200" b="1" u="sng" dirty="0">
              <a:solidFill>
                <a:srgbClr val="FF0000"/>
              </a:solidFill>
            </a:endParaRPr>
          </a:p>
          <a:p>
            <a:pPr algn="just">
              <a:buFont typeface="Wingdings 2" pitchFamily="18" charset="2"/>
              <a:buNone/>
            </a:pPr>
            <a:r>
              <a:rPr lang="fr-FR" sz="3200" b="1" u="sng" dirty="0" smtClean="0">
                <a:solidFill>
                  <a:srgbClr val="FFFF00"/>
                </a:solidFill>
              </a:rPr>
              <a:t>6- </a:t>
            </a:r>
            <a:r>
              <a:rPr lang="fr-FR" sz="3200" b="1" u="sng" dirty="0">
                <a:solidFill>
                  <a:srgbClr val="FFFF00"/>
                </a:solidFill>
              </a:rPr>
              <a:t>Allègement des procédures du contrôle médical :</a:t>
            </a:r>
          </a:p>
          <a:p>
            <a:pPr algn="just">
              <a:buFont typeface="Wingdings 2" pitchFamily="18" charset="2"/>
              <a:buNone/>
            </a:pPr>
            <a:endParaRPr lang="fr-FR" sz="2800" dirty="0"/>
          </a:p>
          <a:p>
            <a:pPr algn="just">
              <a:buFont typeface="Wingdings 2" pitchFamily="18" charset="2"/>
              <a:buNone/>
            </a:pPr>
            <a:r>
              <a:rPr lang="fr-FR" sz="2800" dirty="0"/>
              <a:t>* Dispense des assurés sociaux âgés de 75 ans et plus, du contrôle médical.</a:t>
            </a:r>
          </a:p>
          <a:p>
            <a:pPr algn="just">
              <a:buFont typeface="Wingdings 2" pitchFamily="18" charset="2"/>
              <a:buNone/>
            </a:pPr>
            <a:r>
              <a:rPr lang="fr-FR" sz="2800" dirty="0"/>
              <a:t>* Contrôle à domicile pour les personnes aux besoins spécifiques.</a:t>
            </a:r>
          </a:p>
          <a:p>
            <a:pPr algn="just">
              <a:buFont typeface="Wingdings 2" pitchFamily="18" charset="2"/>
              <a:buNone/>
            </a:pPr>
            <a:r>
              <a:rPr lang="fr-FR" sz="2800" dirty="0"/>
              <a:t>* Suppression du contrôle médical à priori, sauf pour les cas spécifiques.</a:t>
            </a:r>
          </a:p>
        </p:txBody>
      </p:sp>
      <p:pic>
        <p:nvPicPr>
          <p:cNvPr id="3" name="Picture 21" descr="ضا3"/>
          <p:cNvPicPr>
            <a:picLocks noChangeAspect="1" noChangeArrowheads="1" noCrop="1"/>
          </p:cNvPicPr>
          <p:nvPr/>
        </p:nvPicPr>
        <p:blipFill>
          <a:blip r:embed="rId2"/>
          <a:srcRect/>
          <a:stretch>
            <a:fillRect/>
          </a:stretch>
        </p:blipFill>
        <p:spPr bwMode="auto">
          <a:xfrm>
            <a:off x="357158" y="142852"/>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6">
                                            <p:txEl>
                                              <p:pRg st="2" end="2"/>
                                            </p:txEl>
                                          </p:spTgt>
                                        </p:tgtEl>
                                        <p:attrNameLst>
                                          <p:attrName>style.visibility</p:attrName>
                                        </p:attrNameLst>
                                      </p:cBhvr>
                                      <p:to>
                                        <p:strVal val="visible"/>
                                      </p:to>
                                    </p:set>
                                    <p:animEffect transition="in" filter="fade">
                                      <p:cBhvr>
                                        <p:cTn id="7" dur="1000"/>
                                        <p:tgtEl>
                                          <p:spTgt spid="47106">
                                            <p:txEl>
                                              <p:pRg st="2" end="2"/>
                                            </p:txEl>
                                          </p:spTgt>
                                        </p:tgtEl>
                                      </p:cBhvr>
                                    </p:animEffect>
                                    <p:anim calcmode="lin" valueType="num">
                                      <p:cBhvr>
                                        <p:cTn id="8" dur="1000" fill="hold"/>
                                        <p:tgtEl>
                                          <p:spTgt spid="4710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71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106">
                                            <p:txEl>
                                              <p:pRg st="4" end="4"/>
                                            </p:txEl>
                                          </p:spTgt>
                                        </p:tgtEl>
                                        <p:attrNameLst>
                                          <p:attrName>style.visibility</p:attrName>
                                        </p:attrNameLst>
                                      </p:cBhvr>
                                      <p:to>
                                        <p:strVal val="visible"/>
                                      </p:to>
                                    </p:set>
                                    <p:animEffect transition="in" filter="fade">
                                      <p:cBhvr>
                                        <p:cTn id="14" dur="1000"/>
                                        <p:tgtEl>
                                          <p:spTgt spid="47106">
                                            <p:txEl>
                                              <p:pRg st="4" end="4"/>
                                            </p:txEl>
                                          </p:spTgt>
                                        </p:tgtEl>
                                      </p:cBhvr>
                                    </p:animEffect>
                                    <p:anim calcmode="lin" valueType="num">
                                      <p:cBhvr>
                                        <p:cTn id="15" dur="1000" fill="hold"/>
                                        <p:tgtEl>
                                          <p:spTgt spid="4710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7106">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7106">
                                            <p:txEl>
                                              <p:pRg st="5" end="5"/>
                                            </p:txEl>
                                          </p:spTgt>
                                        </p:tgtEl>
                                        <p:attrNameLst>
                                          <p:attrName>style.visibility</p:attrName>
                                        </p:attrNameLst>
                                      </p:cBhvr>
                                      <p:to>
                                        <p:strVal val="visible"/>
                                      </p:to>
                                    </p:set>
                                    <p:animEffect transition="in" filter="fade">
                                      <p:cBhvr>
                                        <p:cTn id="19" dur="1000"/>
                                        <p:tgtEl>
                                          <p:spTgt spid="47106">
                                            <p:txEl>
                                              <p:pRg st="5" end="5"/>
                                            </p:txEl>
                                          </p:spTgt>
                                        </p:tgtEl>
                                      </p:cBhvr>
                                    </p:animEffect>
                                    <p:anim calcmode="lin" valueType="num">
                                      <p:cBhvr>
                                        <p:cTn id="20" dur="1000" fill="hold"/>
                                        <p:tgtEl>
                                          <p:spTgt spid="47106">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7106">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7106">
                                            <p:txEl>
                                              <p:pRg st="6" end="6"/>
                                            </p:txEl>
                                          </p:spTgt>
                                        </p:tgtEl>
                                        <p:attrNameLst>
                                          <p:attrName>style.visibility</p:attrName>
                                        </p:attrNameLst>
                                      </p:cBhvr>
                                      <p:to>
                                        <p:strVal val="visible"/>
                                      </p:to>
                                    </p:set>
                                    <p:animEffect transition="in" filter="fade">
                                      <p:cBhvr>
                                        <p:cTn id="24" dur="1000"/>
                                        <p:tgtEl>
                                          <p:spTgt spid="47106">
                                            <p:txEl>
                                              <p:pRg st="6" end="6"/>
                                            </p:txEl>
                                          </p:spTgt>
                                        </p:tgtEl>
                                      </p:cBhvr>
                                    </p:animEffect>
                                    <p:anim calcmode="lin" valueType="num">
                                      <p:cBhvr>
                                        <p:cTn id="25" dur="1000" fill="hold"/>
                                        <p:tgtEl>
                                          <p:spTgt spid="47106">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710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oneTexte 3"/>
          <p:cNvSpPr txBox="1">
            <a:spLocks noChangeArrowheads="1"/>
          </p:cNvSpPr>
          <p:nvPr/>
        </p:nvSpPr>
        <p:spPr bwMode="auto">
          <a:xfrm>
            <a:off x="683568" y="285750"/>
            <a:ext cx="8103245" cy="5940088"/>
          </a:xfrm>
          <a:prstGeom prst="rect">
            <a:avLst/>
          </a:prstGeom>
          <a:noFill/>
          <a:ln w="9525">
            <a:noFill/>
            <a:miter lim="800000"/>
            <a:headEnd/>
            <a:tailEnd/>
          </a:ln>
        </p:spPr>
        <p:txBody>
          <a:bodyPr wrap="square">
            <a:spAutoFit/>
          </a:bodyPr>
          <a:lstStyle/>
          <a:p>
            <a:pPr>
              <a:buFont typeface="Wingdings 2" pitchFamily="18" charset="2"/>
              <a:buNone/>
            </a:pPr>
            <a:endParaRPr lang="fr-FR" sz="3200" b="1" u="sng" dirty="0" smtClean="0">
              <a:solidFill>
                <a:srgbClr val="FF0000"/>
              </a:solidFill>
            </a:endParaRPr>
          </a:p>
          <a:p>
            <a:pPr>
              <a:buFont typeface="Wingdings 2" pitchFamily="18" charset="2"/>
              <a:buNone/>
            </a:pPr>
            <a:r>
              <a:rPr lang="fr-FR" sz="3200" b="1" u="sng" dirty="0" smtClean="0">
                <a:solidFill>
                  <a:srgbClr val="FFFF00"/>
                </a:solidFill>
              </a:rPr>
              <a:t>7- </a:t>
            </a:r>
            <a:r>
              <a:rPr lang="fr-FR" sz="3200" b="1" u="sng" dirty="0">
                <a:solidFill>
                  <a:srgbClr val="FFFF00"/>
                </a:solidFill>
              </a:rPr>
              <a:t>Régularisation des situations des assujettis à la sécurité sociale débiteurs de cotisations sociales </a:t>
            </a:r>
            <a:r>
              <a:rPr lang="fr-FR" sz="3200" b="1" u="sng" dirty="0" smtClean="0">
                <a:solidFill>
                  <a:srgbClr val="FFFF00"/>
                </a:solidFill>
              </a:rPr>
              <a:t>:</a:t>
            </a:r>
          </a:p>
          <a:p>
            <a:pPr>
              <a:buFont typeface="Wingdings 2" pitchFamily="18" charset="2"/>
              <a:buNone/>
            </a:pPr>
            <a:endParaRPr lang="fr-FR" sz="2800" b="1" u="sng" dirty="0"/>
          </a:p>
          <a:p>
            <a:pPr algn="just">
              <a:buFont typeface="Wingdings 2" pitchFamily="18" charset="2"/>
              <a:buNone/>
            </a:pPr>
            <a:r>
              <a:rPr lang="fr-FR" sz="2800" dirty="0"/>
              <a:t>En application des dispositions prévues par l’ordonnance n° 15-01 du 23 juillet 2015 de la loi de finances complémentaire pour l’année 2015, les  employeurs redevable sont invités pour bénéficier de l’annulation de toutes les sanctions financières dès versement de l’intégralité des cotisations principales dues ou bien demander un échéancier de paiement avant la fin du 31 décembre 2016.</a:t>
            </a:r>
          </a:p>
        </p:txBody>
      </p:sp>
      <p:pic>
        <p:nvPicPr>
          <p:cNvPr id="3" name="Picture 21" descr="ضا3"/>
          <p:cNvPicPr>
            <a:picLocks noChangeAspect="1" noChangeArrowheads="1" noCrop="1"/>
          </p:cNvPicPr>
          <p:nvPr/>
        </p:nvPicPr>
        <p:blipFill>
          <a:blip r:embed="rId2"/>
          <a:srcRect/>
          <a:stretch>
            <a:fillRect/>
          </a:stretch>
        </p:blipFill>
        <p:spPr bwMode="auto">
          <a:xfrm>
            <a:off x="428596"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animEffect transition="in" filter="fade">
                                      <p:cBhvr>
                                        <p:cTn id="7" dur="1000"/>
                                        <p:tgtEl>
                                          <p:spTgt spid="48130">
                                            <p:txEl>
                                              <p:pRg st="1" end="1"/>
                                            </p:txEl>
                                          </p:spTgt>
                                        </p:tgtEl>
                                      </p:cBhvr>
                                    </p:animEffect>
                                    <p:anim calcmode="lin" valueType="num">
                                      <p:cBhvr>
                                        <p:cTn id="8" dur="1000" fill="hold"/>
                                        <p:tgtEl>
                                          <p:spTgt spid="4813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81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8130">
                                            <p:txEl>
                                              <p:pRg st="3" end="3"/>
                                            </p:txEl>
                                          </p:spTgt>
                                        </p:tgtEl>
                                        <p:attrNameLst>
                                          <p:attrName>style.visibility</p:attrName>
                                        </p:attrNameLst>
                                      </p:cBhvr>
                                      <p:to>
                                        <p:strVal val="visible"/>
                                      </p:to>
                                    </p:set>
                                    <p:animEffect transition="in" filter="fade">
                                      <p:cBhvr>
                                        <p:cTn id="14" dur="1000"/>
                                        <p:tgtEl>
                                          <p:spTgt spid="48130">
                                            <p:txEl>
                                              <p:pRg st="3" end="3"/>
                                            </p:txEl>
                                          </p:spTgt>
                                        </p:tgtEl>
                                      </p:cBhvr>
                                    </p:animEffect>
                                    <p:anim calcmode="lin" valueType="num">
                                      <p:cBhvr>
                                        <p:cTn id="15" dur="10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81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3"/>
          <p:cNvSpPr txBox="1">
            <a:spLocks noChangeArrowheads="1"/>
          </p:cNvSpPr>
          <p:nvPr/>
        </p:nvSpPr>
        <p:spPr bwMode="auto">
          <a:xfrm>
            <a:off x="827584" y="785813"/>
            <a:ext cx="7744916" cy="2554287"/>
          </a:xfrm>
          <a:prstGeom prst="rect">
            <a:avLst/>
          </a:prstGeom>
          <a:noFill/>
          <a:ln w="9525">
            <a:noFill/>
            <a:miter lim="800000"/>
            <a:headEnd/>
            <a:tailEnd/>
          </a:ln>
        </p:spPr>
        <p:txBody>
          <a:bodyPr wrap="square">
            <a:spAutoFit/>
          </a:bodyPr>
          <a:lstStyle/>
          <a:p>
            <a:endParaRPr lang="fr-FR" sz="3200" dirty="0" smtClean="0">
              <a:solidFill>
                <a:srgbClr val="FFFF00"/>
              </a:solidFill>
            </a:endParaRPr>
          </a:p>
          <a:p>
            <a:r>
              <a:rPr lang="fr-FR" sz="3200" dirty="0" smtClean="0">
                <a:solidFill>
                  <a:srgbClr val="FFFF00"/>
                </a:solidFill>
              </a:rPr>
              <a:t>8- </a:t>
            </a:r>
            <a:r>
              <a:rPr lang="fr-FR" sz="3200" dirty="0">
                <a:solidFill>
                  <a:srgbClr val="FFFF00"/>
                </a:solidFill>
              </a:rPr>
              <a:t>mise en place d’un  call center pour information et orientation  et la prise en charge des préoccupations des assurés sociaux, les employeurs et tous les citoyens.  </a:t>
            </a:r>
          </a:p>
        </p:txBody>
      </p:sp>
      <p:sp>
        <p:nvSpPr>
          <p:cNvPr id="49155" name="Ellipse 4"/>
          <p:cNvSpPr>
            <a:spLocks noChangeArrowheads="1"/>
          </p:cNvSpPr>
          <p:nvPr/>
        </p:nvSpPr>
        <p:spPr bwMode="auto">
          <a:xfrm>
            <a:off x="1691680" y="3573016"/>
            <a:ext cx="5256584" cy="2448272"/>
          </a:xfrm>
          <a:prstGeom prst="ellipse">
            <a:avLst/>
          </a:prstGeom>
          <a:solidFill>
            <a:srgbClr val="00B050"/>
          </a:solidFill>
          <a:ln w="9525" algn="ctr">
            <a:solidFill>
              <a:schemeClr val="tx1"/>
            </a:solidFill>
            <a:round/>
            <a:headEnd/>
            <a:tailEnd/>
          </a:ln>
        </p:spPr>
        <p:txBody>
          <a:bodyPr wrap="none" lIns="90000" tIns="46800" rIns="90000" bIns="46800" anchor="ctr"/>
          <a:lstStyle/>
          <a:p>
            <a:pPr algn="ctr"/>
            <a:r>
              <a:rPr lang="fr-FR" sz="4400" dirty="0">
                <a:latin typeface="Arial" charset="0"/>
                <a:cs typeface="Arial" charset="0"/>
              </a:rPr>
              <a:t>N°3010</a:t>
            </a:r>
          </a:p>
        </p:txBody>
      </p:sp>
      <p:pic>
        <p:nvPicPr>
          <p:cNvPr id="4" name="Picture 21" descr="ضا3"/>
          <p:cNvPicPr>
            <a:picLocks noChangeAspect="1" noChangeArrowheads="1" noCrop="1"/>
          </p:cNvPicPr>
          <p:nvPr/>
        </p:nvPicPr>
        <p:blipFill>
          <a:blip r:embed="rId2"/>
          <a:srcRect/>
          <a:stretch>
            <a:fillRect/>
          </a:stretch>
        </p:blipFill>
        <p:spPr bwMode="auto">
          <a:xfrm>
            <a:off x="428596" y="285728"/>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5"/>
                                        </p:tgtEl>
                                        <p:attrNameLst>
                                          <p:attrName>style.visibility</p:attrName>
                                        </p:attrNameLst>
                                      </p:cBhvr>
                                      <p:to>
                                        <p:strVal val="visible"/>
                                      </p:to>
                                    </p:set>
                                    <p:animEffect transition="in" filter="fade">
                                      <p:cBhvr>
                                        <p:cTn id="14" dur="1000"/>
                                        <p:tgtEl>
                                          <p:spTgt spid="49155"/>
                                        </p:tgtEl>
                                      </p:cBhvr>
                                    </p:animEffect>
                                    <p:anim calcmode="lin" valueType="num">
                                      <p:cBhvr>
                                        <p:cTn id="15" dur="1000" fill="hold"/>
                                        <p:tgtEl>
                                          <p:spTgt spid="49155"/>
                                        </p:tgtEl>
                                        <p:attrNameLst>
                                          <p:attrName>ppt_x</p:attrName>
                                        </p:attrNameLst>
                                      </p:cBhvr>
                                      <p:tavLst>
                                        <p:tav tm="0">
                                          <p:val>
                                            <p:strVal val="#ppt_x"/>
                                          </p:val>
                                        </p:tav>
                                        <p:tav tm="100000">
                                          <p:val>
                                            <p:strVal val="#ppt_x"/>
                                          </p:val>
                                        </p:tav>
                                      </p:tavLst>
                                    </p:anim>
                                    <p:anim calcmode="lin" valueType="num">
                                      <p:cBhvr>
                                        <p:cTn id="16" dur="1000" fill="hold"/>
                                        <p:tgtEl>
                                          <p:spTgt spid="49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oneTexte 3"/>
          <p:cNvSpPr txBox="1">
            <a:spLocks noChangeArrowheads="1"/>
          </p:cNvSpPr>
          <p:nvPr/>
        </p:nvSpPr>
        <p:spPr bwMode="auto">
          <a:xfrm>
            <a:off x="683568" y="285750"/>
            <a:ext cx="8352928" cy="5509200"/>
          </a:xfrm>
          <a:prstGeom prst="rect">
            <a:avLst/>
          </a:prstGeom>
          <a:noFill/>
          <a:ln w="9525">
            <a:noFill/>
            <a:miter lim="800000"/>
            <a:headEnd/>
            <a:tailEnd/>
          </a:ln>
        </p:spPr>
        <p:txBody>
          <a:bodyPr wrap="square">
            <a:spAutoFit/>
          </a:bodyPr>
          <a:lstStyle/>
          <a:p>
            <a:pPr algn="just"/>
            <a:endParaRPr lang="fr-FR" sz="3200" b="1" u="sng" dirty="0" smtClean="0">
              <a:solidFill>
                <a:srgbClr val="FF0000"/>
              </a:solidFill>
            </a:endParaRPr>
          </a:p>
          <a:p>
            <a:pPr algn="just"/>
            <a:endParaRPr lang="fr-FR" sz="3200" b="1" u="sng" dirty="0" smtClean="0">
              <a:solidFill>
                <a:srgbClr val="FF0000"/>
              </a:solidFill>
            </a:endParaRPr>
          </a:p>
          <a:p>
            <a:pPr algn="just"/>
            <a:r>
              <a:rPr lang="fr-FR" sz="3200" b="1" u="sng" dirty="0" smtClean="0">
                <a:solidFill>
                  <a:srgbClr val="FFFF00"/>
                </a:solidFill>
              </a:rPr>
              <a:t>9- mise en place d’une application androïde </a:t>
            </a:r>
            <a:r>
              <a:rPr lang="fr-FR" sz="3200" b="1" u="sng" dirty="0">
                <a:solidFill>
                  <a:srgbClr val="FFFF00"/>
                </a:solidFill>
              </a:rPr>
              <a:t>el </a:t>
            </a:r>
            <a:r>
              <a:rPr lang="fr-FR" sz="3200" b="1" u="sng" dirty="0" smtClean="0">
                <a:solidFill>
                  <a:srgbClr val="FFFF00"/>
                </a:solidFill>
              </a:rPr>
              <a:t>HANAA CNAS</a:t>
            </a:r>
          </a:p>
          <a:p>
            <a:pPr algn="just"/>
            <a:endParaRPr lang="fr-FR" sz="2800" dirty="0" smtClean="0"/>
          </a:p>
          <a:p>
            <a:pPr algn="just"/>
            <a:r>
              <a:rPr lang="fr-FR" sz="2800" dirty="0" smtClean="0"/>
              <a:t>pour </a:t>
            </a:r>
            <a:r>
              <a:rPr lang="fr-FR" sz="2800" dirty="0"/>
              <a:t>la consultation de l’</a:t>
            </a:r>
            <a:r>
              <a:rPr lang="fr-FR" sz="2800" dirty="0" err="1"/>
              <a:t>hitorique</a:t>
            </a:r>
            <a:r>
              <a:rPr lang="fr-FR" sz="2800" dirty="0"/>
              <a:t> des remboursements des prestations en nature et l’historique des </a:t>
            </a:r>
            <a:r>
              <a:rPr lang="fr-FR" sz="2800" dirty="0" smtClean="0"/>
              <a:t>indemnités </a:t>
            </a:r>
            <a:r>
              <a:rPr lang="fr-FR" sz="2800" dirty="0"/>
              <a:t>journalières en assurances maladie et accident de travail. Ainsi que l’emplacement et les cordonnés des structures d’affiliation. S’inscrire sur le site </a:t>
            </a:r>
            <a:r>
              <a:rPr lang="fr-FR" sz="2800" dirty="0">
                <a:solidFill>
                  <a:srgbClr val="0070C0"/>
                </a:solidFill>
                <a:hlinkClick r:id="rId3"/>
              </a:rPr>
              <a:t>https://elhana.cnas.dz</a:t>
            </a:r>
            <a:r>
              <a:rPr lang="fr-FR" sz="2800" dirty="0">
                <a:solidFill>
                  <a:srgbClr val="0070C0"/>
                </a:solidFill>
              </a:rPr>
              <a:t> </a:t>
            </a:r>
            <a:r>
              <a:rPr lang="fr-FR" sz="2800" dirty="0"/>
              <a:t>et récupérer le mot de passe auprès du centre d’affiliation de l’assuré.</a:t>
            </a:r>
          </a:p>
        </p:txBody>
      </p:sp>
      <p:pic>
        <p:nvPicPr>
          <p:cNvPr id="3" name="Picture 21" descr="ضا3"/>
          <p:cNvPicPr>
            <a:picLocks noChangeAspect="1" noChangeArrowheads="1" noCrop="1"/>
          </p:cNvPicPr>
          <p:nvPr/>
        </p:nvPicPr>
        <p:blipFill>
          <a:blip r:embed="rId4"/>
          <a:srcRect/>
          <a:stretch>
            <a:fillRect/>
          </a:stretch>
        </p:blipFill>
        <p:spPr bwMode="auto">
          <a:xfrm>
            <a:off x="357158" y="21429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5"/>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178">
                                            <p:txEl>
                                              <p:pRg st="2" end="2"/>
                                            </p:txEl>
                                          </p:spTgt>
                                        </p:tgtEl>
                                        <p:attrNameLst>
                                          <p:attrName>style.visibility</p:attrName>
                                        </p:attrNameLst>
                                      </p:cBhvr>
                                      <p:to>
                                        <p:strVal val="visible"/>
                                      </p:to>
                                    </p:set>
                                    <p:animEffect transition="in" filter="fade">
                                      <p:cBhvr>
                                        <p:cTn id="7" dur="1000"/>
                                        <p:tgtEl>
                                          <p:spTgt spid="50178">
                                            <p:txEl>
                                              <p:pRg st="2" end="2"/>
                                            </p:txEl>
                                          </p:spTgt>
                                        </p:tgtEl>
                                      </p:cBhvr>
                                    </p:animEffect>
                                    <p:anim calcmode="lin" valueType="num">
                                      <p:cBhvr>
                                        <p:cTn id="8" dur="1000" fill="hold"/>
                                        <p:tgtEl>
                                          <p:spTgt spid="5017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01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178">
                                            <p:txEl>
                                              <p:pRg st="4" end="4"/>
                                            </p:txEl>
                                          </p:spTgt>
                                        </p:tgtEl>
                                        <p:attrNameLst>
                                          <p:attrName>style.visibility</p:attrName>
                                        </p:attrNameLst>
                                      </p:cBhvr>
                                      <p:to>
                                        <p:strVal val="visible"/>
                                      </p:to>
                                    </p:set>
                                    <p:animEffect transition="in" filter="fade">
                                      <p:cBhvr>
                                        <p:cTn id="14" dur="1000"/>
                                        <p:tgtEl>
                                          <p:spTgt spid="50178">
                                            <p:txEl>
                                              <p:pRg st="4" end="4"/>
                                            </p:txEl>
                                          </p:spTgt>
                                        </p:tgtEl>
                                      </p:cBhvr>
                                    </p:animEffect>
                                    <p:anim calcmode="lin" valueType="num">
                                      <p:cBhvr>
                                        <p:cTn id="15" dur="1000" fill="hold"/>
                                        <p:tgtEl>
                                          <p:spTgt spid="5017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017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oneTexte 4"/>
          <p:cNvSpPr txBox="1">
            <a:spLocks noChangeArrowheads="1"/>
          </p:cNvSpPr>
          <p:nvPr/>
        </p:nvSpPr>
        <p:spPr bwMode="auto">
          <a:xfrm>
            <a:off x="683568" y="785793"/>
            <a:ext cx="8460432" cy="5878532"/>
          </a:xfrm>
          <a:prstGeom prst="rect">
            <a:avLst/>
          </a:prstGeom>
          <a:noFill/>
          <a:ln w="9525">
            <a:noFill/>
            <a:miter lim="800000"/>
            <a:headEnd/>
            <a:tailEnd/>
          </a:ln>
        </p:spPr>
        <p:txBody>
          <a:bodyPr wrap="square">
            <a:spAutoFit/>
          </a:bodyPr>
          <a:lstStyle/>
          <a:p>
            <a:pPr>
              <a:buFont typeface="Wingdings 2" pitchFamily="18" charset="2"/>
              <a:buNone/>
            </a:pPr>
            <a:r>
              <a:rPr lang="fr-FR" sz="3200" b="1" u="sng" dirty="0" smtClean="0">
                <a:solidFill>
                  <a:srgbClr val="FFFF00"/>
                </a:solidFill>
              </a:rPr>
              <a:t>10- </a:t>
            </a:r>
            <a:r>
              <a:rPr lang="fr-FR" sz="3200" b="1" u="sng" dirty="0">
                <a:solidFill>
                  <a:srgbClr val="FFFF00"/>
                </a:solidFill>
              </a:rPr>
              <a:t>Elargissement du champ de couverture de la sécurité sociale aux personnes actives occupées </a:t>
            </a:r>
            <a:r>
              <a:rPr lang="fr-FR" sz="3200" b="1" u="sng" dirty="0" smtClean="0">
                <a:solidFill>
                  <a:srgbClr val="FFFF00"/>
                </a:solidFill>
              </a:rPr>
              <a:t>:</a:t>
            </a:r>
          </a:p>
          <a:p>
            <a:pPr algn="just">
              <a:buFont typeface="Wingdings 2" pitchFamily="18" charset="2"/>
              <a:buNone/>
            </a:pPr>
            <a:r>
              <a:rPr lang="fr-FR" sz="2800" dirty="0" smtClean="0"/>
              <a:t>L’article </a:t>
            </a:r>
            <a:r>
              <a:rPr lang="fr-FR" sz="2800" dirty="0"/>
              <a:t>60 de la de la LFC 2015 prévoit l’affiliation volontaire des personnes actives sans couverture sociale pour bénéficier des prestations en nature de l’assurance maladie et maternité, contre le versement d’une cotisation mensuelle fixée à 12% assise sur une assiette dont le montant est égal au Salaire National Minimum Garanti (SNMG). Cette disposition est applicable pour une période transitoire de trois (3) années au maximum accordées aux affiliés volontaires pour leur permettre de formaliser leur situation professionnelle </a:t>
            </a:r>
            <a:r>
              <a:rPr lang="fr-FR" sz="2800" dirty="0" smtClean="0"/>
              <a:t>ultérieurement. </a:t>
            </a:r>
            <a:endParaRPr lang="fr-FR" sz="2800" dirty="0"/>
          </a:p>
        </p:txBody>
      </p:sp>
      <p:pic>
        <p:nvPicPr>
          <p:cNvPr id="3"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1000"/>
                                        <p:tgtEl>
                                          <p:spTgt spid="51202">
                                            <p:txEl>
                                              <p:pRg st="0" end="0"/>
                                            </p:txEl>
                                          </p:spTgt>
                                        </p:tgtEl>
                                      </p:cBhvr>
                                    </p:animEffect>
                                    <p:anim calcmode="lin" valueType="num">
                                      <p:cBhvr>
                                        <p:cTn id="8"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02">
                                            <p:txEl>
                                              <p:pRg st="1" end="1"/>
                                            </p:txEl>
                                          </p:spTgt>
                                        </p:tgtEl>
                                        <p:attrNameLst>
                                          <p:attrName>style.visibility</p:attrName>
                                        </p:attrNameLst>
                                      </p:cBhvr>
                                      <p:to>
                                        <p:strVal val="visible"/>
                                      </p:to>
                                    </p:set>
                                    <p:animEffect transition="in" filter="fade">
                                      <p:cBhvr>
                                        <p:cTn id="14" dur="1000"/>
                                        <p:tgtEl>
                                          <p:spTgt spid="51202">
                                            <p:txEl>
                                              <p:pRg st="1" end="1"/>
                                            </p:txEl>
                                          </p:spTgt>
                                        </p:tgtEl>
                                      </p:cBhvr>
                                    </p:animEffect>
                                    <p:anim calcmode="lin" valueType="num">
                                      <p:cBhvr>
                                        <p:cTn id="15"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oneTexte 3"/>
          <p:cNvSpPr txBox="1">
            <a:spLocks noChangeArrowheads="1"/>
          </p:cNvSpPr>
          <p:nvPr/>
        </p:nvSpPr>
        <p:spPr bwMode="auto">
          <a:xfrm>
            <a:off x="827584" y="428625"/>
            <a:ext cx="8064895" cy="5509200"/>
          </a:xfrm>
          <a:prstGeom prst="rect">
            <a:avLst/>
          </a:prstGeom>
          <a:noFill/>
          <a:ln w="9525">
            <a:noFill/>
            <a:miter lim="800000"/>
            <a:headEnd/>
            <a:tailEnd/>
          </a:ln>
        </p:spPr>
        <p:txBody>
          <a:bodyPr wrap="square">
            <a:spAutoFit/>
          </a:bodyPr>
          <a:lstStyle/>
          <a:p>
            <a:endParaRPr lang="fr-FR" sz="3200" u="sng" dirty="0" smtClean="0">
              <a:solidFill>
                <a:srgbClr val="FF0000"/>
              </a:solidFill>
            </a:endParaRPr>
          </a:p>
          <a:p>
            <a:endParaRPr lang="fr-FR" sz="3200" u="sng" dirty="0" smtClean="0">
              <a:solidFill>
                <a:srgbClr val="FF0000"/>
              </a:solidFill>
            </a:endParaRPr>
          </a:p>
          <a:p>
            <a:r>
              <a:rPr lang="fr-FR" sz="3200" u="sng" dirty="0" smtClean="0">
                <a:solidFill>
                  <a:srgbClr val="FFFF00"/>
                </a:solidFill>
              </a:rPr>
              <a:t>11 - </a:t>
            </a:r>
            <a:r>
              <a:rPr lang="fr-FR" sz="3200" u="sng" dirty="0">
                <a:solidFill>
                  <a:srgbClr val="FFFF00"/>
                </a:solidFill>
              </a:rPr>
              <a:t>La CNAS s’est doté du portail d’état civil</a:t>
            </a:r>
            <a:r>
              <a:rPr lang="fr-FR" sz="2800" dirty="0">
                <a:solidFill>
                  <a:srgbClr val="FFFF00"/>
                </a:solidFill>
              </a:rPr>
              <a:t> </a:t>
            </a:r>
            <a:r>
              <a:rPr lang="fr-FR" sz="2800" dirty="0"/>
              <a:t>pour ne plus demander les  </a:t>
            </a:r>
            <a:r>
              <a:rPr lang="fr-FR" sz="2800" dirty="0" smtClean="0"/>
              <a:t>extraits </a:t>
            </a:r>
            <a:r>
              <a:rPr lang="fr-FR" sz="2800" dirty="0"/>
              <a:t>de naissance,  l’acte de décès, l’acte de mariage. </a:t>
            </a:r>
          </a:p>
          <a:p>
            <a:endParaRPr lang="fr-FR" sz="2800" dirty="0">
              <a:solidFill>
                <a:srgbClr val="FF0000"/>
              </a:solidFill>
            </a:endParaRPr>
          </a:p>
          <a:p>
            <a:r>
              <a:rPr lang="fr-FR" sz="2800" u="sng" dirty="0" smtClean="0">
                <a:solidFill>
                  <a:srgbClr val="FFFF00"/>
                </a:solidFill>
              </a:rPr>
              <a:t>12-  </a:t>
            </a:r>
            <a:r>
              <a:rPr lang="fr-FR" sz="3200" u="sng" dirty="0" smtClean="0">
                <a:solidFill>
                  <a:srgbClr val="FFFF00"/>
                </a:solidFill>
              </a:rPr>
              <a:t>l’entraide </a:t>
            </a:r>
            <a:r>
              <a:rPr lang="fr-FR" sz="3200" u="sng" dirty="0">
                <a:solidFill>
                  <a:srgbClr val="FFFF00"/>
                </a:solidFill>
              </a:rPr>
              <a:t>administrative</a:t>
            </a:r>
            <a:r>
              <a:rPr lang="fr-FR" sz="2800" u="sng" dirty="0">
                <a:solidFill>
                  <a:srgbClr val="FFFF00"/>
                </a:solidFill>
              </a:rPr>
              <a:t> </a:t>
            </a:r>
            <a:endParaRPr lang="fr-FR" sz="2800" u="sng" dirty="0" smtClean="0">
              <a:solidFill>
                <a:srgbClr val="FFFF00"/>
              </a:solidFill>
            </a:endParaRPr>
          </a:p>
          <a:p>
            <a:r>
              <a:rPr lang="fr-FR" sz="2800" dirty="0" smtClean="0"/>
              <a:t> </a:t>
            </a:r>
            <a:r>
              <a:rPr lang="fr-FR" sz="2800" dirty="0"/>
              <a:t>la non affiliations CASNOS  et la non perception CNR  sont établies directement à la CNAS suite à un échange de fichiers   </a:t>
            </a:r>
          </a:p>
          <a:p>
            <a:endParaRPr lang="fr-FR" sz="2800" dirty="0"/>
          </a:p>
          <a:p>
            <a:endParaRPr lang="fr-FR" sz="2800" dirty="0"/>
          </a:p>
        </p:txBody>
      </p:sp>
      <p:pic>
        <p:nvPicPr>
          <p:cNvPr id="3" name="Picture 21" descr="ضا3"/>
          <p:cNvPicPr>
            <a:picLocks noChangeAspect="1" noChangeArrowheads="1" noCrop="1"/>
          </p:cNvPicPr>
          <p:nvPr/>
        </p:nvPicPr>
        <p:blipFill>
          <a:blip r:embed="rId2"/>
          <a:srcRect/>
          <a:stretch>
            <a:fillRect/>
          </a:stretch>
        </p:blipFill>
        <p:spPr bwMode="auto">
          <a:xfrm>
            <a:off x="428596" y="142852"/>
            <a:ext cx="919162" cy="787400"/>
          </a:xfrm>
          <a:prstGeom prst="rect">
            <a:avLst/>
          </a:prstGeom>
          <a:noFill/>
          <a:ln w="9525">
            <a:noFill/>
            <a:miter lim="800000"/>
            <a:headEnd/>
            <a:tailEnd/>
          </a:ln>
        </p:spPr>
      </p:pic>
      <p:pic>
        <p:nvPicPr>
          <p:cNvPr id="4"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226">
                                            <p:txEl>
                                              <p:pRg st="2" end="2"/>
                                            </p:txEl>
                                          </p:spTgt>
                                        </p:tgtEl>
                                        <p:attrNameLst>
                                          <p:attrName>style.visibility</p:attrName>
                                        </p:attrNameLst>
                                      </p:cBhvr>
                                      <p:to>
                                        <p:strVal val="visible"/>
                                      </p:to>
                                    </p:set>
                                    <p:animEffect transition="in" filter="fade">
                                      <p:cBhvr>
                                        <p:cTn id="7" dur="1000"/>
                                        <p:tgtEl>
                                          <p:spTgt spid="52226">
                                            <p:txEl>
                                              <p:pRg st="2" end="2"/>
                                            </p:txEl>
                                          </p:spTgt>
                                        </p:tgtEl>
                                      </p:cBhvr>
                                    </p:animEffect>
                                    <p:anim calcmode="lin" valueType="num">
                                      <p:cBhvr>
                                        <p:cTn id="8" dur="10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22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226">
                                            <p:txEl>
                                              <p:pRg st="4" end="4"/>
                                            </p:txEl>
                                          </p:spTgt>
                                        </p:tgtEl>
                                        <p:attrNameLst>
                                          <p:attrName>style.visibility</p:attrName>
                                        </p:attrNameLst>
                                      </p:cBhvr>
                                      <p:to>
                                        <p:strVal val="visible"/>
                                      </p:to>
                                    </p:set>
                                    <p:animEffect transition="in" filter="fade">
                                      <p:cBhvr>
                                        <p:cTn id="14" dur="1000"/>
                                        <p:tgtEl>
                                          <p:spTgt spid="52226">
                                            <p:txEl>
                                              <p:pRg st="4" end="4"/>
                                            </p:txEl>
                                          </p:spTgt>
                                        </p:tgtEl>
                                      </p:cBhvr>
                                    </p:animEffect>
                                    <p:anim calcmode="lin" valueType="num">
                                      <p:cBhvr>
                                        <p:cTn id="15" dur="1000" fill="hold"/>
                                        <p:tgtEl>
                                          <p:spTgt spid="5222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2226">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2226">
                                            <p:txEl>
                                              <p:pRg st="5" end="5"/>
                                            </p:txEl>
                                          </p:spTgt>
                                        </p:tgtEl>
                                        <p:attrNameLst>
                                          <p:attrName>style.visibility</p:attrName>
                                        </p:attrNameLst>
                                      </p:cBhvr>
                                      <p:to>
                                        <p:strVal val="visible"/>
                                      </p:to>
                                    </p:set>
                                    <p:animEffect transition="in" filter="fade">
                                      <p:cBhvr>
                                        <p:cTn id="19" dur="1000"/>
                                        <p:tgtEl>
                                          <p:spTgt spid="52226">
                                            <p:txEl>
                                              <p:pRg st="5" end="5"/>
                                            </p:txEl>
                                          </p:spTgt>
                                        </p:tgtEl>
                                      </p:cBhvr>
                                    </p:animEffect>
                                    <p:anim calcmode="lin" valueType="num">
                                      <p:cBhvr>
                                        <p:cTn id="20" dur="1000" fill="hold"/>
                                        <p:tgtEl>
                                          <p:spTgt spid="52226">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22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oneTexte 3"/>
          <p:cNvSpPr txBox="1">
            <a:spLocks noChangeArrowheads="1"/>
          </p:cNvSpPr>
          <p:nvPr/>
        </p:nvSpPr>
        <p:spPr bwMode="auto">
          <a:xfrm>
            <a:off x="1357290" y="2285992"/>
            <a:ext cx="7607175" cy="3539430"/>
          </a:xfrm>
          <a:prstGeom prst="rect">
            <a:avLst/>
          </a:prstGeom>
          <a:noFill/>
          <a:ln w="9525">
            <a:noFill/>
            <a:miter lim="800000"/>
            <a:headEnd/>
            <a:tailEnd/>
          </a:ln>
        </p:spPr>
        <p:txBody>
          <a:bodyPr wrap="square">
            <a:spAutoFit/>
          </a:bodyPr>
          <a:lstStyle/>
          <a:p>
            <a:pPr algn="just">
              <a:buFont typeface="Wingdings 2" pitchFamily="18" charset="2"/>
              <a:buNone/>
            </a:pPr>
            <a:endParaRPr lang="fr-FR" sz="2800" dirty="0" smtClean="0"/>
          </a:p>
          <a:p>
            <a:pPr algn="just">
              <a:buFont typeface="Wingdings 2" pitchFamily="18" charset="2"/>
              <a:buNone/>
            </a:pPr>
            <a:r>
              <a:rPr lang="fr-FR" sz="2800" dirty="0" smtClean="0"/>
              <a:t>La </a:t>
            </a:r>
            <a:r>
              <a:rPr lang="fr-FR" sz="2800" dirty="0"/>
              <a:t>CNAS continue à penser à ses assurés en modernisant ses prestations de services et son efficacité en contribuant à L’amélioration des droits de ses  assurés et l’élargissement de la couverture sociale à l’ensemble de la population, objectif </a:t>
            </a:r>
            <a:r>
              <a:rPr lang="fr-FR" sz="2800" dirty="0" smtClean="0"/>
              <a:t>auquel </a:t>
            </a:r>
            <a:r>
              <a:rPr lang="fr-FR" sz="2800" dirty="0"/>
              <a:t>doit répondre le système national de sécurité sociale. </a:t>
            </a:r>
            <a:endParaRPr lang="fr-FR" sz="3200" dirty="0"/>
          </a:p>
        </p:txBody>
      </p:sp>
      <p:sp>
        <p:nvSpPr>
          <p:cNvPr id="53251" name="ZoneTexte 4"/>
          <p:cNvSpPr txBox="1">
            <a:spLocks noChangeArrowheads="1"/>
          </p:cNvSpPr>
          <p:nvPr/>
        </p:nvSpPr>
        <p:spPr bwMode="auto">
          <a:xfrm>
            <a:off x="1357313" y="0"/>
            <a:ext cx="6429375" cy="2295704"/>
          </a:xfrm>
          <a:prstGeom prst="cloudCallou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endParaRPr lang="fr-FR" sz="3200" b="1" dirty="0" smtClean="0">
              <a:solidFill>
                <a:srgbClr val="FF0000"/>
              </a:solidFill>
            </a:endParaRPr>
          </a:p>
          <a:p>
            <a:pPr algn="ctr"/>
            <a:r>
              <a:rPr lang="fr-FR" sz="6000" b="1" dirty="0" smtClean="0">
                <a:solidFill>
                  <a:srgbClr val="FF0000"/>
                </a:solidFill>
              </a:rPr>
              <a:t>conclusion</a:t>
            </a:r>
            <a:endParaRPr lang="fr-FR" sz="6000" b="1" dirty="0">
              <a:solidFill>
                <a:srgbClr val="FF0000"/>
              </a:solidFill>
            </a:endParaRPr>
          </a:p>
        </p:txBody>
      </p:sp>
      <p:pic>
        <p:nvPicPr>
          <p:cNvPr id="4" name="Picture 21" descr="ضا3"/>
          <p:cNvPicPr>
            <a:picLocks noChangeAspect="1" noChangeArrowheads="1" noCrop="1"/>
          </p:cNvPicPr>
          <p:nvPr/>
        </p:nvPicPr>
        <p:blipFill>
          <a:blip r:embed="rId2"/>
          <a:srcRect/>
          <a:stretch>
            <a:fillRect/>
          </a:stretch>
        </p:blipFill>
        <p:spPr bwMode="auto">
          <a:xfrm>
            <a:off x="357158" y="0"/>
            <a:ext cx="919162" cy="787400"/>
          </a:xfrm>
          <a:prstGeom prst="rect">
            <a:avLst/>
          </a:prstGeom>
          <a:noFill/>
          <a:ln w="9525">
            <a:noFill/>
            <a:miter lim="800000"/>
            <a:headEnd/>
            <a:tailEnd/>
          </a:ln>
        </p:spPr>
      </p:pic>
      <p:pic>
        <p:nvPicPr>
          <p:cNvPr id="5"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fade">
                                      <p:cBhvr>
                                        <p:cTn id="7" dur="1000"/>
                                        <p:tgtEl>
                                          <p:spTgt spid="53251">
                                            <p:txEl>
                                              <p:pRg st="1" end="1"/>
                                            </p:txEl>
                                          </p:spTgt>
                                        </p:tgtEl>
                                      </p:cBhvr>
                                    </p:animEffect>
                                    <p:anim calcmode="lin" valueType="num">
                                      <p:cBhvr>
                                        <p:cTn id="8"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32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3250">
                                            <p:txEl>
                                              <p:pRg st="1" end="1"/>
                                            </p:txEl>
                                          </p:spTgt>
                                        </p:tgtEl>
                                        <p:attrNameLst>
                                          <p:attrName>style.visibility</p:attrName>
                                        </p:attrNameLst>
                                      </p:cBhvr>
                                      <p:to>
                                        <p:strVal val="visible"/>
                                      </p:to>
                                    </p:set>
                                    <p:animEffect transition="in" filter="fade">
                                      <p:cBhvr>
                                        <p:cTn id="14" dur="1000"/>
                                        <p:tgtEl>
                                          <p:spTgt spid="53250">
                                            <p:txEl>
                                              <p:pRg st="1" end="1"/>
                                            </p:txEl>
                                          </p:spTgt>
                                        </p:tgtEl>
                                      </p:cBhvr>
                                    </p:animEffect>
                                    <p:anim calcmode="lin" valueType="num">
                                      <p:cBhvr>
                                        <p:cTn id="15" dur="10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32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850" y="1268413"/>
            <a:ext cx="8686800" cy="4525962"/>
          </a:xfrm>
        </p:spPr>
        <p:txBody>
          <a:bodyPr>
            <a:normAutofit/>
          </a:bodyPr>
          <a:lstStyle/>
          <a:p>
            <a:pPr marL="0" indent="0" eaLnBrk="1" hangingPunct="1">
              <a:buFont typeface="Wingdings 2" pitchFamily="18" charset="2"/>
              <a:buNone/>
              <a:defRPr/>
            </a:pPr>
            <a:r>
              <a:rPr lang="fr-FR" dirty="0" smtClean="0"/>
              <a:t>- Attribuer </a:t>
            </a:r>
            <a:r>
              <a:rPr lang="fr-FR" dirty="0"/>
              <a:t>un numéro d’immatriculation national aux assurés sociaux et aux </a:t>
            </a:r>
            <a:r>
              <a:rPr lang="fr-FR" dirty="0" smtClean="0"/>
              <a:t>employeurs; </a:t>
            </a:r>
            <a:endParaRPr lang="fr-FR" dirty="0"/>
          </a:p>
          <a:p>
            <a:pPr marL="0" indent="0" eaLnBrk="1" hangingPunct="1">
              <a:buFont typeface="Wingdings 2" pitchFamily="18" charset="2"/>
              <a:buNone/>
              <a:defRPr/>
            </a:pPr>
            <a:r>
              <a:rPr lang="fr-FR" dirty="0" smtClean="0"/>
              <a:t>- Contribuer </a:t>
            </a:r>
            <a:r>
              <a:rPr lang="fr-FR" dirty="0"/>
              <a:t>à </a:t>
            </a:r>
            <a:r>
              <a:rPr lang="fr-FR" dirty="0" smtClean="0"/>
              <a:t>la promotion de </a:t>
            </a:r>
            <a:r>
              <a:rPr lang="fr-FR" dirty="0"/>
              <a:t>la politique de prévention des AT/MP et gérer le fonds de prévention </a:t>
            </a:r>
            <a:r>
              <a:rPr lang="fr-FR" dirty="0" smtClean="0"/>
              <a:t>AT/MP;</a:t>
            </a:r>
            <a:endParaRPr lang="fr-FR" dirty="0"/>
          </a:p>
          <a:p>
            <a:pPr marL="0" indent="0" eaLnBrk="1" hangingPunct="1">
              <a:buFont typeface="Wingdings 2" pitchFamily="18" charset="2"/>
              <a:buNone/>
              <a:defRPr/>
            </a:pPr>
            <a:r>
              <a:rPr lang="fr-FR" dirty="0" smtClean="0"/>
              <a:t>- Gérer </a:t>
            </a:r>
            <a:r>
              <a:rPr lang="fr-FR" dirty="0"/>
              <a:t>les prestations dues aux personnes bénéficiaires des accords bilatéraux de sécurité </a:t>
            </a:r>
            <a:r>
              <a:rPr lang="fr-FR" dirty="0" smtClean="0"/>
              <a:t>sociale; </a:t>
            </a:r>
            <a:endParaRPr lang="fr-FR" dirty="0"/>
          </a:p>
          <a:p>
            <a:pPr marL="0" indent="0" eaLnBrk="1" hangingPunct="1">
              <a:buFont typeface="Wingdings 2" pitchFamily="18" charset="2"/>
              <a:buNone/>
              <a:defRPr/>
            </a:pPr>
            <a:r>
              <a:rPr lang="fr-FR" dirty="0" smtClean="0"/>
              <a:t>- Exercer </a:t>
            </a:r>
            <a:r>
              <a:rPr lang="fr-FR" dirty="0"/>
              <a:t>le contrôle médical des </a:t>
            </a:r>
            <a:r>
              <a:rPr lang="fr-FR" dirty="0" smtClean="0"/>
              <a:t>bénéficiaires; </a:t>
            </a:r>
            <a:endParaRPr lang="fr-FR" dirty="0"/>
          </a:p>
          <a:p>
            <a:pPr>
              <a:buFont typeface="Wingdings" pitchFamily="2" charset="2"/>
              <a:buChar char="Ø"/>
              <a:defRPr/>
            </a:pPr>
            <a:endParaRPr lang="fr-FR" dirty="0"/>
          </a:p>
        </p:txBody>
      </p:sp>
      <p:pic>
        <p:nvPicPr>
          <p:cNvPr id="15363"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15364"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rchid noire 1920.jpg"/>
          <p:cNvPicPr>
            <a:picLocks noChangeAspect="1" noChangeArrowheads="1"/>
          </p:cNvPicPr>
          <p:nvPr/>
        </p:nvPicPr>
        <p:blipFill>
          <a:blip r:embed="rId2" cstate="print"/>
          <a:srcRect/>
          <a:stretch>
            <a:fillRect/>
          </a:stretch>
        </p:blipFill>
        <p:spPr bwMode="auto">
          <a:xfrm>
            <a:off x="0" y="0"/>
            <a:ext cx="9144000" cy="7429480"/>
          </a:xfrm>
          <a:prstGeom prst="rect">
            <a:avLst/>
          </a:prstGeom>
          <a:noFill/>
        </p:spPr>
      </p:pic>
      <p:sp>
        <p:nvSpPr>
          <p:cNvPr id="3" name="Rectangle 3"/>
          <p:cNvSpPr txBox="1">
            <a:spLocks noChangeArrowheads="1"/>
          </p:cNvSpPr>
          <p:nvPr/>
        </p:nvSpPr>
        <p:spPr>
          <a:xfrm>
            <a:off x="539552" y="428604"/>
            <a:ext cx="8496944" cy="3504452"/>
          </a:xfrm>
          <a:prstGeom prst="rect">
            <a:avLst/>
          </a:prstGeom>
        </p:spPr>
        <p:txBody>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pitchFamily="2" charset="2"/>
              <a:buNone/>
              <a:tabLst/>
              <a:defRPr/>
            </a:pPr>
            <a:endParaRPr kumimoji="0" lang="fr-BE" sz="4400" b="1" i="0" u="none" strike="noStrike" kern="1200" cap="none" spc="0" normalizeH="0" baseline="0" noProof="0" dirty="0" smtClean="0">
              <a:ln>
                <a:noFill/>
              </a:ln>
              <a:solidFill>
                <a:srgbClr val="FFCC00"/>
              </a:solidFill>
              <a:effectLst/>
              <a:uLnTx/>
              <a:uFillTx/>
              <a:latin typeface="+mn-lt"/>
              <a:ea typeface="+mn-ea"/>
              <a:cs typeface="+mn-cs"/>
            </a:endParaRPr>
          </a:p>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pitchFamily="2" charset="2"/>
              <a:buNone/>
              <a:tabLst/>
              <a:defRPr/>
            </a:pPr>
            <a:r>
              <a:rPr kumimoji="0" lang="fr-BE" sz="4400" b="1" i="0" u="none" strike="noStrike" kern="1200" cap="none" spc="0" normalizeH="0" baseline="0" noProof="0" dirty="0" smtClean="0">
                <a:ln>
                  <a:noFill/>
                </a:ln>
                <a:solidFill>
                  <a:srgbClr val="FF0000"/>
                </a:solidFill>
                <a:effectLst/>
                <a:uLnTx/>
                <a:uFillTx/>
                <a:latin typeface="+mn-lt"/>
                <a:ea typeface="+mn-ea"/>
                <a:cs typeface="+mn-cs"/>
              </a:rPr>
              <a:t>Merci de votre attention </a:t>
            </a:r>
            <a:endParaRPr kumimoji="0" lang="fr-FR" sz="44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0" indent="0" algn="just" eaLnBrk="1" hangingPunct="1">
              <a:buFont typeface="Wingdings 2" pitchFamily="18" charset="2"/>
              <a:buNone/>
            </a:pPr>
            <a:r>
              <a:rPr lang="fr-FR" sz="2800" smtClean="0"/>
              <a:t>- Entreprendre des actions en vue de faire bénéficier les travailleurs et leurs ayants droit de prestations collectives, sous forme de réalisations à caractère sanitaire et social;</a:t>
            </a:r>
          </a:p>
          <a:p>
            <a:pPr marL="0" indent="0" algn="just" eaLnBrk="1" hangingPunct="1">
              <a:buFont typeface="Wingdings 2" pitchFamily="18" charset="2"/>
              <a:buNone/>
            </a:pPr>
            <a:r>
              <a:rPr lang="fr-FR" sz="2800" smtClean="0"/>
              <a:t>- Gérer le fonds d’aide et de secours;</a:t>
            </a:r>
          </a:p>
          <a:p>
            <a:pPr marL="0" indent="0" algn="just" eaLnBrk="1" hangingPunct="1">
              <a:buFont typeface="Wingdings 2" pitchFamily="18" charset="2"/>
              <a:buNone/>
            </a:pPr>
            <a:r>
              <a:rPr lang="fr-FR" sz="2800" smtClean="0"/>
              <a:t>- Conclure des conventions avec les prestataires de soins; </a:t>
            </a:r>
          </a:p>
          <a:p>
            <a:pPr marL="0" indent="0" algn="just" eaLnBrk="1" hangingPunct="1">
              <a:buFont typeface="Wingdings 2" pitchFamily="18" charset="2"/>
              <a:buNone/>
            </a:pPr>
            <a:r>
              <a:rPr lang="fr-FR" sz="2800" smtClean="0"/>
              <a:t>- Assurer l’information des bénéficiaires et des employeurs. </a:t>
            </a:r>
          </a:p>
        </p:txBody>
      </p:sp>
      <p:pic>
        <p:nvPicPr>
          <p:cNvPr id="16387"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16388"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1520" y="332656"/>
            <a:ext cx="8686800" cy="838200"/>
          </a:xfrm>
        </p:spPr>
        <p:txBody>
          <a:bodyPr/>
          <a:lstStyle/>
          <a:p>
            <a:pPr algn="ctr" eaLnBrk="1" fontAlgn="auto" hangingPunct="1">
              <a:spcAft>
                <a:spcPts val="0"/>
              </a:spcAft>
              <a:defRPr/>
            </a:pPr>
            <a:r>
              <a:rPr lang="fr-FR" sz="3200" b="1" dirty="0">
                <a:solidFill>
                  <a:srgbClr val="FFFF00"/>
                </a:solidFill>
                <a:effectLst/>
                <a:latin typeface="+mn-lt"/>
                <a:ea typeface="+mn-ea"/>
                <a:cs typeface="+mn-cs"/>
              </a:rPr>
              <a:t>Organisation</a:t>
            </a:r>
            <a:r>
              <a:rPr lang="fr-FR" dirty="0" smtClean="0">
                <a:solidFill>
                  <a:srgbClr val="FFFF00"/>
                </a:solidFill>
              </a:rPr>
              <a:t> </a:t>
            </a:r>
            <a:r>
              <a:rPr lang="fr-FR" sz="3200" b="1" dirty="0">
                <a:solidFill>
                  <a:srgbClr val="FFFF00"/>
                </a:solidFill>
                <a:effectLst/>
                <a:latin typeface="+mn-lt"/>
                <a:ea typeface="+mn-ea"/>
                <a:cs typeface="+mn-cs"/>
              </a:rPr>
              <a:t>de</a:t>
            </a:r>
            <a:r>
              <a:rPr lang="fr-FR" dirty="0" smtClean="0">
                <a:solidFill>
                  <a:srgbClr val="FFFF00"/>
                </a:solidFill>
              </a:rPr>
              <a:t> </a:t>
            </a:r>
            <a:r>
              <a:rPr lang="fr-FR" sz="3200" b="1" dirty="0">
                <a:solidFill>
                  <a:srgbClr val="FFFF00"/>
                </a:solidFill>
                <a:effectLst/>
                <a:latin typeface="+mn-lt"/>
                <a:ea typeface="+mn-ea"/>
                <a:cs typeface="+mn-cs"/>
              </a:rPr>
              <a:t>la</a:t>
            </a:r>
            <a:r>
              <a:rPr lang="fr-FR" dirty="0" smtClean="0">
                <a:solidFill>
                  <a:srgbClr val="FFFF00"/>
                </a:solidFill>
              </a:rPr>
              <a:t> </a:t>
            </a:r>
            <a:r>
              <a:rPr lang="fr-FR" sz="3200" b="1" dirty="0">
                <a:solidFill>
                  <a:srgbClr val="FFFF00"/>
                </a:solidFill>
                <a:effectLst/>
                <a:latin typeface="+mn-lt"/>
                <a:ea typeface="+mn-ea"/>
                <a:cs typeface="+mn-cs"/>
              </a:rPr>
              <a:t>CNAS</a:t>
            </a:r>
          </a:p>
        </p:txBody>
      </p:sp>
      <p:sp>
        <p:nvSpPr>
          <p:cNvPr id="17411" name="Rectangle 3"/>
          <p:cNvSpPr>
            <a:spLocks noGrp="1" noChangeArrowheads="1"/>
          </p:cNvSpPr>
          <p:nvPr>
            <p:ph idx="1"/>
          </p:nvPr>
        </p:nvSpPr>
        <p:spPr/>
        <p:txBody>
          <a:bodyPr/>
          <a:lstStyle/>
          <a:p>
            <a:pPr marL="0" indent="0" algn="just" eaLnBrk="1" hangingPunct="1">
              <a:buFont typeface="Wingdings 2" pitchFamily="18" charset="2"/>
              <a:buNone/>
            </a:pPr>
            <a:r>
              <a:rPr lang="fr-FR" dirty="0" smtClean="0"/>
              <a:t>- Administrée par un Conseil d’Administration</a:t>
            </a:r>
          </a:p>
          <a:p>
            <a:pPr marL="0" indent="0" algn="just" eaLnBrk="1" hangingPunct="1">
              <a:buFont typeface="Wingdings 2" pitchFamily="18" charset="2"/>
              <a:buNone/>
            </a:pPr>
            <a:r>
              <a:rPr lang="fr-FR" dirty="0" smtClean="0"/>
              <a:t>- Placée sous la tutelle du Ministre du travail, de l’Emploi et de la Sécurité Sociale</a:t>
            </a:r>
          </a:p>
          <a:p>
            <a:pPr marL="0" indent="0" eaLnBrk="1" hangingPunct="1">
              <a:buFont typeface="Wingdings 2" pitchFamily="18" charset="2"/>
              <a:buNone/>
            </a:pPr>
            <a:r>
              <a:rPr lang="fr-FR" dirty="0" smtClean="0"/>
              <a:t>- Elle a compétence nationale et dispose de services centraux et locaux (11 Directions et 5 cellules au niveau de la DG ainsi que 49 agences de wilaya).</a:t>
            </a:r>
          </a:p>
        </p:txBody>
      </p:sp>
      <p:pic>
        <p:nvPicPr>
          <p:cNvPr id="17412"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17413"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323528" y="404664"/>
            <a:ext cx="8686800" cy="838200"/>
          </a:xfrm>
        </p:spPr>
        <p:txBody>
          <a:bodyPr/>
          <a:lstStyle/>
          <a:p>
            <a:pPr algn="ctr" eaLnBrk="1" fontAlgn="auto" hangingPunct="1">
              <a:spcAft>
                <a:spcPts val="0"/>
              </a:spcAft>
              <a:defRPr/>
            </a:pPr>
            <a:r>
              <a:rPr lang="fr-FR" sz="3200" b="1" dirty="0">
                <a:solidFill>
                  <a:srgbClr val="FFFF00"/>
                </a:solidFill>
                <a:effectLst/>
                <a:latin typeface="+mn-lt"/>
                <a:ea typeface="+mn-ea"/>
                <a:cs typeface="+mn-cs"/>
              </a:rPr>
              <a:t>Structures</a:t>
            </a:r>
            <a:r>
              <a:rPr lang="fr-FR" dirty="0" smtClean="0">
                <a:solidFill>
                  <a:srgbClr val="FFFF00"/>
                </a:solidFill>
              </a:rPr>
              <a:t> </a:t>
            </a:r>
            <a:r>
              <a:rPr lang="fr-FR" sz="3200" b="1" dirty="0">
                <a:solidFill>
                  <a:srgbClr val="FFFF00"/>
                </a:solidFill>
                <a:effectLst/>
                <a:latin typeface="+mn-lt"/>
                <a:ea typeface="+mn-ea"/>
                <a:cs typeface="+mn-cs"/>
              </a:rPr>
              <a:t>de</a:t>
            </a:r>
            <a:r>
              <a:rPr lang="fr-FR" dirty="0" smtClean="0">
                <a:solidFill>
                  <a:srgbClr val="FFFF00"/>
                </a:solidFill>
              </a:rPr>
              <a:t> </a:t>
            </a:r>
            <a:r>
              <a:rPr lang="fr-FR" sz="3200" b="1" dirty="0">
                <a:solidFill>
                  <a:srgbClr val="FFFF00"/>
                </a:solidFill>
                <a:effectLst/>
                <a:latin typeface="+mn-lt"/>
                <a:ea typeface="+mn-ea"/>
                <a:cs typeface="+mn-cs"/>
              </a:rPr>
              <a:t>la</a:t>
            </a:r>
            <a:r>
              <a:rPr lang="fr-FR" dirty="0" smtClean="0">
                <a:solidFill>
                  <a:srgbClr val="FFFF00"/>
                </a:solidFill>
              </a:rPr>
              <a:t> </a:t>
            </a:r>
            <a:r>
              <a:rPr lang="fr-FR" sz="3200" b="1" dirty="0">
                <a:solidFill>
                  <a:srgbClr val="FFFF00"/>
                </a:solidFill>
                <a:effectLst/>
                <a:latin typeface="+mn-lt"/>
                <a:ea typeface="+mn-ea"/>
                <a:cs typeface="+mn-cs"/>
              </a:rPr>
              <a:t>CNAS</a:t>
            </a:r>
          </a:p>
        </p:txBody>
      </p:sp>
      <p:sp>
        <p:nvSpPr>
          <p:cNvPr id="14339" name="Rectangle 5"/>
          <p:cNvSpPr>
            <a:spLocks noGrp="1" noChangeArrowheads="1"/>
          </p:cNvSpPr>
          <p:nvPr>
            <p:ph idx="1"/>
          </p:nvPr>
        </p:nvSpPr>
        <p:spPr>
          <a:xfrm>
            <a:off x="250825" y="1557338"/>
            <a:ext cx="8686800" cy="4525962"/>
          </a:xfrm>
        </p:spPr>
        <p:txBody>
          <a:bodyPr>
            <a:normAutofit lnSpcReduction="10000"/>
          </a:bodyPr>
          <a:lstStyle/>
          <a:p>
            <a:pPr marL="0" indent="0" eaLnBrk="1" hangingPunct="1">
              <a:buFont typeface="Wingdings 2" pitchFamily="18" charset="2"/>
              <a:buNone/>
              <a:defRPr/>
            </a:pPr>
            <a:r>
              <a:rPr lang="fr-FR" sz="2400" dirty="0" smtClean="0"/>
              <a:t>Pour remplir ses missions, la CNAS dispose de:</a:t>
            </a:r>
          </a:p>
          <a:p>
            <a:pPr eaLnBrk="1" hangingPunct="1">
              <a:buFontTx/>
              <a:buChar char="-"/>
              <a:defRPr/>
            </a:pPr>
            <a:r>
              <a:rPr lang="fr-FR" sz="2400" dirty="0" smtClean="0"/>
              <a:t>Une </a:t>
            </a:r>
            <a:r>
              <a:rPr lang="fr-FR" sz="2400" dirty="0"/>
              <a:t>Direction Générale sise à Ben </a:t>
            </a:r>
            <a:r>
              <a:rPr lang="fr-FR" sz="2400" dirty="0" err="1"/>
              <a:t>Aknoun</a:t>
            </a:r>
            <a:r>
              <a:rPr lang="fr-FR" sz="2400" dirty="0" smtClean="0"/>
              <a:t>,</a:t>
            </a:r>
          </a:p>
          <a:p>
            <a:pPr eaLnBrk="1" hangingPunct="1">
              <a:buFontTx/>
              <a:buChar char="-"/>
              <a:defRPr/>
            </a:pPr>
            <a:endParaRPr lang="fr-FR" sz="1000" dirty="0"/>
          </a:p>
          <a:p>
            <a:pPr eaLnBrk="1" hangingPunct="1">
              <a:buFontTx/>
              <a:buChar char="-"/>
              <a:defRPr/>
            </a:pPr>
            <a:r>
              <a:rPr lang="fr-FR" sz="2400" dirty="0" smtClean="0"/>
              <a:t>49 </a:t>
            </a:r>
            <a:r>
              <a:rPr lang="fr-FR" sz="2400" dirty="0"/>
              <a:t>Agences de wilaya (dont 2 à Alger</a:t>
            </a:r>
            <a:r>
              <a:rPr lang="fr-FR" sz="2400" dirty="0" smtClean="0"/>
              <a:t>),</a:t>
            </a:r>
          </a:p>
          <a:p>
            <a:pPr marL="0" indent="0" eaLnBrk="1" hangingPunct="1">
              <a:buFont typeface="Wingdings 2" pitchFamily="18" charset="2"/>
              <a:buNone/>
              <a:defRPr/>
            </a:pPr>
            <a:endParaRPr lang="fr-FR" sz="1000" dirty="0"/>
          </a:p>
          <a:p>
            <a:pPr eaLnBrk="1" hangingPunct="1">
              <a:buFontTx/>
              <a:buChar char="-"/>
              <a:defRPr/>
            </a:pPr>
            <a:r>
              <a:rPr lang="fr-FR" sz="2400" dirty="0"/>
              <a:t>826 structures de paiement réparties à travers le territoire national</a:t>
            </a:r>
            <a:r>
              <a:rPr lang="fr-FR" sz="2400" dirty="0" smtClean="0"/>
              <a:t>,</a:t>
            </a:r>
          </a:p>
          <a:p>
            <a:pPr marL="0" indent="0" eaLnBrk="1" hangingPunct="1">
              <a:buFont typeface="Wingdings 2" pitchFamily="18" charset="2"/>
              <a:buNone/>
              <a:defRPr/>
            </a:pPr>
            <a:endParaRPr lang="fr-FR" sz="1000" dirty="0"/>
          </a:p>
          <a:p>
            <a:pPr eaLnBrk="1" hangingPunct="1">
              <a:buFontTx/>
              <a:buChar char="-"/>
              <a:defRPr/>
            </a:pPr>
            <a:r>
              <a:rPr lang="fr-FR" sz="2400" dirty="0" smtClean="0"/>
              <a:t>4 </a:t>
            </a:r>
            <a:r>
              <a:rPr lang="fr-FR" sz="2400" dirty="0"/>
              <a:t>cliniques spécialisées</a:t>
            </a:r>
            <a:r>
              <a:rPr lang="fr-FR" sz="2400" dirty="0" smtClean="0"/>
              <a:t>,</a:t>
            </a:r>
          </a:p>
          <a:p>
            <a:pPr marL="0" indent="0" eaLnBrk="1" hangingPunct="1">
              <a:buFont typeface="Wingdings 2" pitchFamily="18" charset="2"/>
              <a:buNone/>
              <a:defRPr/>
            </a:pPr>
            <a:r>
              <a:rPr lang="fr-FR" sz="1000" dirty="0" smtClean="0"/>
              <a:t> </a:t>
            </a:r>
            <a:endParaRPr lang="fr-FR" sz="1000" dirty="0"/>
          </a:p>
          <a:p>
            <a:pPr eaLnBrk="1" hangingPunct="1">
              <a:buFontTx/>
              <a:buChar char="-"/>
              <a:defRPr/>
            </a:pPr>
            <a:r>
              <a:rPr lang="fr-FR" sz="2400" dirty="0" smtClean="0"/>
              <a:t>2 </a:t>
            </a:r>
            <a:r>
              <a:rPr lang="fr-FR" sz="2400" dirty="0"/>
              <a:t>Centres d’orthophonie</a:t>
            </a:r>
            <a:r>
              <a:rPr lang="fr-FR" sz="2400" dirty="0" smtClean="0"/>
              <a:t>,</a:t>
            </a:r>
          </a:p>
          <a:p>
            <a:pPr marL="0" indent="0" eaLnBrk="1" hangingPunct="1">
              <a:buFont typeface="Wingdings 2" pitchFamily="18" charset="2"/>
              <a:buNone/>
              <a:defRPr/>
            </a:pPr>
            <a:endParaRPr lang="fr-FR" sz="1050" dirty="0" smtClean="0"/>
          </a:p>
          <a:p>
            <a:pPr eaLnBrk="1" hangingPunct="1">
              <a:buFontTx/>
              <a:buChar char="-"/>
              <a:defRPr/>
            </a:pPr>
            <a:r>
              <a:rPr lang="fr-FR" sz="2400" dirty="0"/>
              <a:t>1 école spécialisée pour les </a:t>
            </a:r>
            <a:r>
              <a:rPr lang="fr-FR" sz="2400" dirty="0" smtClean="0"/>
              <a:t>handicapés,</a:t>
            </a:r>
          </a:p>
          <a:p>
            <a:pPr eaLnBrk="1" hangingPunct="1">
              <a:buFontTx/>
              <a:buChar char="-"/>
              <a:defRPr/>
            </a:pPr>
            <a:endParaRPr lang="fr-FR" sz="2400" dirty="0" smtClean="0"/>
          </a:p>
          <a:p>
            <a:pPr marL="0" indent="0" eaLnBrk="1" hangingPunct="1">
              <a:buFont typeface="Wingdings 2" pitchFamily="18" charset="2"/>
              <a:buNone/>
              <a:defRPr/>
            </a:pPr>
            <a:endParaRPr lang="fr-FR" sz="2400" dirty="0" smtClean="0"/>
          </a:p>
          <a:p>
            <a:pPr marL="0" indent="0" eaLnBrk="1" hangingPunct="1">
              <a:buFont typeface="Wingdings 2" pitchFamily="18" charset="2"/>
              <a:buNone/>
              <a:defRPr/>
            </a:pPr>
            <a:endParaRPr lang="fr-FR" sz="2400" dirty="0"/>
          </a:p>
        </p:txBody>
      </p:sp>
      <p:pic>
        <p:nvPicPr>
          <p:cNvPr id="18436" name="Picture 7" descr="ALGERIE"/>
          <p:cNvPicPr>
            <a:picLocks noChangeAspect="1" noChangeArrowheads="1" noCrop="1"/>
          </p:cNvPicPr>
          <p:nvPr/>
        </p:nvPicPr>
        <p:blipFill>
          <a:blip r:embed="rId3"/>
          <a:srcRect/>
          <a:stretch>
            <a:fillRect/>
          </a:stretch>
        </p:blipFill>
        <p:spPr bwMode="auto">
          <a:xfrm>
            <a:off x="7743825" y="115888"/>
            <a:ext cx="1365250" cy="719137"/>
          </a:xfrm>
          <a:prstGeom prst="rect">
            <a:avLst/>
          </a:prstGeom>
          <a:noFill/>
          <a:ln w="9525">
            <a:noFill/>
            <a:miter lim="800000"/>
            <a:headEnd/>
            <a:tailEnd/>
          </a:ln>
        </p:spPr>
      </p:pic>
      <p:pic>
        <p:nvPicPr>
          <p:cNvPr id="18437" name="Picture 21" descr="ضا3"/>
          <p:cNvPicPr>
            <a:picLocks noChangeAspect="1" noChangeArrowheads="1" noCrop="1"/>
          </p:cNvPicPr>
          <p:nvPr/>
        </p:nvPicPr>
        <p:blipFill>
          <a:blip r:embed="rId4"/>
          <a:srcRect/>
          <a:stretch>
            <a:fillRect/>
          </a:stretch>
        </p:blipFill>
        <p:spPr bwMode="auto">
          <a:xfrm>
            <a:off x="179388" y="228600"/>
            <a:ext cx="919162" cy="787400"/>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7787</TotalTime>
  <Words>2288</Words>
  <Application>Microsoft Office PowerPoint</Application>
  <PresentationFormat>Affichage à l'écran (4:3)</PresentationFormat>
  <Paragraphs>299</Paragraphs>
  <Slides>60</Slides>
  <Notes>18</Notes>
  <HiddenSlides>0</HiddenSlides>
  <MMClips>0</MMClips>
  <ScaleCrop>false</ScaleCrop>
  <HeadingPairs>
    <vt:vector size="4" baseType="variant">
      <vt:variant>
        <vt:lpstr>Thème</vt:lpstr>
      </vt:variant>
      <vt:variant>
        <vt:i4>1</vt:i4>
      </vt:variant>
      <vt:variant>
        <vt:lpstr>Titres des diapositives</vt:lpstr>
      </vt:variant>
      <vt:variant>
        <vt:i4>60</vt:i4>
      </vt:variant>
    </vt:vector>
  </HeadingPairs>
  <TitlesOfParts>
    <vt:vector size="61" baseType="lpstr">
      <vt:lpstr>Métro</vt:lpstr>
      <vt:lpstr>Diapositive 1</vt:lpstr>
      <vt:lpstr>Diapositive 2</vt:lpstr>
      <vt:lpstr>Diapositive 3</vt:lpstr>
      <vt:lpstr>Statut juridique de la CNAS</vt:lpstr>
      <vt:lpstr>Attributions de la CNAS</vt:lpstr>
      <vt:lpstr>Diapositive 6</vt:lpstr>
      <vt:lpstr>Diapositive 7</vt:lpstr>
      <vt:lpstr>Organisation de la CNAS</vt:lpstr>
      <vt:lpstr>Structures de la CNAS</vt:lpstr>
      <vt:lpstr>Diapositive 10</vt:lpstr>
      <vt:lpstr>Prestations offertes</vt:lpstr>
      <vt:lpstr>Diapositive 12</vt:lpstr>
      <vt:lpstr>Diapositive 13</vt:lpstr>
      <vt:lpstr>La CNAS EN CHIFFRE </vt:lpstr>
      <vt:lpstr>Diapositive 15</vt:lpstr>
      <vt:lpstr>Diapositive 16</vt:lpstr>
      <vt:lpstr>EN MATIERE DE CONVENTIONNEMENT </vt:lpstr>
      <vt:lpstr>financement</vt:lpstr>
      <vt:lpstr>Diapositive 19</vt:lpstr>
      <vt:lpstr>  Les affections prévues à l’article 4 alinéa 2 du décret 84-27  du 11 février 1984 qui prévoit le taux de 100%</vt:lpstr>
      <vt:lpstr>Diapositive 21</vt:lpstr>
      <vt:lpstr>Diapositive 22</vt:lpstr>
      <vt:lpstr>Diapositive 23</vt:lpstr>
      <vt:lpstr>Diapositive 24</vt:lpstr>
      <vt:lpstr>Diapositive 25</vt:lpstr>
      <vt:lpstr>Diapositive 26</vt:lpstr>
      <vt:lpstr>Diapositive 27</vt:lpstr>
      <vt:lpstr>Diapositive 28</vt:lpstr>
      <vt:lpstr>   1 - Prestations en nature</vt:lpstr>
      <vt:lpstr>Diapositive 30</vt:lpstr>
      <vt:lpstr>Diapositive 31</vt:lpstr>
      <vt:lpstr>Diapositive 32</vt:lpstr>
      <vt:lpstr>Diapositive 33</vt:lpstr>
      <vt:lpstr>Diapositive 34</vt:lpstr>
      <vt:lpstr>Diapositive 35</vt:lpstr>
      <vt:lpstr>Diapositive 36</vt:lpstr>
      <vt:lpstr>  Conventionnement Appareillage  ONAAPH</vt:lpstr>
      <vt:lpstr>Diapositive 38</vt:lpstr>
      <vt:lpstr>Diapositive 39</vt:lpstr>
      <vt:lpstr>Diapositive 40</vt:lpstr>
      <vt:lpstr>Diapositive 41</vt:lpstr>
      <vt:lpstr>Bénéficiaires </vt:lpstr>
      <vt:lpstr>Définition de l’appareillage  </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Hamid</dc:creator>
  <cp:lastModifiedBy>CNAS</cp:lastModifiedBy>
  <cp:revision>1384</cp:revision>
  <dcterms:created xsi:type="dcterms:W3CDTF">2007-03-09T22:37:24Z</dcterms:created>
  <dcterms:modified xsi:type="dcterms:W3CDTF">2016-12-16T17:15:53Z</dcterms:modified>
</cp:coreProperties>
</file>