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358" r:id="rId3"/>
    <p:sldId id="429" r:id="rId4"/>
    <p:sldId id="430" r:id="rId5"/>
    <p:sldId id="432" r:id="rId6"/>
    <p:sldId id="434" r:id="rId7"/>
    <p:sldId id="433" r:id="rId8"/>
    <p:sldId id="435" r:id="rId9"/>
    <p:sldId id="436" r:id="rId10"/>
    <p:sldId id="437" r:id="rId11"/>
    <p:sldId id="438" r:id="rId12"/>
    <p:sldId id="439" r:id="rId13"/>
    <p:sldId id="440" r:id="rId14"/>
    <p:sldId id="441" r:id="rId15"/>
    <p:sldId id="442" r:id="rId16"/>
    <p:sldId id="443" r:id="rId17"/>
    <p:sldId id="444" r:id="rId18"/>
    <p:sldId id="445"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9" autoAdjust="0"/>
    <p:restoredTop sz="9964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2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249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1249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249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CA12AAC-B953-4E32-BDE3-24AB5CEE2D29}"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2A404FEF-9F19-441B-A218-8E598EA402F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C2B29F5A-6929-44DF-91B6-FC9D149F88D8}" type="slidenum">
              <a:rPr lang="fr-FR" smtClean="0"/>
              <a:pPr>
                <a:defRPr/>
              </a:pPr>
              <a:t>1</a:t>
            </a:fld>
            <a:endParaRPr lang="fr-F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fr-FR"/>
              <a:t>Cliquez pour modifier le style du titre du masque</a:t>
            </a:r>
          </a:p>
        </p:txBody>
      </p:sp>
      <p:sp>
        <p:nvSpPr>
          <p:cNvPr id="3075"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fr-FR"/>
              <a:t>Cliquez pour modifier le style des sous-titres du masque</a:t>
            </a:r>
          </a:p>
        </p:txBody>
      </p:sp>
      <p:sp>
        <p:nvSpPr>
          <p:cNvPr id="4" name="Rectangle 4"/>
          <p:cNvSpPr>
            <a:spLocks noGrp="1" noChangeArrowheads="1"/>
          </p:cNvSpPr>
          <p:nvPr>
            <p:ph type="dt" sz="quarter" idx="10"/>
          </p:nvPr>
        </p:nvSpPr>
        <p:spPr>
          <a:xfrm>
            <a:off x="685800" y="6248400"/>
            <a:ext cx="1905000" cy="457200"/>
          </a:xfrm>
        </p:spPr>
        <p:txBody>
          <a:bodyPr/>
          <a:lstStyle>
            <a:lvl1pPr>
              <a:defRPr>
                <a:solidFill>
                  <a:srgbClr val="EAEAEA"/>
                </a:solidFill>
              </a:defRPr>
            </a:lvl1pPr>
          </a:lstStyle>
          <a:p>
            <a:pPr>
              <a:defRPr/>
            </a:pPr>
            <a:endParaRPr lang="fr-FR"/>
          </a:p>
        </p:txBody>
      </p:sp>
      <p:sp>
        <p:nvSpPr>
          <p:cNvPr id="5" name="Rectangle 5"/>
          <p:cNvSpPr>
            <a:spLocks noGrp="1" noChangeArrowheads="1"/>
          </p:cNvSpPr>
          <p:nvPr>
            <p:ph type="ftr" sz="quarter" idx="11"/>
          </p:nvPr>
        </p:nvSpPr>
        <p:spPr>
          <a:xfrm>
            <a:off x="3124200" y="6248400"/>
            <a:ext cx="2895600" cy="457200"/>
          </a:xfrm>
        </p:spPr>
        <p:txBody>
          <a:bodyPr/>
          <a:lstStyle>
            <a:lvl1pPr>
              <a:defRPr>
                <a:solidFill>
                  <a:srgbClr val="EAEAEA"/>
                </a:solidFill>
              </a:defRPr>
            </a:lvl1pPr>
          </a:lstStyle>
          <a:p>
            <a:pPr>
              <a:defRPr/>
            </a:pPr>
            <a:r>
              <a:rPr lang="fr-FR"/>
              <a:t>Capacité de pratiques médico-judiciaires</a:t>
            </a:r>
          </a:p>
        </p:txBody>
      </p:sp>
      <p:sp>
        <p:nvSpPr>
          <p:cNvPr id="6" name="Rectangle 6"/>
          <p:cNvSpPr>
            <a:spLocks noGrp="1" noChangeArrowheads="1"/>
          </p:cNvSpPr>
          <p:nvPr>
            <p:ph type="sldNum" sz="quarter" idx="12"/>
          </p:nvPr>
        </p:nvSpPr>
        <p:spPr>
          <a:xfrm>
            <a:off x="6553200" y="6248400"/>
            <a:ext cx="1905000" cy="457200"/>
          </a:xfrm>
        </p:spPr>
        <p:txBody>
          <a:bodyPr/>
          <a:lstStyle>
            <a:lvl1pPr>
              <a:defRPr>
                <a:solidFill>
                  <a:srgbClr val="EAEAEA"/>
                </a:solidFill>
              </a:defRPr>
            </a:lvl1pPr>
          </a:lstStyle>
          <a:p>
            <a:pPr>
              <a:defRPr/>
            </a:pPr>
            <a:fld id="{8CF6B0B1-7F5A-4ADD-9FC2-1C59D0C7E02F}" type="slidenum">
              <a:rPr lang="fr-FR"/>
              <a:pPr>
                <a:defRPr/>
              </a:pPr>
              <a:t>‹N°›</a:t>
            </a:fld>
            <a:endParaRPr lang="fr-FR"/>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6" name="Rectangle 9"/>
          <p:cNvSpPr>
            <a:spLocks noGrp="1" noChangeArrowheads="1"/>
          </p:cNvSpPr>
          <p:nvPr>
            <p:ph type="sldNum" sz="quarter" idx="12"/>
          </p:nvPr>
        </p:nvSpPr>
        <p:spPr>
          <a:ln/>
        </p:spPr>
        <p:txBody>
          <a:bodyPr/>
          <a:lstStyle>
            <a:lvl1pPr>
              <a:defRPr/>
            </a:lvl1pPr>
          </a:lstStyle>
          <a:p>
            <a:pPr>
              <a:defRPr/>
            </a:pPr>
            <a:fld id="{223ACF88-39C7-4EE7-8329-80C2CA1A8A06}" type="slidenum">
              <a:rPr lang="fr-FR"/>
              <a:pPr>
                <a:defRPr/>
              </a:pPr>
              <a:t>‹N°›</a:t>
            </a:fld>
            <a:endParaRPr lang="fr-FR"/>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86600" y="533400"/>
            <a:ext cx="1905000" cy="55626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371600" y="533400"/>
            <a:ext cx="5562600" cy="55626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6" name="Rectangle 9"/>
          <p:cNvSpPr>
            <a:spLocks noGrp="1" noChangeArrowheads="1"/>
          </p:cNvSpPr>
          <p:nvPr>
            <p:ph type="sldNum" sz="quarter" idx="12"/>
          </p:nvPr>
        </p:nvSpPr>
        <p:spPr>
          <a:ln/>
        </p:spPr>
        <p:txBody>
          <a:bodyPr/>
          <a:lstStyle>
            <a:lvl1pPr>
              <a:defRPr/>
            </a:lvl1pPr>
          </a:lstStyle>
          <a:p>
            <a:pPr>
              <a:defRPr/>
            </a:pPr>
            <a:fld id="{FEE47FFA-61CE-4D63-B347-355DADF48DAE}" type="slidenum">
              <a:rPr lang="fr-FR"/>
              <a:pPr>
                <a:defRPr/>
              </a:pPr>
              <a:t>‹N°›</a:t>
            </a:fld>
            <a:endParaRPr lang="fr-FR"/>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6" name="Rectangle 9"/>
          <p:cNvSpPr>
            <a:spLocks noGrp="1" noChangeArrowheads="1"/>
          </p:cNvSpPr>
          <p:nvPr>
            <p:ph type="sldNum" sz="quarter" idx="12"/>
          </p:nvPr>
        </p:nvSpPr>
        <p:spPr>
          <a:ln/>
        </p:spPr>
        <p:txBody>
          <a:bodyPr/>
          <a:lstStyle>
            <a:lvl1pPr>
              <a:defRPr/>
            </a:lvl1pPr>
          </a:lstStyle>
          <a:p>
            <a:pPr>
              <a:defRPr/>
            </a:pPr>
            <a:fld id="{8B1C1067-10AA-48CD-9387-F79BCEC86EB2}" type="slidenum">
              <a:rPr lang="fr-FR"/>
              <a:pPr>
                <a:defRPr/>
              </a:pPr>
              <a:t>‹N°›</a:t>
            </a:fld>
            <a:endParaRPr lang="fr-FR"/>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6" name="Rectangle 9"/>
          <p:cNvSpPr>
            <a:spLocks noGrp="1" noChangeArrowheads="1"/>
          </p:cNvSpPr>
          <p:nvPr>
            <p:ph type="sldNum" sz="quarter" idx="12"/>
          </p:nvPr>
        </p:nvSpPr>
        <p:spPr>
          <a:ln/>
        </p:spPr>
        <p:txBody>
          <a:bodyPr/>
          <a:lstStyle>
            <a:lvl1pPr>
              <a:defRPr/>
            </a:lvl1pPr>
          </a:lstStyle>
          <a:p>
            <a:pPr>
              <a:defRPr/>
            </a:pPr>
            <a:fld id="{4E6A50C6-F3C7-45DD-B77B-9A44B894B2F2}" type="slidenum">
              <a:rPr lang="fr-FR"/>
              <a:pPr>
                <a:defRPr/>
              </a:pPr>
              <a:t>‹N°›</a:t>
            </a:fld>
            <a:endParaRPr lang="fr-FR"/>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7" name="Rectangle 9"/>
          <p:cNvSpPr>
            <a:spLocks noGrp="1" noChangeArrowheads="1"/>
          </p:cNvSpPr>
          <p:nvPr>
            <p:ph type="sldNum" sz="quarter" idx="12"/>
          </p:nvPr>
        </p:nvSpPr>
        <p:spPr>
          <a:ln/>
        </p:spPr>
        <p:txBody>
          <a:bodyPr/>
          <a:lstStyle>
            <a:lvl1pPr>
              <a:defRPr/>
            </a:lvl1pPr>
          </a:lstStyle>
          <a:p>
            <a:pPr>
              <a:defRPr/>
            </a:pPr>
            <a:fld id="{F2BBD9DF-8454-4A09-9360-2CD5DA2759E6}" type="slidenum">
              <a:rPr lang="fr-FR"/>
              <a:pPr>
                <a:defRPr/>
              </a:pPr>
              <a:t>‹N°›</a:t>
            </a:fld>
            <a:endParaRPr lang="fr-FR"/>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9" name="Rectangle 9"/>
          <p:cNvSpPr>
            <a:spLocks noGrp="1" noChangeArrowheads="1"/>
          </p:cNvSpPr>
          <p:nvPr>
            <p:ph type="sldNum" sz="quarter" idx="12"/>
          </p:nvPr>
        </p:nvSpPr>
        <p:spPr>
          <a:ln/>
        </p:spPr>
        <p:txBody>
          <a:bodyPr/>
          <a:lstStyle>
            <a:lvl1pPr>
              <a:defRPr/>
            </a:lvl1pPr>
          </a:lstStyle>
          <a:p>
            <a:pPr>
              <a:defRPr/>
            </a:pPr>
            <a:fld id="{9CB1BBE6-898E-4BDC-9B8F-6B74A598850F}" type="slidenum">
              <a:rPr lang="fr-FR"/>
              <a:pPr>
                <a:defRPr/>
              </a:pPr>
              <a:t>‹N°›</a:t>
            </a:fld>
            <a:endParaRPr lang="fr-F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5" name="Rectangle 9"/>
          <p:cNvSpPr>
            <a:spLocks noGrp="1" noChangeArrowheads="1"/>
          </p:cNvSpPr>
          <p:nvPr>
            <p:ph type="sldNum" sz="quarter" idx="12"/>
          </p:nvPr>
        </p:nvSpPr>
        <p:spPr>
          <a:ln/>
        </p:spPr>
        <p:txBody>
          <a:bodyPr/>
          <a:lstStyle>
            <a:lvl1pPr>
              <a:defRPr/>
            </a:lvl1pPr>
          </a:lstStyle>
          <a:p>
            <a:pPr>
              <a:defRPr/>
            </a:pPr>
            <a:fld id="{58F950EF-8025-4D13-980C-5A912754CBD0}" type="slidenum">
              <a:rPr lang="fr-FR"/>
              <a:pPr>
                <a:defRPr/>
              </a:pPr>
              <a:t>‹N°›</a:t>
            </a:fld>
            <a:endParaRPr lang="fr-FR"/>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4" name="Rectangle 9"/>
          <p:cNvSpPr>
            <a:spLocks noGrp="1" noChangeArrowheads="1"/>
          </p:cNvSpPr>
          <p:nvPr>
            <p:ph type="sldNum" sz="quarter" idx="12"/>
          </p:nvPr>
        </p:nvSpPr>
        <p:spPr>
          <a:ln/>
        </p:spPr>
        <p:txBody>
          <a:bodyPr/>
          <a:lstStyle>
            <a:lvl1pPr>
              <a:defRPr/>
            </a:lvl1pPr>
          </a:lstStyle>
          <a:p>
            <a:pPr>
              <a:defRPr/>
            </a:pPr>
            <a:fld id="{3AE7F0E1-8EC8-41B4-BA7E-B8E43F527FF9}" type="slidenum">
              <a:rPr lang="fr-FR"/>
              <a:pPr>
                <a:defRPr/>
              </a:pPr>
              <a:t>‹N°›</a:t>
            </a:fld>
            <a:endParaRPr lang="fr-FR"/>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7" name="Rectangle 9"/>
          <p:cNvSpPr>
            <a:spLocks noGrp="1" noChangeArrowheads="1"/>
          </p:cNvSpPr>
          <p:nvPr>
            <p:ph type="sldNum" sz="quarter" idx="12"/>
          </p:nvPr>
        </p:nvSpPr>
        <p:spPr>
          <a:ln/>
        </p:spPr>
        <p:txBody>
          <a:bodyPr/>
          <a:lstStyle>
            <a:lvl1pPr>
              <a:defRPr/>
            </a:lvl1pPr>
          </a:lstStyle>
          <a:p>
            <a:pPr>
              <a:defRPr/>
            </a:pPr>
            <a:fld id="{A152DC69-E976-4673-A5CB-2AF1FEC8D443}" type="slidenum">
              <a:rPr lang="fr-FR"/>
              <a:pPr>
                <a:defRPr/>
              </a:pPr>
              <a:t>‹N°›</a:t>
            </a:fld>
            <a:endParaRPr lang="fr-FR"/>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r>
              <a:rPr lang="fr-FR"/>
              <a:t>Capacité de pratiques médico-judiciaires</a:t>
            </a:r>
          </a:p>
        </p:txBody>
      </p:sp>
      <p:sp>
        <p:nvSpPr>
          <p:cNvPr id="7" name="Rectangle 9"/>
          <p:cNvSpPr>
            <a:spLocks noGrp="1" noChangeArrowheads="1"/>
          </p:cNvSpPr>
          <p:nvPr>
            <p:ph type="sldNum" sz="quarter" idx="12"/>
          </p:nvPr>
        </p:nvSpPr>
        <p:spPr>
          <a:ln/>
        </p:spPr>
        <p:txBody>
          <a:bodyPr/>
          <a:lstStyle>
            <a:lvl1pPr>
              <a:defRPr/>
            </a:lvl1pPr>
          </a:lstStyle>
          <a:p>
            <a:pPr>
              <a:defRPr/>
            </a:pPr>
            <a:fld id="{F574F70B-FC43-42E3-A98B-A4DB1BEFC595}" type="slidenum">
              <a:rPr lang="fr-FR"/>
              <a:pPr>
                <a:defRPr/>
              </a:pPr>
              <a:t>‹N°›</a:t>
            </a:fld>
            <a:endParaRPr lang="fr-F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fr-FR"/>
              <a:t>Cliquez pour modifier le style du titre du masque</a:t>
            </a:r>
          </a:p>
        </p:txBody>
      </p:sp>
      <p:sp>
        <p:nvSpPr>
          <p:cNvPr id="2055" name="Rectangle 7"/>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cs typeface="+mn-cs"/>
              </a:defRPr>
            </a:lvl1pPr>
          </a:lstStyle>
          <a:p>
            <a:pPr>
              <a:defRPr/>
            </a:pPr>
            <a:endParaRPr lang="fr-FR"/>
          </a:p>
        </p:txBody>
      </p:sp>
      <p:sp>
        <p:nvSpPr>
          <p:cNvPr id="2056" name="Rectangle 8"/>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cs typeface="+mn-cs"/>
              </a:defRPr>
            </a:lvl1pPr>
          </a:lstStyle>
          <a:p>
            <a:pPr>
              <a:defRPr/>
            </a:pPr>
            <a:r>
              <a:rPr lang="fr-FR"/>
              <a:t>Capacité de pratiques médico-judiciaires</a:t>
            </a:r>
          </a:p>
        </p:txBody>
      </p:sp>
      <p:sp>
        <p:nvSpPr>
          <p:cNvPr id="2057" name="Rectangle 9"/>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cs typeface="+mn-cs"/>
              </a:defRPr>
            </a:lvl1pPr>
          </a:lstStyle>
          <a:p>
            <a:pPr>
              <a:defRPr/>
            </a:pPr>
            <a:fld id="{242796F9-D2FE-4E09-8F53-294B7D72E4CB}" type="slidenum">
              <a:rPr lang="fr-FR"/>
              <a:pPr>
                <a:defRPr/>
              </a:pPr>
              <a:t>‹N°›</a:t>
            </a:fld>
            <a:endParaRPr lang="fr-FR"/>
          </a:p>
        </p:txBody>
      </p:sp>
      <p:pic>
        <p:nvPicPr>
          <p:cNvPr id="1030" name="Picture 10" descr="strtegic1"/>
          <p:cNvPicPr>
            <a:picLocks noChangeAspect="1" noChangeArrowheads="1"/>
          </p:cNvPicPr>
          <p:nvPr/>
        </p:nvPicPr>
        <p:blipFill>
          <a:blip r:embed="rId13" cstate="print"/>
          <a:srcRect/>
          <a:stretch>
            <a:fillRect/>
          </a:stretch>
        </p:blipFill>
        <p:spPr bwMode="auto">
          <a:xfrm>
            <a:off x="0" y="0"/>
            <a:ext cx="1219200" cy="6858000"/>
          </a:xfrm>
          <a:prstGeom prst="rect">
            <a:avLst/>
          </a:prstGeom>
          <a:noFill/>
          <a:ln w="9525">
            <a:noFill/>
            <a:miter lim="800000"/>
            <a:headEnd/>
            <a:tailEnd/>
          </a:ln>
        </p:spPr>
      </p:pic>
      <p:sp>
        <p:nvSpPr>
          <p:cNvPr id="1031" name="Rectangle 11"/>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ransition spd="slow">
    <p:newsflash/>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arme 7"/>
          <p:cNvSpPr/>
          <p:nvPr/>
        </p:nvSpPr>
        <p:spPr bwMode="auto">
          <a:xfrm>
            <a:off x="3071802" y="2071678"/>
            <a:ext cx="4857784" cy="2714644"/>
          </a:xfrm>
          <a:prstGeom prst="teardrop">
            <a:avLst>
              <a:gd name="adj" fmla="val 146316"/>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endParaRPr>
          </a:p>
        </p:txBody>
      </p:sp>
      <p:sp>
        <p:nvSpPr>
          <p:cNvPr id="41988" name="Rectangle 4"/>
          <p:cNvSpPr>
            <a:spLocks noChangeArrowheads="1"/>
          </p:cNvSpPr>
          <p:nvPr/>
        </p:nvSpPr>
        <p:spPr bwMode="auto">
          <a:xfrm rot="21201738">
            <a:off x="3289594" y="2338918"/>
            <a:ext cx="47149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mj-lt"/>
                <a:ea typeface="Times New Roman" pitchFamily="18" charset="0"/>
                <a:cs typeface="Arial" pitchFamily="34" charset="0"/>
              </a:rPr>
              <a:t>« Enseignement inclusif des enfants atteints de Spina </a:t>
            </a:r>
            <a:r>
              <a:rPr kumimoji="0" lang="fr-FR" b="1" i="0" u="none" strike="noStrike" cap="none" normalizeH="0" baseline="0" dirty="0" err="1" smtClean="0">
                <a:ln>
                  <a:noFill/>
                </a:ln>
                <a:solidFill>
                  <a:srgbClr val="000000"/>
                </a:solidFill>
                <a:effectLst/>
                <a:latin typeface="+mj-lt"/>
                <a:ea typeface="Times New Roman" pitchFamily="18" charset="0"/>
                <a:cs typeface="Arial" pitchFamily="34" charset="0"/>
              </a:rPr>
              <a:t>Bifida</a:t>
            </a:r>
            <a:r>
              <a:rPr kumimoji="0" lang="fr-FR" b="1" i="0" u="none" strike="noStrike" cap="none" normalizeH="0" baseline="0" dirty="0" smtClean="0">
                <a:ln>
                  <a:noFill/>
                </a:ln>
                <a:solidFill>
                  <a:srgbClr val="000000"/>
                </a:solidFill>
                <a:effectLst/>
                <a:latin typeface="+mj-lt"/>
                <a:ea typeface="Times New Roman" pitchFamily="18" charset="0"/>
                <a:cs typeface="Arial" pitchFamily="34" charset="0"/>
              </a:rPr>
              <a:t> dans la wilaya de Bejaia: État des lieux et perspectives ».</a:t>
            </a:r>
            <a:endParaRPr kumimoji="0" lang="fr-FR" b="0" i="0" u="none" strike="noStrike" cap="none" normalizeH="0" baseline="0" dirty="0" smtClean="0">
              <a:ln>
                <a:noFill/>
              </a:ln>
              <a:solidFill>
                <a:schemeClr val="tx1"/>
              </a:solidFill>
              <a:effectLst/>
              <a:latin typeface="+mj-lt"/>
              <a:cs typeface="Arial" pitchFamily="34" charset="0"/>
            </a:endParaRPr>
          </a:p>
        </p:txBody>
      </p:sp>
      <p:sp>
        <p:nvSpPr>
          <p:cNvPr id="9" name="Rectangle 8"/>
          <p:cNvSpPr/>
          <p:nvPr/>
        </p:nvSpPr>
        <p:spPr>
          <a:xfrm>
            <a:off x="428596" y="1"/>
            <a:ext cx="9286924" cy="1323439"/>
          </a:xfrm>
          <a:prstGeom prst="rect">
            <a:avLst/>
          </a:prstGeom>
        </p:spPr>
        <p:txBody>
          <a:bodyPr wrap="square">
            <a:spAutoFit/>
          </a:bodyPr>
          <a:lstStyle/>
          <a:p>
            <a:pPr lvl="0" algn="ctr"/>
            <a:r>
              <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Times New Roman" pitchFamily="18" charset="0"/>
                <a:cs typeface="Arial" pitchFamily="34" charset="0"/>
              </a:rPr>
              <a:t>REPUBLIQUE ALGERIENNE DEMOCRATIQUE ET POPULAIRE</a:t>
            </a:r>
            <a:endPar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rial" pitchFamily="34" charset="0"/>
            </a:endParaRPr>
          </a:p>
          <a:p>
            <a:pPr lvl="0" algn="ctr" eaLnBrk="0" hangingPunct="0"/>
            <a:r>
              <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Times New Roman" pitchFamily="18" charset="0"/>
                <a:cs typeface="Arial" pitchFamily="34" charset="0"/>
              </a:rPr>
              <a:t>MINISTERE DE L’ENSEIGNEMENT SUPERIEUR ET DE LA RECHERCHE SCIENTIFIQUE</a:t>
            </a:r>
            <a:endPar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rial" pitchFamily="34" charset="0"/>
            </a:endParaRPr>
          </a:p>
          <a:p>
            <a:pPr lvl="0" algn="ctr" eaLnBrk="0" hangingPunct="0"/>
            <a:r>
              <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Times New Roman" pitchFamily="18" charset="0"/>
                <a:cs typeface="Arial" pitchFamily="34" charset="0"/>
              </a:rPr>
              <a:t>UNIVERSITE ABDERRAHMANE MIRA-BEJAIA</a:t>
            </a:r>
            <a:endParaRPr lang="fr-FR"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rial" pitchFamily="34" charset="0"/>
            </a:endParaRPr>
          </a:p>
        </p:txBody>
      </p:sp>
      <p:sp>
        <p:nvSpPr>
          <p:cNvPr id="10" name="Titre 9"/>
          <p:cNvSpPr>
            <a:spLocks noGrp="1"/>
          </p:cNvSpPr>
          <p:nvPr>
            <p:ph type="ctrTitle" sz="quarter"/>
          </p:nvPr>
        </p:nvSpPr>
        <p:spPr>
          <a:xfrm>
            <a:off x="-857288" y="4543428"/>
            <a:ext cx="5561013" cy="2314572"/>
          </a:xfrm>
        </p:spPr>
        <p:txBody>
          <a:bodyPr/>
          <a:lstStyle/>
          <a:p>
            <a:endParaRPr lang="fr-FR" sz="2800" b="1"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0"/>
            <a:ext cx="7543800" cy="642918"/>
          </a:xfrm>
        </p:spPr>
        <p:txBody>
          <a:bodyPr/>
          <a:lstStyle/>
          <a:p>
            <a:pPr lvl="0"/>
            <a:r>
              <a:rPr lang="fr-FR" sz="3600" b="1" dirty="0" smtClean="0">
                <a:solidFill>
                  <a:schemeClr val="tx1"/>
                </a:solidFill>
              </a:rPr>
              <a:t/>
            </a:r>
            <a:br>
              <a:rPr lang="fr-FR" sz="3600" b="1" dirty="0" smtClean="0">
                <a:solidFill>
                  <a:schemeClr val="tx1"/>
                </a:solidFill>
              </a:rPr>
            </a:br>
            <a:r>
              <a:rPr lang="fr-FR" sz="3600" b="1" dirty="0" smtClean="0">
                <a:solidFill>
                  <a:schemeClr val="tx1"/>
                </a:solidFill>
              </a:rPr>
              <a:t>4/: Evaluations de l’inclusion </a:t>
            </a:r>
            <a:r>
              <a:rPr lang="fr-FR" dirty="0" smtClean="0"/>
              <a:t/>
            </a:r>
            <a:br>
              <a:rPr lang="fr-FR" dirty="0" smtClean="0"/>
            </a:br>
            <a:endParaRPr lang="fr-FR" dirty="0"/>
          </a:p>
        </p:txBody>
      </p:sp>
      <p:graphicFrame>
        <p:nvGraphicFramePr>
          <p:cNvPr id="5" name="Espace réservé du contenu 4"/>
          <p:cNvGraphicFramePr>
            <a:graphicFrameLocks noGrp="1"/>
          </p:cNvGraphicFramePr>
          <p:nvPr>
            <p:ph idx="1"/>
          </p:nvPr>
        </p:nvGraphicFramePr>
        <p:xfrm>
          <a:off x="1285852" y="714356"/>
          <a:ext cx="7572428" cy="5983224"/>
        </p:xfrm>
        <a:graphic>
          <a:graphicData uri="http://schemas.openxmlformats.org/drawingml/2006/table">
            <a:tbl>
              <a:tblPr firstRow="1" bandRow="1">
                <a:tableStyleId>{00A15C55-8517-42AA-B614-E9B94910E393}</a:tableStyleId>
              </a:tblPr>
              <a:tblGrid>
                <a:gridCol w="1524000"/>
                <a:gridCol w="1524000"/>
                <a:gridCol w="1524000"/>
                <a:gridCol w="1524000"/>
                <a:gridCol w="1476428"/>
              </a:tblGrid>
              <a:tr h="370840">
                <a:tc>
                  <a:txBody>
                    <a:bodyPr/>
                    <a:lstStyle/>
                    <a:p>
                      <a:pPr algn="ctr">
                        <a:lnSpc>
                          <a:spcPct val="115000"/>
                        </a:lnSpc>
                        <a:spcAft>
                          <a:spcPts val="0"/>
                        </a:spcAft>
                      </a:pPr>
                      <a:r>
                        <a:rPr lang="fr-FR" sz="1200" b="1" dirty="0">
                          <a:latin typeface="Times New Roman"/>
                          <a:ea typeface="Calibri"/>
                          <a:cs typeface="Times New Roman"/>
                        </a:rPr>
                        <a:t>Prénom</a:t>
                      </a:r>
                      <a:endParaRPr lang="fr-FR" sz="1100" dirty="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Age</a:t>
                      </a:r>
                      <a:endParaRPr lang="fr-FR" sz="110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Evaluation</a:t>
                      </a:r>
                      <a:endParaRPr lang="fr-FR" sz="1100">
                        <a:latin typeface="Calibri"/>
                        <a:ea typeface="Calibri"/>
                        <a:cs typeface="Times New Roman"/>
                      </a:endParaRPr>
                    </a:p>
                    <a:p>
                      <a:pPr algn="ctr">
                        <a:lnSpc>
                          <a:spcPct val="115000"/>
                        </a:lnSpc>
                        <a:spcAft>
                          <a:spcPts val="0"/>
                        </a:spcAft>
                      </a:pPr>
                      <a:r>
                        <a:rPr lang="fr-FR" sz="1200" b="1">
                          <a:latin typeface="Times New Roman"/>
                          <a:ea typeface="Calibri"/>
                          <a:cs typeface="Times New Roman"/>
                        </a:rPr>
                        <a:t>De l’association</a:t>
                      </a:r>
                      <a:endParaRPr lang="fr-FR" sz="110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Evaluation parentale</a:t>
                      </a:r>
                      <a:endParaRPr lang="fr-FR" sz="110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Evaluation par établissement</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Assia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Sarah</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Imen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dirty="0" err="1">
                          <a:latin typeface="Times New Roman"/>
                          <a:ea typeface="Calibri"/>
                          <a:cs typeface="Times New Roman"/>
                        </a:rPr>
                        <a:t>Chaima</a:t>
                      </a:r>
                      <a:r>
                        <a:rPr lang="fr-FR" sz="1200" dirty="0">
                          <a:latin typeface="Times New Roman"/>
                          <a:ea typeface="Calibri"/>
                          <a:cs typeface="Times New Roman"/>
                        </a:rPr>
                        <a:t> </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Aya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Zina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Alicia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Amir</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Walid</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Louhab</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Youcef</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Amira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Rahmane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9ans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Peu 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a:latin typeface="Times New Roman"/>
                          <a:ea typeface="Calibri"/>
                          <a:cs typeface="Times New Roman"/>
                        </a:rPr>
                        <a:t>Malek</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 Satisfaisante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Satisfaisante </a:t>
                      </a:r>
                      <a:endParaRPr lang="fr-FR" sz="1100">
                        <a:latin typeface="Calibri"/>
                        <a:ea typeface="Calibri"/>
                        <a:cs typeface="Times New Roman"/>
                      </a:endParaRPr>
                    </a:p>
                  </a:txBody>
                  <a:tcPr marL="68580" marR="68580" marT="0" marB="0"/>
                </a:tc>
              </a:tr>
              <a:tr h="370840">
                <a:tc>
                  <a:txBody>
                    <a:bodyPr/>
                    <a:lstStyle/>
                    <a:p>
                      <a:pPr>
                        <a:lnSpc>
                          <a:spcPct val="115000"/>
                        </a:lnSpc>
                        <a:spcAft>
                          <a:spcPts val="0"/>
                        </a:spcAft>
                      </a:pPr>
                      <a:r>
                        <a:rPr lang="fr-FR" sz="1200" dirty="0">
                          <a:latin typeface="Times New Roman"/>
                          <a:ea typeface="Calibri"/>
                          <a:cs typeface="Times New Roman"/>
                        </a:rPr>
                        <a:t>hamza</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12ans </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Non évalué</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Peu Satisfaisante</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Non Satisfaisante </a:t>
                      </a:r>
                      <a:endParaRPr lang="fr-FR" sz="1100" dirty="0">
                        <a:latin typeface="Calibri"/>
                        <a:ea typeface="Calibri"/>
                        <a:cs typeface="Times New Roman"/>
                      </a:endParaRPr>
                    </a:p>
                  </a:txBody>
                  <a:tcPr marL="68580" marR="68580" marT="0" marB="0"/>
                </a:tc>
              </a:tr>
            </a:tbl>
          </a:graphicData>
        </a:graphic>
      </p:graphicFrame>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10</a:t>
            </a:fld>
            <a:endParaRPr lang="fr-F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dirty="0" smtClean="0">
                <a:solidFill>
                  <a:schemeClr val="accent1">
                    <a:lumMod val="75000"/>
                  </a:schemeClr>
                </a:solidFill>
              </a:rPr>
              <a:t>Discussions et résultats</a:t>
            </a:r>
            <a:r>
              <a:rPr lang="fr-FR" dirty="0" smtClean="0"/>
              <a:t/>
            </a:r>
            <a:br>
              <a:rPr lang="fr-FR" dirty="0" smtClean="0"/>
            </a:br>
            <a:endParaRPr lang="fr-FR" dirty="0"/>
          </a:p>
        </p:txBody>
      </p:sp>
      <p:sp>
        <p:nvSpPr>
          <p:cNvPr id="3" name="Espace réservé du contenu 2"/>
          <p:cNvSpPr>
            <a:spLocks noGrp="1"/>
          </p:cNvSpPr>
          <p:nvPr>
            <p:ph idx="1"/>
          </p:nvPr>
        </p:nvSpPr>
        <p:spPr>
          <a:xfrm>
            <a:off x="1285852" y="1142984"/>
            <a:ext cx="7620000" cy="5500726"/>
          </a:xfrm>
        </p:spPr>
        <p:txBody>
          <a:bodyPr/>
          <a:lstStyle/>
          <a:p>
            <a:pPr algn="just">
              <a:lnSpc>
                <a:spcPct val="150000"/>
              </a:lnSpc>
            </a:pPr>
            <a:r>
              <a:rPr lang="fr-FR" sz="2000" dirty="0" smtClean="0"/>
              <a:t>Nous avons retenu 4 critères de lecture  des informations sur l’inclusion des enfants </a:t>
            </a:r>
            <a:r>
              <a:rPr lang="fr-FR" sz="2000" dirty="0" err="1" smtClean="0"/>
              <a:t>spina</a:t>
            </a:r>
            <a:r>
              <a:rPr lang="fr-FR" sz="2000" dirty="0" smtClean="0"/>
              <a:t> </a:t>
            </a:r>
            <a:r>
              <a:rPr lang="fr-FR" sz="2000" dirty="0" err="1" smtClean="0"/>
              <a:t>bifida</a:t>
            </a:r>
            <a:r>
              <a:rPr lang="fr-FR" sz="2000" dirty="0" smtClean="0"/>
              <a:t>.</a:t>
            </a:r>
          </a:p>
          <a:p>
            <a:pPr algn="just">
              <a:lnSpc>
                <a:spcPct val="150000"/>
              </a:lnSpc>
            </a:pPr>
            <a:r>
              <a:rPr lang="fr-FR" sz="2000" b="1" dirty="0" smtClean="0"/>
              <a:t>1 </a:t>
            </a:r>
            <a:r>
              <a:rPr lang="fr-FR" sz="2000" b="1" i="1" u="sng" dirty="0" smtClean="0"/>
              <a:t>/ le statut neuropsychologique </a:t>
            </a:r>
            <a:endParaRPr lang="fr-FR" sz="2000" b="1" dirty="0" smtClean="0"/>
          </a:p>
          <a:p>
            <a:pPr lvl="0" algn="just">
              <a:lnSpc>
                <a:spcPct val="150000"/>
              </a:lnSpc>
            </a:pPr>
            <a:r>
              <a:rPr lang="fr-FR" sz="2000" dirty="0" smtClean="0"/>
              <a:t>En constate que la quasi totalité des enfants ont  des troubles. En effet 15 enfants sur 15 ont un déficit neurologique moteur, 7enfants une vessie neurologique et un enfant des troubles visuels.</a:t>
            </a:r>
          </a:p>
          <a:p>
            <a:pPr lvl="0" algn="just">
              <a:lnSpc>
                <a:spcPct val="150000"/>
              </a:lnSpc>
            </a:pPr>
            <a:r>
              <a:rPr lang="fr-FR" sz="2000" dirty="0" smtClean="0"/>
              <a:t>Sur le plan psychomoteur, aucun enfant n’a un développement normal, le trouble le plus marqué étant  le trouble de langage.</a:t>
            </a:r>
          </a:p>
          <a:p>
            <a:pPr algn="just">
              <a:lnSpc>
                <a:spcPct val="150000"/>
              </a:lnSpc>
            </a:pPr>
            <a:r>
              <a:rPr lang="fr-FR" sz="2000" dirty="0" smtClean="0"/>
              <a:t>Ceci nous amène à dire que l’enfant </a:t>
            </a:r>
            <a:r>
              <a:rPr lang="fr-FR" sz="2000" dirty="0" err="1" smtClean="0"/>
              <a:t>spina</a:t>
            </a:r>
            <a:r>
              <a:rPr lang="fr-FR" sz="2000" dirty="0" smtClean="0"/>
              <a:t> </a:t>
            </a:r>
            <a:r>
              <a:rPr lang="fr-FR" sz="2000" dirty="0" err="1" smtClean="0"/>
              <a:t>bifida</a:t>
            </a:r>
            <a:r>
              <a:rPr lang="fr-FR" sz="2000" dirty="0" smtClean="0"/>
              <a:t> a des capacités souvent amoindries par rapport à l’enfant normal, et que ce constat doit être pris en considération par le système de l’éducation.</a:t>
            </a:r>
          </a:p>
          <a:p>
            <a:pPr lvl="0"/>
            <a:endParaRPr lang="fr-FR" sz="2400" dirty="0" smtClean="0"/>
          </a:p>
          <a:p>
            <a:endParaRPr lang="fr-FR" sz="1800"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11</a:t>
            </a:fld>
            <a:endParaRPr lang="fr-FR"/>
          </a:p>
        </p:txBody>
      </p:sp>
    </p:spTree>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428604"/>
            <a:ext cx="7620000" cy="5667396"/>
          </a:xfrm>
        </p:spPr>
        <p:txBody>
          <a:bodyPr/>
          <a:lstStyle/>
          <a:p>
            <a:pPr algn="just">
              <a:lnSpc>
                <a:spcPct val="150000"/>
              </a:lnSpc>
            </a:pPr>
            <a:r>
              <a:rPr lang="fr-FR" sz="2800" b="1" dirty="0" smtClean="0"/>
              <a:t>2/</a:t>
            </a:r>
            <a:r>
              <a:rPr lang="fr-FR" sz="2800" b="1" i="1" u="sng" dirty="0" smtClean="0"/>
              <a:t>Préparation préscolaire au niveau de l’association </a:t>
            </a:r>
            <a:endParaRPr lang="fr-FR" sz="2800" b="1" dirty="0" smtClean="0"/>
          </a:p>
          <a:p>
            <a:pPr lvl="0" algn="just">
              <a:lnSpc>
                <a:spcPct val="150000"/>
              </a:lnSpc>
            </a:pPr>
            <a:r>
              <a:rPr lang="fr-FR" sz="2800" dirty="0" smtClean="0"/>
              <a:t>08 enfants sur 15 ont bénéficié d’une préparation préscolaire au sein de l’association (prise en charge orthophonique et psychologique). Ceci rend compte d’une prise de conscience de l’association par rapport à  son rôle dans la préparation de ces enfants à la scolarité.</a:t>
            </a:r>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12</a:t>
            </a:fld>
            <a:endParaRPr lang="fr-FR"/>
          </a:p>
        </p:txBody>
      </p:sp>
    </p:spTree>
  </p:cSld>
  <p:clrMapOvr>
    <a:masterClrMapping/>
  </p:clrMapOvr>
  <p:transition spd="slow">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0" y="571480"/>
            <a:ext cx="7620000" cy="4114800"/>
          </a:xfrm>
        </p:spPr>
        <p:txBody>
          <a:bodyPr/>
          <a:lstStyle/>
          <a:p>
            <a:pPr>
              <a:lnSpc>
                <a:spcPct val="150000"/>
              </a:lnSpc>
            </a:pPr>
            <a:r>
              <a:rPr lang="fr-FR" sz="2800" b="1" dirty="0" smtClean="0"/>
              <a:t>3/ </a:t>
            </a:r>
            <a:r>
              <a:rPr lang="fr-FR" sz="2800" b="1" i="1" u="sng" dirty="0" smtClean="0"/>
              <a:t>Dispositif d’accessibilité dans les établissements</a:t>
            </a:r>
            <a:endParaRPr lang="fr-FR" sz="2800" b="1" dirty="0" smtClean="0"/>
          </a:p>
          <a:p>
            <a:pPr>
              <a:lnSpc>
                <a:spcPct val="150000"/>
              </a:lnSpc>
            </a:pPr>
            <a:r>
              <a:rPr lang="fr-FR" sz="2800" dirty="0" smtClean="0"/>
              <a:t>Notre étude constate que, seulement trois écoles ont assuré quelques mesures pour l’accessibilité de ces enfants. Beaucoup d’éléments peuvent expliquer ce constat : absence d’approche institutionnelle, méconnaissance de la maladie par les responsables, absence de sensibilisation et absence de moyens.</a:t>
            </a:r>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13</a:t>
            </a:fld>
            <a:endParaRPr lang="fr-FR"/>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14</a:t>
            </a:fld>
            <a:endParaRPr lang="fr-FR"/>
          </a:p>
        </p:txBody>
      </p:sp>
      <p:sp>
        <p:nvSpPr>
          <p:cNvPr id="6" name="Espace réservé du contenu 5"/>
          <p:cNvSpPr>
            <a:spLocks noGrp="1"/>
          </p:cNvSpPr>
          <p:nvPr>
            <p:ph idx="1"/>
          </p:nvPr>
        </p:nvSpPr>
        <p:spPr>
          <a:xfrm>
            <a:off x="1524000" y="428604"/>
            <a:ext cx="7620000" cy="4114800"/>
          </a:xfrm>
        </p:spPr>
        <p:txBody>
          <a:bodyPr/>
          <a:lstStyle/>
          <a:p>
            <a:pPr algn="just">
              <a:lnSpc>
                <a:spcPct val="150000"/>
              </a:lnSpc>
            </a:pPr>
            <a:r>
              <a:rPr lang="fr-FR" sz="2400" b="1" i="1" u="sng" dirty="0" smtClean="0"/>
              <a:t>4 /Evaluation : </a:t>
            </a:r>
            <a:endParaRPr lang="fr-FR" sz="2400" b="1" dirty="0" smtClean="0"/>
          </a:p>
          <a:p>
            <a:pPr algn="just">
              <a:lnSpc>
                <a:spcPct val="150000"/>
              </a:lnSpc>
            </a:pPr>
            <a:r>
              <a:rPr lang="fr-FR" sz="2400" dirty="0" smtClean="0"/>
              <a:t>À la lumière des  données précédentes, l’évaluation globale est considérée peu satisfaisante. Deux remarques sont à souligner :</a:t>
            </a:r>
          </a:p>
          <a:p>
            <a:pPr lvl="0" algn="just">
              <a:lnSpc>
                <a:spcPct val="150000"/>
              </a:lnSpc>
            </a:pPr>
            <a:r>
              <a:rPr lang="fr-FR" sz="2400" dirty="0" smtClean="0"/>
              <a:t>L’association n’évalue pas ces enfants. Ceci, l’empêche d’anticiper sur certains besoins en matière de préparation.</a:t>
            </a:r>
          </a:p>
          <a:p>
            <a:pPr lvl="0" algn="just">
              <a:lnSpc>
                <a:spcPct val="150000"/>
              </a:lnSpc>
            </a:pPr>
            <a:r>
              <a:rPr lang="fr-FR" sz="2400" dirty="0" smtClean="0"/>
              <a:t>Les critères suscités ont impacté  considérablement sur les résultats scolaires des ces enfants.</a:t>
            </a:r>
          </a:p>
          <a:p>
            <a:endParaRPr lang="fr-FR" dirty="0"/>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dirty="0" smtClean="0">
                <a:solidFill>
                  <a:schemeClr val="tx1"/>
                </a:solidFill>
              </a:rPr>
              <a:t>Conclusion </a:t>
            </a:r>
            <a:r>
              <a:rPr lang="fr-FR" dirty="0" smtClean="0"/>
              <a:t/>
            </a:r>
            <a:br>
              <a:rPr lang="fr-FR" dirty="0" smtClean="0"/>
            </a:br>
            <a:endParaRPr lang="fr-FR" dirty="0"/>
          </a:p>
        </p:txBody>
      </p:sp>
      <p:sp>
        <p:nvSpPr>
          <p:cNvPr id="3" name="Espace réservé du contenu 2"/>
          <p:cNvSpPr>
            <a:spLocks noGrp="1"/>
          </p:cNvSpPr>
          <p:nvPr>
            <p:ph idx="1"/>
          </p:nvPr>
        </p:nvSpPr>
        <p:spPr>
          <a:xfrm>
            <a:off x="1285852" y="1285860"/>
            <a:ext cx="7620000" cy="5072098"/>
          </a:xfrm>
        </p:spPr>
        <p:txBody>
          <a:bodyPr/>
          <a:lstStyle/>
          <a:p>
            <a:pPr algn="just">
              <a:lnSpc>
                <a:spcPct val="150000"/>
              </a:lnSpc>
            </a:pPr>
            <a:r>
              <a:rPr lang="fr-FR" sz="1800" dirty="0" smtClean="0"/>
              <a:t>Dans la  wilaya de Bejaia, les écoles  ne possèdent pas les critères d’inclusion des enfants porteurs de Spina </a:t>
            </a:r>
            <a:r>
              <a:rPr lang="fr-FR" sz="1800" dirty="0" err="1" smtClean="0"/>
              <a:t>Bifida</a:t>
            </a:r>
            <a:r>
              <a:rPr lang="fr-FR" sz="1800" dirty="0" smtClean="0"/>
              <a:t> (non accessibilité, manque d’informations sur la maladie, etc.),et ce malgré le travail en amont de préparation que fait l’équipe de Neurochirurgie à travers leur projet de recherche et les conférences d’enseignement et de sensibilisation. En effet, une des actions phare de ce projet était l’aide à la création d’une association caritative </a:t>
            </a:r>
            <a:r>
              <a:rPr lang="fr-FR" sz="1800" dirty="0" smtClean="0"/>
              <a:t>des </a:t>
            </a:r>
            <a:r>
              <a:rPr lang="fr-FR" sz="1800" dirty="0" smtClean="0"/>
              <a:t>parents d’enfants porteurs de Spina </a:t>
            </a:r>
            <a:r>
              <a:rPr lang="fr-FR" sz="1800" dirty="0" err="1" smtClean="0"/>
              <a:t>Bifida</a:t>
            </a:r>
            <a:r>
              <a:rPr lang="fr-FR" sz="1800" dirty="0" smtClean="0"/>
              <a:t>.  </a:t>
            </a:r>
          </a:p>
          <a:p>
            <a:pPr algn="just">
              <a:lnSpc>
                <a:spcPct val="150000"/>
              </a:lnSpc>
            </a:pPr>
            <a:r>
              <a:rPr lang="fr-FR" sz="1800" dirty="0" smtClean="0"/>
              <a:t>Cette dernière a depuis son agrément, commencée à agir sur le terrain auprès des citoyens de la région. Un travail de collaboration entre les différents intervenants est nécessaire afin de permettre au processus d’intégration de cette frange de population de se poursuivre sans cassure.</a:t>
            </a:r>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15</a:t>
            </a:fld>
            <a:endParaRPr lang="fr-FR" dirty="0"/>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buNone/>
            </a:pPr>
            <a:r>
              <a:rPr lang="fr-FR" sz="2800" dirty="0" smtClean="0"/>
              <a:t>Un projet initié par le partenaire social et proposé aux institutions de la wilaya ayant pour objectif l’accessibilité aux établissements primaires de la Daïra de Bejaia est en cour de montage. Il va servir de projet pilote à toute la population aux besoins spécifiques de la wilaya.</a:t>
            </a:r>
          </a:p>
          <a:p>
            <a:pPr>
              <a:buNone/>
            </a:pPr>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16</a:t>
            </a:fld>
            <a:endParaRPr lang="fr-F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0" y="285728"/>
            <a:ext cx="7620000" cy="4114800"/>
          </a:xfrm>
        </p:spPr>
        <p:txBody>
          <a:bodyPr/>
          <a:lstStyle/>
          <a:p>
            <a:pPr algn="ctr">
              <a:lnSpc>
                <a:spcPct val="150000"/>
              </a:lnSpc>
              <a:buNone/>
            </a:pPr>
            <a:r>
              <a:rPr lang="fr-FR" sz="1600" b="1" dirty="0" smtClean="0"/>
              <a:t>     </a:t>
            </a:r>
            <a:r>
              <a:rPr lang="fr-FR" sz="1800" b="1" dirty="0" smtClean="0"/>
              <a:t>Étapes à suivre pour réaliser le projet </a:t>
            </a:r>
          </a:p>
          <a:p>
            <a:pPr lvl="0" algn="just">
              <a:lnSpc>
                <a:spcPct val="150000"/>
              </a:lnSpc>
            </a:pPr>
            <a:r>
              <a:rPr lang="fr-FR" sz="1600" dirty="0" smtClean="0"/>
              <a:t>Identifier les écoles à aménager.</a:t>
            </a:r>
          </a:p>
          <a:p>
            <a:pPr lvl="0" algn="just">
              <a:lnSpc>
                <a:spcPct val="150000"/>
              </a:lnSpc>
            </a:pPr>
            <a:r>
              <a:rPr lang="fr-FR" sz="1600" dirty="0" smtClean="0"/>
              <a:t>Répertorier les aménagements nécessaires pour l’accessibilité aux classes, sanitaires et cantines.</a:t>
            </a:r>
          </a:p>
          <a:p>
            <a:pPr lvl="0" algn="just">
              <a:lnSpc>
                <a:spcPct val="150000"/>
              </a:lnSpc>
            </a:pPr>
            <a:r>
              <a:rPr lang="fr-FR" sz="1600" dirty="0" smtClean="0"/>
              <a:t>Elabore fiches techniques (estimatif et quantitatif ) par des bureaux d’</a:t>
            </a:r>
            <a:r>
              <a:rPr lang="fr-FR" sz="1600" dirty="0" err="1" smtClean="0"/>
              <a:t>etudes</a:t>
            </a:r>
            <a:r>
              <a:rPr lang="fr-FR" sz="1600" dirty="0" smtClean="0"/>
              <a:t> conventionnés.</a:t>
            </a:r>
          </a:p>
          <a:p>
            <a:pPr lvl="0" algn="just">
              <a:lnSpc>
                <a:spcPct val="150000"/>
              </a:lnSpc>
            </a:pPr>
            <a:r>
              <a:rPr lang="fr-FR" sz="1600" dirty="0" smtClean="0"/>
              <a:t>Lancer les appelles d’offres pour la réalisation.</a:t>
            </a:r>
          </a:p>
          <a:p>
            <a:pPr lvl="0" algn="just">
              <a:lnSpc>
                <a:spcPct val="150000"/>
              </a:lnSpc>
              <a:buNone/>
            </a:pPr>
            <a:endParaRPr lang="fr-FR" sz="1600" dirty="0" smtClean="0"/>
          </a:p>
          <a:p>
            <a:pPr algn="just">
              <a:lnSpc>
                <a:spcPct val="150000"/>
              </a:lnSpc>
            </a:pPr>
            <a:r>
              <a:rPr lang="fr-FR" sz="1600" dirty="0" smtClean="0"/>
              <a:t> formation auxiliaire vie scolaire au sein de l’association en collaboration avec (Direction de l’Action Sociale, Direction de l’Education.). </a:t>
            </a:r>
          </a:p>
          <a:p>
            <a:pPr>
              <a:buNone/>
            </a:pPr>
            <a:endParaRPr lang="fr-FR" dirty="0" smtClean="0"/>
          </a:p>
          <a:p>
            <a:pPr>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17</a:t>
            </a:fld>
            <a:endParaRPr lang="fr-FR" dirty="0"/>
          </a:p>
        </p:txBody>
      </p:sp>
      <p:sp>
        <p:nvSpPr>
          <p:cNvPr id="5" name="Flèche droite 4"/>
          <p:cNvSpPr/>
          <p:nvPr/>
        </p:nvSpPr>
        <p:spPr bwMode="auto">
          <a:xfrm>
            <a:off x="2285984" y="285728"/>
            <a:ext cx="978408" cy="4846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slow">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sz="2800" dirty="0" smtClean="0"/>
              <a:t>Le malade attend de vous de protéger ses droits pour avoir une chance de devenir demain un cadre capable de prendre en charge.</a:t>
            </a:r>
            <a:endParaRPr lang="fr-FR" sz="2800"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18</a:t>
            </a:fld>
            <a:endParaRPr lang="fr-FR"/>
          </a:p>
        </p:txBody>
      </p:sp>
      <p:sp>
        <p:nvSpPr>
          <p:cNvPr id="5" name="Ellipse 4"/>
          <p:cNvSpPr/>
          <p:nvPr/>
        </p:nvSpPr>
        <p:spPr bwMode="auto">
          <a:xfrm>
            <a:off x="4000496" y="4357694"/>
            <a:ext cx="4857784" cy="2357454"/>
          </a:xfrm>
          <a:prstGeom prst="ellipse">
            <a:avLst/>
          </a:prstGeom>
          <a:solidFill>
            <a:schemeClr val="accent1"/>
          </a:solidFill>
          <a:ln w="12700" cap="sq" cmpd="sng" algn="ctr">
            <a:solidFill>
              <a:schemeClr val="tx1"/>
            </a:solidFill>
            <a:prstDash val="solid"/>
            <a:round/>
            <a:headEnd type="none" w="sm" len="sm"/>
            <a:tailEnd type="none" w="sm" len="sm"/>
          </a:ln>
          <a:effectLst/>
          <a:scene3d>
            <a:camera prst="isometricOffAxis1Right"/>
            <a:lightRig rig="threePt" dir="t"/>
          </a:scene3d>
        </p:spPr>
        <p:txBody>
          <a:bodyPr vert="horz" wrap="none" lIns="91440" tIns="45720" rIns="91440" bIns="45720" numCol="1" rtlCol="0" anchor="t" anchorCtr="0" compatLnSpc="1">
            <a:prstTxWarp prst="textNoShape">
              <a:avLst/>
            </a:prstTxWarp>
          </a:bodyPr>
          <a:lstStyle/>
          <a:p>
            <a:r>
              <a:rPr lang="fr-FR" dirty="0" smtClean="0"/>
              <a:t>Merci pour votre attention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1285875" y="428625"/>
            <a:ext cx="7620000" cy="6143625"/>
          </a:xfrm>
        </p:spPr>
        <p:txBody>
          <a:bodyPr/>
          <a:lstStyle/>
          <a:p>
            <a:pPr lvl="0" algn="ctr">
              <a:buNone/>
            </a:pPr>
            <a:r>
              <a:rPr lang="fr-FR" b="1" dirty="0" smtClean="0"/>
              <a:t>Introduction</a:t>
            </a:r>
            <a:r>
              <a:rPr lang="fr-FR" dirty="0" smtClean="0"/>
              <a:t> </a:t>
            </a:r>
          </a:p>
          <a:p>
            <a:pPr algn="just">
              <a:lnSpc>
                <a:spcPct val="150000"/>
              </a:lnSpc>
            </a:pPr>
            <a:r>
              <a:rPr lang="fr-FR" sz="2400" dirty="0" smtClean="0"/>
              <a:t>Le Spina </a:t>
            </a:r>
            <a:r>
              <a:rPr lang="fr-FR" sz="2400" dirty="0" err="1" smtClean="0"/>
              <a:t>Bifida</a:t>
            </a:r>
            <a:r>
              <a:rPr lang="fr-FR" sz="2400" dirty="0" smtClean="0"/>
              <a:t> est une malformation congénitale méconnue du grand public et des institutions d’éducation.</a:t>
            </a:r>
          </a:p>
          <a:p>
            <a:pPr algn="just">
              <a:lnSpc>
                <a:spcPct val="150000"/>
              </a:lnSpc>
            </a:pPr>
            <a:r>
              <a:rPr lang="fr-FR" sz="2400" dirty="0" smtClean="0"/>
              <a:t> En plus des difficultés de soins,  liées au caractère poly malformatif de la pathologie, les enfants atteints de Spina </a:t>
            </a:r>
            <a:r>
              <a:rPr lang="fr-FR" sz="2400" dirty="0" err="1" smtClean="0"/>
              <a:t>Bifida</a:t>
            </a:r>
            <a:r>
              <a:rPr lang="fr-FR" sz="2400" dirty="0" smtClean="0"/>
              <a:t> sont souvent exposés  au risque d’exclusion sociale en général et de l’enseignement en particulier. </a:t>
            </a:r>
          </a:p>
          <a:p>
            <a:pPr algn="just">
              <a:lnSpc>
                <a:spcPct val="150000"/>
              </a:lnSpc>
            </a:pPr>
            <a:r>
              <a:rPr lang="fr-FR" sz="2400" dirty="0" smtClean="0"/>
              <a:t>A l’origine de cette exclusion, les troubles des fonctions motrices et cognitives qui peuvent s’associer au tableau médical mais aussi l’absence d’une approche sociale inclusive pour cette catégorie d’enfants.</a:t>
            </a:r>
          </a:p>
          <a:p>
            <a:pPr algn="just">
              <a:lnSpc>
                <a:spcPct val="150000"/>
              </a:lnSpc>
              <a:buFont typeface="Wingdings" pitchFamily="2" charset="2"/>
              <a:buNone/>
            </a:pPr>
            <a:endParaRPr lang="fr-FR" sz="1100" b="1" dirty="0"/>
          </a:p>
        </p:txBody>
      </p:sp>
      <p:sp>
        <p:nvSpPr>
          <p:cNvPr id="11267" name="Espace réservé du numéro de diapositive 3"/>
          <p:cNvSpPr>
            <a:spLocks noGrp="1"/>
          </p:cNvSpPr>
          <p:nvPr>
            <p:ph type="sldNum" sz="quarter" idx="12"/>
          </p:nvPr>
        </p:nvSpPr>
        <p:spPr/>
        <p:txBody>
          <a:bodyPr/>
          <a:lstStyle/>
          <a:p>
            <a:pPr>
              <a:defRPr/>
            </a:pPr>
            <a:fld id="{65E717B0-381D-4B4C-BBF2-3298EDD989FC}" type="slidenum">
              <a:rPr lang="fr-FR" smtClean="0"/>
              <a:pPr>
                <a:defRPr/>
              </a:pPr>
              <a:t>2</a:t>
            </a:fld>
            <a:endParaRPr lang="fr-FR"/>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14290"/>
            <a:ext cx="7543800" cy="1143000"/>
          </a:xfrm>
        </p:spPr>
        <p:txBody>
          <a:bodyPr/>
          <a:lstStyle/>
          <a:p>
            <a:endParaRPr lang="fr-FR" dirty="0"/>
          </a:p>
        </p:txBody>
      </p:sp>
      <p:sp>
        <p:nvSpPr>
          <p:cNvPr id="3" name="Espace réservé du contenu 2"/>
          <p:cNvSpPr>
            <a:spLocks noGrp="1"/>
          </p:cNvSpPr>
          <p:nvPr>
            <p:ph idx="1"/>
          </p:nvPr>
        </p:nvSpPr>
        <p:spPr>
          <a:xfrm>
            <a:off x="1285852" y="1285860"/>
            <a:ext cx="7620000" cy="4114800"/>
          </a:xfrm>
        </p:spPr>
        <p:txBody>
          <a:bodyPr/>
          <a:lstStyle/>
          <a:p>
            <a:pPr algn="just">
              <a:lnSpc>
                <a:spcPct val="150000"/>
              </a:lnSpc>
            </a:pPr>
            <a:r>
              <a:rPr lang="fr-FR" sz="2400" dirty="0" smtClean="0"/>
              <a:t>Le but de ce travail est de faire la lumière sur l’état des lieux de la scolarisation des enfants atteints de Spina </a:t>
            </a:r>
            <a:r>
              <a:rPr lang="fr-FR" sz="2400" dirty="0" err="1" smtClean="0"/>
              <a:t>Bifida</a:t>
            </a:r>
            <a:r>
              <a:rPr lang="fr-FR" sz="2400" dirty="0" smtClean="0"/>
              <a:t> à Bejaia, et d’exposer les perspectives de concrétisation de cette approche inclusive à travers la collaboration entre les partenaires sociaux (association des parents et malades Spina </a:t>
            </a:r>
            <a:r>
              <a:rPr lang="fr-FR" sz="2400" dirty="0" err="1" smtClean="0"/>
              <a:t>Bifida</a:t>
            </a:r>
            <a:r>
              <a:rPr lang="fr-FR" sz="2400" dirty="0" smtClean="0"/>
              <a:t> de Bejaia) et les institutions concernées (Direction de l’Action Sociale, Direction de l’Education,  etc.).   </a:t>
            </a:r>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3</a:t>
            </a:fld>
            <a:endParaRPr lang="fr-F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142852"/>
            <a:ext cx="7543800" cy="1143000"/>
          </a:xfrm>
        </p:spPr>
        <p:txBody>
          <a:bodyPr/>
          <a:lstStyle/>
          <a:p>
            <a:pPr lvl="0"/>
            <a:r>
              <a:rPr lang="fr-FR" b="1" dirty="0" smtClean="0"/>
              <a:t>Matériel et méthode </a:t>
            </a:r>
            <a:r>
              <a:rPr lang="fr-FR" dirty="0" smtClean="0"/>
              <a:t/>
            </a:r>
            <a:br>
              <a:rPr lang="fr-FR" dirty="0" smtClean="0"/>
            </a:br>
            <a:endParaRPr lang="fr-FR" dirty="0"/>
          </a:p>
        </p:txBody>
      </p:sp>
      <p:sp>
        <p:nvSpPr>
          <p:cNvPr id="3" name="Espace réservé du contenu 2"/>
          <p:cNvSpPr>
            <a:spLocks noGrp="1"/>
          </p:cNvSpPr>
          <p:nvPr>
            <p:ph idx="1"/>
          </p:nvPr>
        </p:nvSpPr>
        <p:spPr>
          <a:xfrm>
            <a:off x="1285852" y="1142984"/>
            <a:ext cx="7620000" cy="4114800"/>
          </a:xfrm>
        </p:spPr>
        <p:txBody>
          <a:bodyPr/>
          <a:lstStyle/>
          <a:p>
            <a:pPr algn="just">
              <a:lnSpc>
                <a:spcPct val="150000"/>
              </a:lnSpc>
            </a:pPr>
            <a:r>
              <a:rPr lang="fr-FR" sz="2400" dirty="0" smtClean="0"/>
              <a:t>Nous avons adopté une approche d’étude  retro et prospective, analysant une série de  15 cas  d’enfants  atteints de Spina </a:t>
            </a:r>
            <a:r>
              <a:rPr lang="fr-FR" sz="2400" dirty="0" err="1" smtClean="0"/>
              <a:t>Bifida</a:t>
            </a:r>
            <a:r>
              <a:rPr lang="fr-FR" sz="2400" dirty="0" smtClean="0"/>
              <a:t> opérés au service neurochirurgie du CHU Bejaia. Le processus de socialisation de ces enfants (notamment celui de leur inclusion dans l’enseignement) </a:t>
            </a:r>
            <a:r>
              <a:rPr lang="fr-FR" sz="2400" dirty="0" err="1" smtClean="0"/>
              <a:t>doitêtre</a:t>
            </a:r>
            <a:r>
              <a:rPr lang="fr-FR" sz="2400" dirty="0" smtClean="0"/>
              <a:t> analysé sous l’angle institutionnel (DE et DAS), associatif (partenaire social) et professionnel de santé (médecins, psychologues, orthophonistes).</a:t>
            </a:r>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4</a:t>
            </a:fld>
            <a:endParaRPr lang="fr-FR"/>
          </a:p>
        </p:txBody>
      </p:sp>
    </p:spTree>
  </p:cSld>
  <p:clrMapOvr>
    <a:masterClrMapping/>
  </p:clrMapOvr>
  <p:transition spd="slow">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285852" y="2000240"/>
            <a:ext cx="7620000" cy="4114800"/>
          </a:xfrm>
        </p:spPr>
        <p:txBody>
          <a:bodyPr/>
          <a:lstStyle/>
          <a:p>
            <a:pPr algn="just">
              <a:lnSpc>
                <a:spcPct val="150000"/>
              </a:lnSpc>
            </a:pPr>
            <a:r>
              <a:rPr lang="fr-FR" sz="2400" dirty="0" smtClean="0"/>
              <a:t>Nous </a:t>
            </a:r>
            <a:r>
              <a:rPr lang="fr-FR" sz="2400" dirty="0" smtClean="0"/>
              <a:t>avons évalué les résultats scolaires des enfants Spina </a:t>
            </a:r>
            <a:r>
              <a:rPr lang="fr-FR" sz="2400" dirty="0" err="1" smtClean="0"/>
              <a:t>Bifida</a:t>
            </a:r>
            <a:r>
              <a:rPr lang="fr-FR" sz="2400" dirty="0" smtClean="0"/>
              <a:t> à la lumière de quatre </a:t>
            </a:r>
            <a:r>
              <a:rPr lang="fr-FR" sz="2400" dirty="0" smtClean="0"/>
              <a:t>critères</a:t>
            </a:r>
            <a:r>
              <a:rPr lang="fr-FR" sz="2400" dirty="0" smtClean="0"/>
              <a:t> </a:t>
            </a:r>
            <a:r>
              <a:rPr lang="fr-FR" sz="2400" dirty="0" smtClean="0"/>
              <a:t>: </a:t>
            </a:r>
            <a:r>
              <a:rPr lang="fr-FR" sz="2400" dirty="0" smtClean="0"/>
              <a:t>le statut neuropsychologique de l’enfant, préparation préscolaire au niveau de l’association, et l’adaptation des établissements aux besoins de ces </a:t>
            </a:r>
            <a:r>
              <a:rPr lang="fr-FR" sz="2400" dirty="0" smtClean="0"/>
              <a:t>enfants</a:t>
            </a:r>
            <a:r>
              <a:rPr lang="fr-FR" sz="2800" dirty="0" smtClean="0"/>
              <a:t> </a:t>
            </a:r>
            <a:r>
              <a:rPr lang="fr-FR" sz="2400" dirty="0" smtClean="0"/>
              <a:t>et évaluation l’inclusion.</a:t>
            </a:r>
            <a:endParaRPr lang="fr-FR" sz="2400" dirty="0" smtClean="0"/>
          </a:p>
          <a:p>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5</a:t>
            </a:fld>
            <a:endParaRPr lang="fr-FR"/>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Tableaux d’organisation des informations collectées</a:t>
            </a:r>
            <a:endParaRPr lang="fr-FR" dirty="0"/>
          </a:p>
        </p:txBody>
      </p:sp>
      <p:sp>
        <p:nvSpPr>
          <p:cNvPr id="3" name="Espace réservé du contenu 2"/>
          <p:cNvSpPr>
            <a:spLocks noGrp="1"/>
          </p:cNvSpPr>
          <p:nvPr>
            <p:ph idx="1"/>
          </p:nvPr>
        </p:nvSpPr>
        <p:spPr/>
        <p:txBody>
          <a:bodyPr/>
          <a:lstStyle/>
          <a:p>
            <a:pPr>
              <a:lnSpc>
                <a:spcPct val="150000"/>
              </a:lnSpc>
              <a:buFont typeface="Wingdings" pitchFamily="2" charset="2"/>
              <a:buChar char="Ø"/>
            </a:pPr>
            <a:r>
              <a:rPr lang="fr-FR" i="1" u="sng" dirty="0" smtClean="0"/>
              <a:t>Statuts neuropsychologiques </a:t>
            </a:r>
          </a:p>
          <a:p>
            <a:pPr lvl="0">
              <a:lnSpc>
                <a:spcPct val="150000"/>
              </a:lnSpc>
              <a:buFont typeface="Wingdings" pitchFamily="2" charset="2"/>
              <a:buChar char="Ø"/>
            </a:pPr>
            <a:r>
              <a:rPr lang="fr-FR" i="1" u="sng" dirty="0" smtClean="0"/>
              <a:t>Préparation préscolaire au niveau de l’association </a:t>
            </a:r>
          </a:p>
          <a:p>
            <a:pPr lvl="0">
              <a:lnSpc>
                <a:spcPct val="150000"/>
              </a:lnSpc>
              <a:buFont typeface="Wingdings" pitchFamily="2" charset="2"/>
              <a:buChar char="Ø"/>
            </a:pPr>
            <a:r>
              <a:rPr lang="fr-FR" i="1" u="sng" dirty="0" smtClean="0"/>
              <a:t>Adaptation  </a:t>
            </a:r>
            <a:r>
              <a:rPr lang="fr-FR" i="1" u="sng" dirty="0" smtClean="0"/>
              <a:t>des 'établissements </a:t>
            </a:r>
            <a:endParaRPr lang="fr-FR" i="1" u="sng" dirty="0" smtClean="0"/>
          </a:p>
          <a:p>
            <a:pPr>
              <a:lnSpc>
                <a:spcPct val="150000"/>
              </a:lnSpc>
              <a:buFont typeface="Wingdings" pitchFamily="2" charset="2"/>
              <a:buChar char="Ø"/>
            </a:pPr>
            <a:r>
              <a:rPr lang="fr-FR" i="1" u="sng" dirty="0" smtClean="0"/>
              <a:t>Evaluations de l’inclusion </a:t>
            </a:r>
            <a:endParaRPr lang="fr-FR" dirty="0" smtClean="0"/>
          </a:p>
          <a:p>
            <a:pPr lvl="0">
              <a:buFont typeface="Wingdings" pitchFamily="2" charset="2"/>
              <a:buChar char="Ø"/>
            </a:pPr>
            <a:endParaRPr lang="fr-FR" i="1" u="sng" dirty="0" smtClean="0"/>
          </a:p>
          <a:p>
            <a:pPr lvl="0">
              <a:buFont typeface="Wingdings" pitchFamily="2" charset="2"/>
              <a:buChar char="Ø"/>
            </a:pPr>
            <a:endParaRPr lang="fr-FR" dirty="0" smtClean="0"/>
          </a:p>
          <a:p>
            <a:pPr>
              <a:buNone/>
            </a:pPr>
            <a:endParaRPr lang="fr-FR" dirty="0" smtClean="0"/>
          </a:p>
          <a:p>
            <a:pPr>
              <a:buFont typeface="Wingdings" pitchFamily="2" charset="2"/>
              <a:buChar char="Ø"/>
            </a:pPr>
            <a:endParaRPr lang="fr-FR" dirty="0"/>
          </a:p>
        </p:txBody>
      </p:sp>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6</a:t>
            </a:fld>
            <a:endParaRPr lang="fr-F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1643042" y="630504"/>
          <a:ext cx="7286677" cy="6227496"/>
        </p:xfrm>
        <a:graphic>
          <a:graphicData uri="http://schemas.openxmlformats.org/drawingml/2006/table">
            <a:tbl>
              <a:tblPr firstRow="1" bandRow="1">
                <a:tableStyleId>{5C22544A-7EE6-4342-B048-85BDC9FD1C3A}</a:tableStyleId>
              </a:tblPr>
              <a:tblGrid>
                <a:gridCol w="1821669"/>
                <a:gridCol w="1785240"/>
                <a:gridCol w="1858099"/>
                <a:gridCol w="1821669"/>
              </a:tblGrid>
              <a:tr h="419072">
                <a:tc>
                  <a:txBody>
                    <a:bodyPr/>
                    <a:lstStyle/>
                    <a:p>
                      <a:pPr algn="ctr">
                        <a:lnSpc>
                          <a:spcPct val="115000"/>
                        </a:lnSpc>
                        <a:spcAft>
                          <a:spcPts val="0"/>
                        </a:spcAft>
                      </a:pPr>
                      <a:r>
                        <a:rPr lang="fr-FR" sz="1200" b="1" dirty="0" smtClean="0">
                          <a:latin typeface="Times New Roman"/>
                          <a:ea typeface="Calibri"/>
                          <a:cs typeface="Times New Roman"/>
                        </a:rPr>
                        <a:t>Prénom</a:t>
                      </a:r>
                      <a:endParaRPr lang="fr-FR" sz="1100" dirty="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Age</a:t>
                      </a:r>
                      <a:endParaRPr lang="fr-FR" sz="1100">
                        <a:latin typeface="Calibri"/>
                        <a:ea typeface="Calibri"/>
                        <a:cs typeface="Times New Roman"/>
                      </a:endParaRPr>
                    </a:p>
                  </a:txBody>
                  <a:tcPr marL="68580" marR="68580" marT="0" marB="0"/>
                </a:tc>
                <a:tc>
                  <a:txBody>
                    <a:bodyPr/>
                    <a:lstStyle/>
                    <a:p>
                      <a:pPr algn="ctr">
                        <a:lnSpc>
                          <a:spcPct val="115000"/>
                        </a:lnSpc>
                        <a:spcAft>
                          <a:spcPts val="0"/>
                        </a:spcAft>
                      </a:pPr>
                      <a:r>
                        <a:rPr lang="fr-FR" sz="1200" b="1" dirty="0">
                          <a:latin typeface="Times New Roman"/>
                          <a:ea typeface="Calibri"/>
                          <a:cs typeface="Times New Roman"/>
                        </a:rPr>
                        <a:t>Trouble neurologique</a:t>
                      </a:r>
                      <a:endParaRPr lang="fr-FR" sz="1100" dirty="0">
                        <a:latin typeface="Calibri"/>
                        <a:ea typeface="Calibri"/>
                        <a:cs typeface="Times New Roman"/>
                      </a:endParaRPr>
                    </a:p>
                  </a:txBody>
                  <a:tcPr marL="68580" marR="68580" marT="0" marB="0"/>
                </a:tc>
                <a:tc>
                  <a:txBody>
                    <a:bodyPr/>
                    <a:lstStyle/>
                    <a:p>
                      <a:pPr algn="ctr">
                        <a:lnSpc>
                          <a:spcPct val="115000"/>
                        </a:lnSpc>
                        <a:spcAft>
                          <a:spcPts val="0"/>
                        </a:spcAft>
                      </a:pPr>
                      <a:r>
                        <a:rPr lang="fr-FR" sz="1200" b="1">
                          <a:latin typeface="Times New Roman"/>
                          <a:ea typeface="Calibri"/>
                          <a:cs typeface="Times New Roman"/>
                        </a:rPr>
                        <a:t>Développement psychomoteur</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Assia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parésie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Sarah</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troubles visuels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Retard langage  </a:t>
                      </a:r>
                      <a:endParaRPr lang="fr-FR" sz="1100" dirty="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Imen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vessie neurologique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Chaima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5ans </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parésie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Autonomie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Aya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parésie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Zina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vessie neurologique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Autonomie et sociabilité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Alicia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  </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Amir</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vise neurologique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Sociabilité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Walid</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parésie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Autonomie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Louhab</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 </a:t>
                      </a:r>
                      <a:endParaRPr lang="fr-FR" sz="1100">
                        <a:latin typeface="Calibri"/>
                        <a:ea typeface="Calibri"/>
                        <a:cs typeface="Times New Roman"/>
                      </a:endParaRPr>
                    </a:p>
                  </a:txBody>
                  <a:tcPr marL="68580" marR="68580" marT="0" marB="0"/>
                </a:tc>
              </a:tr>
              <a:tr h="357813">
                <a:tc>
                  <a:txBody>
                    <a:bodyPr/>
                    <a:lstStyle/>
                    <a:p>
                      <a:pPr>
                        <a:lnSpc>
                          <a:spcPct val="115000"/>
                        </a:lnSpc>
                        <a:spcAft>
                          <a:spcPts val="0"/>
                        </a:spcAft>
                      </a:pPr>
                      <a:r>
                        <a:rPr lang="fr-FR" sz="1200">
                          <a:latin typeface="Times New Roman"/>
                          <a:ea typeface="Calibri"/>
                          <a:cs typeface="Times New Roman"/>
                        </a:rPr>
                        <a:t>Youcef</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Sociabilité </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Amira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vise neurologique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Autonome </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Rahmane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9ans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vise neurologique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Sociabilité </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a:latin typeface="Times New Roman"/>
                          <a:ea typeface="Calibri"/>
                          <a:cs typeface="Times New Roman"/>
                        </a:rPr>
                        <a:t>Malak</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Para plagie, vise neurologique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Retard langage  </a:t>
                      </a:r>
                      <a:endParaRPr lang="fr-FR" sz="1100">
                        <a:latin typeface="Calibri"/>
                        <a:ea typeface="Calibri"/>
                        <a:cs typeface="Times New Roman"/>
                      </a:endParaRPr>
                    </a:p>
                  </a:txBody>
                  <a:tcPr marL="68580" marR="68580" marT="0" marB="0"/>
                </a:tc>
              </a:tr>
              <a:tr h="419072">
                <a:tc>
                  <a:txBody>
                    <a:bodyPr/>
                    <a:lstStyle/>
                    <a:p>
                      <a:pPr>
                        <a:lnSpc>
                          <a:spcPct val="115000"/>
                        </a:lnSpc>
                        <a:spcAft>
                          <a:spcPts val="0"/>
                        </a:spcAft>
                      </a:pPr>
                      <a:r>
                        <a:rPr lang="fr-FR" sz="1200" dirty="0">
                          <a:latin typeface="Times New Roman"/>
                          <a:ea typeface="Calibri"/>
                          <a:cs typeface="Times New Roman"/>
                        </a:rPr>
                        <a:t>Hamza</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12ans </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Para plagie, vise neurologique</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Retard langage </a:t>
                      </a:r>
                      <a:endParaRPr lang="fr-FR" sz="1100" dirty="0">
                        <a:latin typeface="Calibri"/>
                        <a:ea typeface="Calibri"/>
                        <a:cs typeface="Times New Roman"/>
                      </a:endParaRPr>
                    </a:p>
                  </a:txBody>
                  <a:tcPr marL="68580" marR="68580" marT="0" marB="0"/>
                </a:tc>
              </a:tr>
            </a:tbl>
          </a:graphicData>
        </a:graphic>
      </p:graphicFrame>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7</a:t>
            </a:fld>
            <a:endParaRPr lang="fr-FR"/>
          </a:p>
        </p:txBody>
      </p:sp>
      <p:sp>
        <p:nvSpPr>
          <p:cNvPr id="37889" name="Rectangle 1"/>
          <p:cNvSpPr>
            <a:spLocks noGrp="1" noChangeArrowheads="1"/>
          </p:cNvSpPr>
          <p:nvPr>
            <p:ph type="title"/>
          </p:nvPr>
        </p:nvSpPr>
        <p:spPr bwMode="auto">
          <a:xfrm>
            <a:off x="1571604" y="-214338"/>
            <a:ext cx="363432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fr-FR" sz="1400" b="1" i="1" u="sng" dirty="0" smtClean="0">
                <a:solidFill>
                  <a:schemeClr val="tx1"/>
                </a:solidFill>
                <a:latin typeface="Times New Roman" pitchFamily="18" charset="0"/>
                <a:ea typeface="Calibri" pitchFamily="34" charset="0"/>
                <a:cs typeface="Times New Roman" pitchFamily="18" charset="0"/>
              </a:rPr>
              <a:t/>
            </a:r>
            <a:br>
              <a:rPr lang="fr-FR" sz="1400" b="1" i="1" u="sng" dirty="0" smtClean="0">
                <a:solidFill>
                  <a:schemeClr val="tx1"/>
                </a:solidFill>
                <a:latin typeface="Times New Roman" pitchFamily="18" charset="0"/>
                <a:ea typeface="Calibri" pitchFamily="34" charset="0"/>
                <a:cs typeface="Times New Roman" pitchFamily="18" charset="0"/>
              </a:rPr>
            </a:br>
            <a:r>
              <a:rPr lang="fr-FR" sz="1600" b="1" i="1" u="sng" dirty="0" smtClean="0">
                <a:solidFill>
                  <a:schemeClr val="tx1"/>
                </a:solidFill>
                <a:latin typeface="Times New Roman" pitchFamily="18" charset="0"/>
                <a:ea typeface="Calibri" pitchFamily="34" charset="0"/>
                <a:cs typeface="Times New Roman" pitchFamily="18" charset="0"/>
              </a:rPr>
              <a:t>1/ </a:t>
            </a:r>
            <a:r>
              <a:rPr lang="fr-FR" sz="1600" b="1" i="1" dirty="0" smtClean="0">
                <a:solidFill>
                  <a:schemeClr val="tx1"/>
                </a:solidFill>
                <a:latin typeface="Times New Roman" pitchFamily="18" charset="0"/>
                <a:ea typeface="Calibri" pitchFamily="34" charset="0"/>
                <a:cs typeface="Times New Roman" pitchFamily="18" charset="0"/>
              </a:rPr>
              <a:t> </a:t>
            </a:r>
            <a:r>
              <a:rPr lang="fr-FR" sz="1400" b="1" i="1" dirty="0" smtClean="0">
                <a:solidFill>
                  <a:schemeClr val="tx1"/>
                </a:solidFill>
                <a:latin typeface="Times New Roman" pitchFamily="18" charset="0"/>
                <a:ea typeface="Calibri" pitchFamily="34" charset="0"/>
                <a:cs typeface="Times New Roman" pitchFamily="18" charset="0"/>
              </a:rPr>
              <a:t>; </a:t>
            </a:r>
            <a:r>
              <a:rPr kumimoji="0" lang="fr-FR" sz="18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Statuts</a:t>
            </a:r>
            <a:r>
              <a:rPr kumimoji="0" lang="fr-FR" sz="1800" b="1"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18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neuropsychologiques</a:t>
            </a:r>
            <a:r>
              <a:rPr kumimoji="0" lang="fr-FR" sz="16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400" b="1"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0"/>
            <a:ext cx="7543800" cy="642918"/>
          </a:xfrm>
        </p:spPr>
        <p:txBody>
          <a:bodyPr/>
          <a:lstStyle/>
          <a:p>
            <a:r>
              <a:rPr lang="fr-FR" i="1" dirty="0" smtClean="0"/>
              <a:t> </a:t>
            </a:r>
            <a:r>
              <a:rPr lang="fr-FR" dirty="0" smtClean="0"/>
              <a:t/>
            </a:r>
            <a:br>
              <a:rPr lang="fr-FR" dirty="0" smtClean="0"/>
            </a:br>
            <a:r>
              <a:rPr lang="fr-FR" sz="2800" dirty="0" smtClean="0">
                <a:solidFill>
                  <a:schemeClr val="tx1"/>
                </a:solidFill>
              </a:rPr>
              <a:t>2/  :</a:t>
            </a:r>
            <a:r>
              <a:rPr lang="fr-FR" sz="2400" b="1" dirty="0" smtClean="0">
                <a:solidFill>
                  <a:schemeClr val="tx1"/>
                </a:solidFill>
              </a:rPr>
              <a:t>Préparation préscolaire au niveau de l’association </a:t>
            </a:r>
            <a:r>
              <a:rPr lang="fr-FR" dirty="0" smtClean="0"/>
              <a:t/>
            </a:r>
            <a:br>
              <a:rPr lang="fr-FR" dirty="0" smtClean="0"/>
            </a:br>
            <a:endParaRPr lang="fr-FR" dirty="0"/>
          </a:p>
        </p:txBody>
      </p:sp>
      <p:graphicFrame>
        <p:nvGraphicFramePr>
          <p:cNvPr id="5" name="Espace réservé du contenu 4"/>
          <p:cNvGraphicFramePr>
            <a:graphicFrameLocks noGrp="1"/>
          </p:cNvGraphicFramePr>
          <p:nvPr>
            <p:ph idx="1"/>
          </p:nvPr>
        </p:nvGraphicFramePr>
        <p:xfrm>
          <a:off x="1428728" y="882050"/>
          <a:ext cx="7334280" cy="5975950"/>
        </p:xfrm>
        <a:graphic>
          <a:graphicData uri="http://schemas.openxmlformats.org/drawingml/2006/table">
            <a:tbl>
              <a:tblPr firstRow="1" bandRow="1">
                <a:tableStyleId>{284E427A-3D55-4303-BF80-6455036E1DE7}</a:tableStyleId>
              </a:tblPr>
              <a:tblGrid>
                <a:gridCol w="1833570"/>
                <a:gridCol w="1833570"/>
                <a:gridCol w="1833570"/>
                <a:gridCol w="1833570"/>
              </a:tblGrid>
              <a:tr h="405867">
                <a:tc>
                  <a:txBody>
                    <a:bodyPr/>
                    <a:lstStyle/>
                    <a:p>
                      <a:pPr algn="l">
                        <a:lnSpc>
                          <a:spcPct val="115000"/>
                        </a:lnSpc>
                        <a:spcAft>
                          <a:spcPts val="0"/>
                        </a:spcAft>
                      </a:pPr>
                      <a:r>
                        <a:rPr lang="fr-FR" sz="1200" b="1" dirty="0">
                          <a:latin typeface="Times New Roman"/>
                          <a:ea typeface="Calibri"/>
                          <a:cs typeface="Times New Roman"/>
                        </a:rPr>
                        <a:t>Prénom </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r>
                        <a:rPr lang="fr-FR" sz="1200" b="1" dirty="0">
                          <a:latin typeface="Times New Roman"/>
                          <a:ea typeface="Calibri"/>
                          <a:cs typeface="Times New Roman"/>
                        </a:rPr>
                        <a:t>Age </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r>
                        <a:rPr lang="fr-FR" sz="1200" b="1">
                          <a:latin typeface="Times New Roman"/>
                          <a:ea typeface="Calibri"/>
                          <a:cs typeface="Times New Roman"/>
                        </a:rPr>
                        <a:t>        Type de préparation</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b="1" dirty="0">
                          <a:latin typeface="Times New Roman"/>
                          <a:ea typeface="Calibri"/>
                          <a:cs typeface="Times New Roman"/>
                        </a:rPr>
                        <a:t>Non préparé </a:t>
                      </a:r>
                      <a:endParaRPr lang="fr-FR" sz="1100" dirty="0">
                        <a:latin typeface="Calibri"/>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Assia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Orthophonique, psychologique,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Sarah</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Orthophonique, psychologique</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Imen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dirty="0" err="1" smtClean="0">
                          <a:latin typeface="Times New Roman"/>
                          <a:ea typeface="Calibri"/>
                          <a:cs typeface="Times New Roman"/>
                        </a:rPr>
                        <a:t>Orthophonique,psychologique</a:t>
                      </a:r>
                      <a:r>
                        <a:rPr lang="fr-FR" sz="1200" dirty="0">
                          <a:latin typeface="Times New Roman"/>
                          <a:ea typeface="Calibri"/>
                          <a:cs typeface="Times New Roman"/>
                        </a:rPr>
                        <a:t>, éducationnelle</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Chaima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dirty="0" err="1" smtClean="0">
                          <a:latin typeface="Times New Roman"/>
                          <a:ea typeface="Calibri"/>
                          <a:cs typeface="Times New Roman"/>
                        </a:rPr>
                        <a:t>Orthophonique,psychologique</a:t>
                      </a:r>
                      <a:r>
                        <a:rPr lang="fr-FR" sz="1200" dirty="0">
                          <a:latin typeface="Times New Roman"/>
                          <a:ea typeface="Calibri"/>
                          <a:cs typeface="Times New Roman"/>
                        </a:rPr>
                        <a:t>, éducationnelle</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Aya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6ans</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dirty="0" err="1" smtClean="0">
                          <a:latin typeface="Times New Roman"/>
                          <a:ea typeface="Calibri"/>
                          <a:cs typeface="Times New Roman"/>
                        </a:rPr>
                        <a:t>Orthophonique,psychologique</a:t>
                      </a:r>
                      <a:r>
                        <a:rPr lang="fr-FR" sz="1200" dirty="0">
                          <a:latin typeface="Times New Roman"/>
                          <a:ea typeface="Calibri"/>
                          <a:cs typeface="Times New Roman"/>
                        </a:rPr>
                        <a:t>, éducationnelle</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Zina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Alicia</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Orthophonique, psychologique</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Amir</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5ans</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Walid</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7ans</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Louhab</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Youcef</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Amira</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dirty="0" err="1" smtClean="0">
                          <a:latin typeface="Times New Roman"/>
                          <a:ea typeface="Calibri"/>
                          <a:cs typeface="Times New Roman"/>
                        </a:rPr>
                        <a:t>Orthophonique,psychologique</a:t>
                      </a:r>
                      <a:r>
                        <a:rPr lang="fr-FR" sz="1200" dirty="0">
                          <a:latin typeface="Times New Roman"/>
                          <a:ea typeface="Calibri"/>
                          <a:cs typeface="Times New Roman"/>
                        </a:rPr>
                        <a:t>, éducationnelle</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315013">
                <a:tc>
                  <a:txBody>
                    <a:bodyPr/>
                    <a:lstStyle/>
                    <a:p>
                      <a:pPr algn="l">
                        <a:lnSpc>
                          <a:spcPct val="115000"/>
                        </a:lnSpc>
                        <a:spcAft>
                          <a:spcPts val="0"/>
                        </a:spcAft>
                      </a:pPr>
                      <a:r>
                        <a:rPr lang="fr-FR" sz="1200">
                          <a:latin typeface="Times New Roman"/>
                          <a:ea typeface="Calibri"/>
                          <a:cs typeface="Times New Roman"/>
                        </a:rPr>
                        <a:t>Rahmane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9ans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Non préparé</a:t>
                      </a:r>
                      <a:endParaRPr lang="fr-FR" sz="1100">
                        <a:latin typeface="Calibri"/>
                        <a:ea typeface="Calibri"/>
                        <a:cs typeface="Times New Roman"/>
                      </a:endParaRPr>
                    </a:p>
                  </a:txBody>
                  <a:tcPr marL="68580" marR="68580" marT="0" marB="0"/>
                </a:tc>
              </a:tr>
              <a:tr h="405867">
                <a:tc>
                  <a:txBody>
                    <a:bodyPr/>
                    <a:lstStyle/>
                    <a:p>
                      <a:pPr algn="l">
                        <a:lnSpc>
                          <a:spcPct val="115000"/>
                        </a:lnSpc>
                        <a:spcAft>
                          <a:spcPts val="0"/>
                        </a:spcAft>
                      </a:pPr>
                      <a:r>
                        <a:rPr lang="fr-FR" sz="1200">
                          <a:latin typeface="Times New Roman"/>
                          <a:ea typeface="Calibri"/>
                          <a:cs typeface="Times New Roman"/>
                        </a:rPr>
                        <a:t>Malak</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Orthophonique, psychologique,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r>
              <a:tr h="315013">
                <a:tc>
                  <a:txBody>
                    <a:bodyPr/>
                    <a:lstStyle/>
                    <a:p>
                      <a:pPr algn="l">
                        <a:lnSpc>
                          <a:spcPct val="115000"/>
                        </a:lnSpc>
                        <a:spcAft>
                          <a:spcPts val="0"/>
                        </a:spcAft>
                      </a:pPr>
                      <a:r>
                        <a:rPr lang="fr-FR" sz="1200" dirty="0">
                          <a:latin typeface="Times New Roman"/>
                          <a:ea typeface="Calibri"/>
                          <a:cs typeface="Times New Roman"/>
                        </a:rPr>
                        <a:t>Hamza</a:t>
                      </a:r>
                      <a:endParaRPr lang="fr-FR" sz="1100" dirty="0">
                        <a:latin typeface="Calibri"/>
                        <a:ea typeface="Calibri"/>
                        <a:cs typeface="Times New Roman"/>
                      </a:endParaRPr>
                    </a:p>
                  </a:txBody>
                  <a:tcPr marL="68580" marR="68580" marT="0" marB="0"/>
                </a:tc>
                <a:tc>
                  <a:txBody>
                    <a:bodyPr/>
                    <a:lstStyle/>
                    <a:p>
                      <a:pPr algn="l">
                        <a:lnSpc>
                          <a:spcPct val="115000"/>
                        </a:lnSpc>
                        <a:spcAft>
                          <a:spcPts val="0"/>
                        </a:spcAft>
                      </a:pPr>
                      <a:r>
                        <a:rPr lang="fr-FR" sz="1200">
                          <a:latin typeface="Times New Roman"/>
                          <a:ea typeface="Calibri"/>
                          <a:cs typeface="Times New Roman"/>
                        </a:rPr>
                        <a:t>12ans </a:t>
                      </a:r>
                      <a:endParaRPr lang="fr-FR" sz="1100">
                        <a:latin typeface="Calibri"/>
                        <a:ea typeface="Calibri"/>
                        <a:cs typeface="Times New Roman"/>
                      </a:endParaRPr>
                    </a:p>
                  </a:txBody>
                  <a:tcPr marL="68580" marR="68580" marT="0" marB="0"/>
                </a:tc>
                <a:tc>
                  <a:txBody>
                    <a:bodyPr/>
                    <a:lstStyle/>
                    <a:p>
                      <a:pPr algn="l">
                        <a:lnSpc>
                          <a:spcPct val="115000"/>
                        </a:lnSpc>
                        <a:spcAft>
                          <a:spcPts val="0"/>
                        </a:spcAft>
                      </a:pPr>
                      <a:endParaRPr lang="fr-FR" sz="1200">
                        <a:latin typeface="Times New Roman"/>
                        <a:ea typeface="Calibri"/>
                        <a:cs typeface="Times New Roman"/>
                      </a:endParaRPr>
                    </a:p>
                  </a:txBody>
                  <a:tcPr marL="68580" marR="68580" marT="0" marB="0"/>
                </a:tc>
                <a:tc>
                  <a:txBody>
                    <a:bodyPr/>
                    <a:lstStyle/>
                    <a:p>
                      <a:pPr algn="l">
                        <a:lnSpc>
                          <a:spcPct val="115000"/>
                        </a:lnSpc>
                        <a:spcAft>
                          <a:spcPts val="0"/>
                        </a:spcAft>
                      </a:pPr>
                      <a:r>
                        <a:rPr lang="fr-FR" sz="1200" dirty="0">
                          <a:latin typeface="Times New Roman"/>
                          <a:ea typeface="Calibri"/>
                          <a:cs typeface="Times New Roman"/>
                        </a:rPr>
                        <a:t>Non préparé </a:t>
                      </a:r>
                      <a:endParaRPr lang="fr-FR" sz="1100" dirty="0">
                        <a:latin typeface="Calibri"/>
                        <a:ea typeface="Calibri"/>
                        <a:cs typeface="Times New Roman"/>
                      </a:endParaRPr>
                    </a:p>
                  </a:txBody>
                  <a:tcPr marL="68580" marR="68580" marT="0" marB="0"/>
                </a:tc>
              </a:tr>
            </a:tbl>
          </a:graphicData>
        </a:graphic>
      </p:graphicFrame>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8</a:t>
            </a:fld>
            <a:endParaRPr lang="fr-FR"/>
          </a:p>
        </p:txBody>
      </p:sp>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0"/>
            <a:ext cx="7543800" cy="928670"/>
          </a:xfrm>
        </p:spPr>
        <p:txBody>
          <a:bodyPr/>
          <a:lstStyle/>
          <a:p>
            <a:r>
              <a:rPr lang="fr-FR" dirty="0" smtClean="0"/>
              <a:t> </a:t>
            </a:r>
            <a:br>
              <a:rPr lang="fr-FR" dirty="0" smtClean="0"/>
            </a:br>
            <a:r>
              <a:rPr lang="fr-FR" sz="3600" dirty="0" smtClean="0">
                <a:solidFill>
                  <a:schemeClr val="tx1"/>
                </a:solidFill>
              </a:rPr>
              <a:t>3/:</a:t>
            </a:r>
            <a:r>
              <a:rPr lang="fr-FR" sz="3200" b="1" dirty="0" smtClean="0">
                <a:solidFill>
                  <a:schemeClr val="tx1"/>
                </a:solidFill>
              </a:rPr>
              <a:t>Adaptation des établissements</a:t>
            </a:r>
            <a:r>
              <a:rPr lang="fr-FR" i="1" u="sng" dirty="0" smtClean="0"/>
              <a:t> </a:t>
            </a:r>
            <a:r>
              <a:rPr lang="fr-FR" dirty="0" smtClean="0"/>
              <a:t/>
            </a:r>
            <a:br>
              <a:rPr lang="fr-FR" dirty="0" smtClean="0"/>
            </a:br>
            <a:endParaRPr lang="fr-FR" dirty="0"/>
          </a:p>
        </p:txBody>
      </p:sp>
      <p:graphicFrame>
        <p:nvGraphicFramePr>
          <p:cNvPr id="5" name="Espace réservé du contenu 4"/>
          <p:cNvGraphicFramePr>
            <a:graphicFrameLocks noGrp="1"/>
          </p:cNvGraphicFramePr>
          <p:nvPr>
            <p:ph idx="1"/>
          </p:nvPr>
        </p:nvGraphicFramePr>
        <p:xfrm>
          <a:off x="1357288" y="927296"/>
          <a:ext cx="6905624" cy="5930704"/>
        </p:xfrm>
        <a:graphic>
          <a:graphicData uri="http://schemas.openxmlformats.org/drawingml/2006/table">
            <a:tbl>
              <a:tblPr firstRow="1" bandRow="1">
                <a:tableStyleId>{69C7853C-536D-4A76-A0AE-DD22124D55A5}</a:tableStyleId>
              </a:tblPr>
              <a:tblGrid>
                <a:gridCol w="1726406"/>
                <a:gridCol w="1726406"/>
                <a:gridCol w="1726406"/>
                <a:gridCol w="1726406"/>
              </a:tblGrid>
              <a:tr h="320714">
                <a:tc>
                  <a:txBody>
                    <a:bodyPr/>
                    <a:lstStyle/>
                    <a:p>
                      <a:pPr algn="ctr">
                        <a:lnSpc>
                          <a:spcPct val="115000"/>
                        </a:lnSpc>
                        <a:spcAft>
                          <a:spcPts val="0"/>
                        </a:spcAft>
                      </a:pPr>
                      <a:r>
                        <a:rPr lang="fr-FR" sz="1200" b="1" i="0" dirty="0">
                          <a:solidFill>
                            <a:schemeClr val="tx1"/>
                          </a:solidFill>
                          <a:latin typeface="Times New Roman"/>
                          <a:ea typeface="Calibri"/>
                          <a:cs typeface="Times New Roman"/>
                        </a:rPr>
                        <a:t>Prénom</a:t>
                      </a:r>
                      <a:endParaRPr lang="fr-FR" sz="1100" i="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fr-FR" sz="1200" b="1" i="0" dirty="0">
                          <a:solidFill>
                            <a:schemeClr val="tx1"/>
                          </a:solidFill>
                          <a:latin typeface="Times New Roman"/>
                          <a:ea typeface="Calibri"/>
                          <a:cs typeface="Times New Roman"/>
                        </a:rPr>
                        <a:t>Age</a:t>
                      </a:r>
                      <a:endParaRPr lang="fr-FR" sz="1100" i="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fr-FR" sz="1200" b="1" i="0" dirty="0">
                          <a:solidFill>
                            <a:schemeClr val="tx1"/>
                          </a:solidFill>
                          <a:latin typeface="Times New Roman"/>
                          <a:ea typeface="Calibri"/>
                          <a:cs typeface="Times New Roman"/>
                        </a:rPr>
                        <a:t>établissement</a:t>
                      </a:r>
                      <a:endParaRPr lang="fr-FR" sz="1100" i="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fr-FR" sz="1200" b="1" i="0" dirty="0">
                          <a:solidFill>
                            <a:schemeClr val="tx1"/>
                          </a:solidFill>
                          <a:latin typeface="Times New Roman"/>
                          <a:ea typeface="Calibri"/>
                          <a:cs typeface="Times New Roman"/>
                        </a:rPr>
                        <a:t>Dispositif adapté</a:t>
                      </a:r>
                      <a:endParaRPr lang="fr-FR" sz="1100" i="0" dirty="0">
                        <a:solidFill>
                          <a:schemeClr val="tx1"/>
                        </a:solidFill>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a:latin typeface="Times New Roman"/>
                          <a:ea typeface="Calibri"/>
                          <a:cs typeface="Times New Roman"/>
                        </a:rPr>
                        <a:t>Assia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Ighil Ouazoug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 </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a:latin typeface="Times New Roman"/>
                          <a:ea typeface="Calibri"/>
                          <a:cs typeface="Times New Roman"/>
                        </a:rPr>
                        <a:t>Sarah</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École privée</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Imen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Targa Ouzemour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Oui : accessibilité dans l’école </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Chaima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Djabia, Tichy</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Oui : accessibilité dans l’école</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a:latin typeface="Times New Roman"/>
                          <a:ea typeface="Calibri"/>
                          <a:cs typeface="Times New Roman"/>
                        </a:rPr>
                        <a:t>Aya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Tichy</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Zina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Tizi, Feraoun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Oui : accessibilité dans l’école</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Alicia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en-US" sz="1200">
                          <a:latin typeface="Times New Roman"/>
                          <a:ea typeface="Calibri"/>
                          <a:cs typeface="Times New Roman"/>
                        </a:rPr>
                        <a:t>Chahid Amoui Mohand Said,Timezrit</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dirty="0">
                          <a:latin typeface="Times New Roman"/>
                          <a:ea typeface="Calibri"/>
                          <a:cs typeface="Times New Roman"/>
                        </a:rPr>
                        <a:t>Amir</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5ans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Bouiche Amizour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a:latin typeface="Times New Roman"/>
                          <a:ea typeface="Calibri"/>
                          <a:cs typeface="Times New Roman"/>
                        </a:rPr>
                        <a:t>Walid</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Iyaten Sedouk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Louhab</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FrèresBouichen Aboudaou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Youcef</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8ans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Bourai Ait Meziane ait Ouali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a:latin typeface="Times New Roman"/>
                          <a:ea typeface="Calibri"/>
                          <a:cs typeface="Times New Roman"/>
                        </a:rPr>
                        <a:t>Amira</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600 Lgts</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Rahmane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9ans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Tazerouthe Jenone kherrata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pas d’accessibilité</a:t>
                      </a:r>
                      <a:endParaRPr lang="fr-FR" sz="1100">
                        <a:latin typeface="Calibri"/>
                        <a:ea typeface="Calibri"/>
                        <a:cs typeface="Times New Roman"/>
                      </a:endParaRPr>
                    </a:p>
                  </a:txBody>
                  <a:tcPr marL="68580" marR="68580" marT="0" marB="0"/>
                </a:tc>
              </a:tr>
              <a:tr h="420452">
                <a:tc>
                  <a:txBody>
                    <a:bodyPr/>
                    <a:lstStyle/>
                    <a:p>
                      <a:pPr>
                        <a:lnSpc>
                          <a:spcPct val="115000"/>
                        </a:lnSpc>
                        <a:spcAft>
                          <a:spcPts val="0"/>
                        </a:spcAft>
                      </a:pPr>
                      <a:r>
                        <a:rPr lang="fr-FR" sz="1200">
                          <a:latin typeface="Times New Roman"/>
                          <a:ea typeface="Calibri"/>
                          <a:cs typeface="Times New Roman"/>
                        </a:rPr>
                        <a:t>Malek</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7ans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Aokas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Oui : accessibilité dans l’école</a:t>
                      </a:r>
                      <a:endParaRPr lang="fr-FR" sz="1100">
                        <a:latin typeface="Calibri"/>
                        <a:ea typeface="Calibri"/>
                        <a:cs typeface="Times New Roman"/>
                      </a:endParaRPr>
                    </a:p>
                  </a:txBody>
                  <a:tcPr marL="68580" marR="68580" marT="0" marB="0"/>
                </a:tc>
              </a:tr>
              <a:tr h="320714">
                <a:tc>
                  <a:txBody>
                    <a:bodyPr/>
                    <a:lstStyle/>
                    <a:p>
                      <a:pPr>
                        <a:lnSpc>
                          <a:spcPct val="115000"/>
                        </a:lnSpc>
                        <a:spcAft>
                          <a:spcPts val="0"/>
                        </a:spcAft>
                      </a:pPr>
                      <a:r>
                        <a:rPr lang="fr-FR" sz="1200" dirty="0">
                          <a:latin typeface="Times New Roman"/>
                          <a:ea typeface="Calibri"/>
                          <a:cs typeface="Times New Roman"/>
                        </a:rPr>
                        <a:t>Hamza</a:t>
                      </a:r>
                      <a:endParaRPr lang="fr-FR" sz="1100" dirty="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12ans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a:latin typeface="Times New Roman"/>
                          <a:ea typeface="Calibri"/>
                          <a:cs typeface="Times New Roman"/>
                        </a:rPr>
                        <a:t>Centre Bordj Mira </a:t>
                      </a:r>
                      <a:endParaRPr lang="fr-FR" sz="1100">
                        <a:latin typeface="Calibri"/>
                        <a:ea typeface="Calibri"/>
                        <a:cs typeface="Times New Roman"/>
                      </a:endParaRPr>
                    </a:p>
                  </a:txBody>
                  <a:tcPr marL="68580" marR="68580" marT="0" marB="0"/>
                </a:tc>
                <a:tc>
                  <a:txBody>
                    <a:bodyPr/>
                    <a:lstStyle/>
                    <a:p>
                      <a:pPr>
                        <a:lnSpc>
                          <a:spcPct val="115000"/>
                        </a:lnSpc>
                        <a:spcAft>
                          <a:spcPts val="0"/>
                        </a:spcAft>
                      </a:pPr>
                      <a:r>
                        <a:rPr lang="fr-FR" sz="1200" dirty="0">
                          <a:latin typeface="Times New Roman"/>
                          <a:ea typeface="Calibri"/>
                          <a:cs typeface="Times New Roman"/>
                        </a:rPr>
                        <a:t> pas d’accessibilité </a:t>
                      </a:r>
                      <a:endParaRPr lang="fr-FR" sz="1100" dirty="0">
                        <a:latin typeface="Calibri"/>
                        <a:ea typeface="Calibri"/>
                        <a:cs typeface="Times New Roman"/>
                      </a:endParaRPr>
                    </a:p>
                  </a:txBody>
                  <a:tcPr marL="68580" marR="68580" marT="0" marB="0"/>
                </a:tc>
              </a:tr>
            </a:tbl>
          </a:graphicData>
        </a:graphic>
      </p:graphicFrame>
      <p:sp>
        <p:nvSpPr>
          <p:cNvPr id="4" name="Espace réservé du numéro de diapositive 3"/>
          <p:cNvSpPr>
            <a:spLocks noGrp="1"/>
          </p:cNvSpPr>
          <p:nvPr>
            <p:ph type="sldNum" sz="quarter" idx="12"/>
          </p:nvPr>
        </p:nvSpPr>
        <p:spPr/>
        <p:txBody>
          <a:bodyPr/>
          <a:lstStyle/>
          <a:p>
            <a:pPr>
              <a:defRPr/>
            </a:pPr>
            <a:fld id="{8B1C1067-10AA-48CD-9387-F79BCEC86EB2}" type="slidenum">
              <a:rPr lang="fr-FR" smtClean="0"/>
              <a:pPr>
                <a:defRPr/>
              </a:pPr>
              <a:t>9</a:t>
            </a:fld>
            <a:endParaRPr lang="fr-FR"/>
          </a:p>
        </p:txBody>
      </p:sp>
    </p:spTree>
  </p:cSld>
  <p:clrMapOvr>
    <a:masterClrMapping/>
  </p:clrMapOvr>
  <p:transition spd="slow">
    <p:wheel spokes="3"/>
  </p:transition>
  <p:timing>
    <p:tnLst>
      <p:par>
        <p:cTn id="1" dur="indefinite" restart="never" nodeType="tmRoot"/>
      </p:par>
    </p:tnLst>
  </p:timing>
</p:sld>
</file>

<file path=ppt/theme/theme1.xml><?xml version="1.0" encoding="utf-8"?>
<a:theme xmlns:a="http://schemas.openxmlformats.org/drawingml/2006/main" name="Stratégique">
  <a:themeElements>
    <a:clrScheme name="Stratégique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égiq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égique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égique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égique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égique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égique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égique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Designs\Stratégique.pot</Template>
  <TotalTime>6847</TotalTime>
  <Words>982</Words>
  <Application>Microsoft Office PowerPoint</Application>
  <PresentationFormat>Affichage à l'écran (4:3)</PresentationFormat>
  <Paragraphs>327</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Stratégique</vt:lpstr>
      <vt:lpstr>Diapositive 1</vt:lpstr>
      <vt:lpstr>Diapositive 2</vt:lpstr>
      <vt:lpstr>Diapositive 3</vt:lpstr>
      <vt:lpstr>Matériel et méthode  </vt:lpstr>
      <vt:lpstr>Diapositive 5</vt:lpstr>
      <vt:lpstr>Tableaux d’organisation des informations collectées</vt:lpstr>
      <vt:lpstr> 1/  ; Statuts  neuropsychologiques </vt:lpstr>
      <vt:lpstr>  2/  :Préparation préscolaire au niveau de l’association  </vt:lpstr>
      <vt:lpstr>  3/:Adaptation des établissements  </vt:lpstr>
      <vt:lpstr> 4/: Evaluations de l’inclusion  </vt:lpstr>
      <vt:lpstr>Discussions et résultats </vt:lpstr>
      <vt:lpstr>Diapositive 12</vt:lpstr>
      <vt:lpstr>Diapositive 13</vt:lpstr>
      <vt:lpstr>Diapositive 14</vt:lpstr>
      <vt:lpstr>Conclusion  </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certificats médicaux</dc:title>
  <dc:creator>Canas</dc:creator>
  <cp:lastModifiedBy>hp</cp:lastModifiedBy>
  <cp:revision>345</cp:revision>
  <cp:lastPrinted>2009-04-22T19:24:48Z</cp:lastPrinted>
  <dcterms:created xsi:type="dcterms:W3CDTF">2002-01-21T08:50:44Z</dcterms:created>
  <dcterms:modified xsi:type="dcterms:W3CDTF">2016-12-03T19:48:22Z</dcterms:modified>
</cp:coreProperties>
</file>