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327" r:id="rId3"/>
    <p:sldId id="260" r:id="rId4"/>
    <p:sldId id="261" r:id="rId5"/>
    <p:sldId id="262" r:id="rId6"/>
    <p:sldId id="264" r:id="rId7"/>
    <p:sldId id="265" r:id="rId8"/>
    <p:sldId id="329" r:id="rId9"/>
    <p:sldId id="285" r:id="rId10"/>
    <p:sldId id="284" r:id="rId11"/>
    <p:sldId id="273" r:id="rId12"/>
    <p:sldId id="308" r:id="rId13"/>
    <p:sldId id="309" r:id="rId14"/>
    <p:sldId id="330" r:id="rId15"/>
    <p:sldId id="311" r:id="rId16"/>
    <p:sldId id="312" r:id="rId17"/>
    <p:sldId id="328" r:id="rId18"/>
    <p:sldId id="323" r:id="rId19"/>
    <p:sldId id="257" r:id="rId2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339933"/>
    <a:srgbClr val="66FF33"/>
    <a:srgbClr val="00CC99"/>
    <a:srgbClr val="99FF66"/>
    <a:srgbClr val="CCECFF"/>
    <a:srgbClr val="99FFCC"/>
    <a:srgbClr val="422C16"/>
    <a:srgbClr val="0C788E"/>
    <a:srgbClr val="0251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652" autoAdjust="0"/>
  </p:normalViewPr>
  <p:slideViewPr>
    <p:cSldViewPr>
      <p:cViewPr varScale="1">
        <p:scale>
          <a:sx n="75" d="100"/>
          <a:sy n="75" d="100"/>
        </p:scale>
        <p:origin x="97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214696906499537"/>
          <c:y val="0"/>
          <c:w val="0.4920836582637218"/>
          <c:h val="0.82828484945501102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Feuil1!$A$1:$A$8</c:f>
              <c:strCache>
                <c:ptCount val="8"/>
                <c:pt idx="0">
                  <c:v>Europe </c:v>
                </c:pt>
                <c:pt idx="1">
                  <c:v>Reste de l'Asie</c:v>
                </c:pt>
                <c:pt idx="2">
                  <c:v>Chine </c:v>
                </c:pt>
                <c:pt idx="3">
                  <c:v>Japon </c:v>
                </c:pt>
                <c:pt idx="4">
                  <c:v>Amérique latine </c:v>
                </c:pt>
                <c:pt idx="5">
                  <c:v>Amérique du nord </c:v>
                </c:pt>
                <c:pt idx="6">
                  <c:v>Afrique </c:v>
                </c:pt>
                <c:pt idx="7">
                  <c:v>CEI</c:v>
                </c:pt>
              </c:strCache>
            </c:strRef>
          </c:cat>
          <c:val>
            <c:numRef>
              <c:f>Feuil1!$B$1:$B$8</c:f>
              <c:numCache>
                <c:formatCode>0%</c:formatCode>
                <c:ptCount val="8"/>
                <c:pt idx="0">
                  <c:v>0.21</c:v>
                </c:pt>
                <c:pt idx="1">
                  <c:v>0.16</c:v>
                </c:pt>
                <c:pt idx="2">
                  <c:v>0.23</c:v>
                </c:pt>
                <c:pt idx="3">
                  <c:v>0.05</c:v>
                </c:pt>
                <c:pt idx="4">
                  <c:v>0.05</c:v>
                </c:pt>
                <c:pt idx="5">
                  <c:v>0.2</c:v>
                </c:pt>
                <c:pt idx="6">
                  <c:v>7.0000000000000007E-2</c:v>
                </c:pt>
                <c:pt idx="7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659474681942861"/>
          <c:y val="0.85204322848355152"/>
          <c:w val="0.8087703250802456"/>
          <c:h val="0.144060378747785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2"/>
            <c:invertIfNegative val="0"/>
            <c:bubble3D val="0"/>
          </c:dPt>
          <c:dPt>
            <c:idx val="13"/>
            <c:invertIfNegative val="0"/>
            <c:bubble3D val="0"/>
          </c:dPt>
          <c:cat>
            <c:strRef>
              <c:f>Feuil1!$A$1:$A$14</c:f>
              <c:strCache>
                <c:ptCount val="14"/>
                <c:pt idx="0">
                  <c:v>2000-2001</c:v>
                </c:pt>
                <c:pt idx="1">
                  <c:v>2001-2002</c:v>
                </c:pt>
                <c:pt idx="2">
                  <c:v>2002-2003</c:v>
                </c:pt>
                <c:pt idx="3">
                  <c:v>2003-2004</c:v>
                </c:pt>
                <c:pt idx="4">
                  <c:v>2004-2005</c:v>
                </c:pt>
                <c:pt idx="5">
                  <c:v>2005-2006</c:v>
                </c:pt>
                <c:pt idx="6">
                  <c:v>2006-2007</c:v>
                </c:pt>
                <c:pt idx="7">
                  <c:v>2007-2008</c:v>
                </c:pt>
                <c:pt idx="8">
                  <c:v>2008-2009</c:v>
                </c:pt>
                <c:pt idx="9">
                  <c:v>2009-2010</c:v>
                </c:pt>
                <c:pt idx="10">
                  <c:v>2010-2011</c:v>
                </c:pt>
                <c:pt idx="11">
                  <c:v>2011-2012</c:v>
                </c:pt>
                <c:pt idx="12">
                  <c:v>2012-2013</c:v>
                </c:pt>
                <c:pt idx="13">
                  <c:v>2013-2014</c:v>
                </c:pt>
              </c:strCache>
            </c:strRef>
          </c:cat>
          <c:val>
            <c:numRef>
              <c:f>Feuil1!$B$1:$B$14</c:f>
              <c:numCache>
                <c:formatCode>General</c:formatCode>
                <c:ptCount val="14"/>
                <c:pt idx="0">
                  <c:v>128</c:v>
                </c:pt>
                <c:pt idx="1">
                  <c:v>140</c:v>
                </c:pt>
                <c:pt idx="2">
                  <c:v>205</c:v>
                </c:pt>
                <c:pt idx="3">
                  <c:v>268</c:v>
                </c:pt>
                <c:pt idx="4">
                  <c:v>263</c:v>
                </c:pt>
                <c:pt idx="5">
                  <c:v>297</c:v>
                </c:pt>
                <c:pt idx="6">
                  <c:v>352</c:v>
                </c:pt>
                <c:pt idx="7">
                  <c:v>415</c:v>
                </c:pt>
                <c:pt idx="8">
                  <c:v>493</c:v>
                </c:pt>
                <c:pt idx="9">
                  <c:v>522</c:v>
                </c:pt>
                <c:pt idx="10">
                  <c:v>555</c:v>
                </c:pt>
                <c:pt idx="11">
                  <c:v>599</c:v>
                </c:pt>
                <c:pt idx="12">
                  <c:v>659</c:v>
                </c:pt>
                <c:pt idx="13">
                  <c:v>662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45366000"/>
        <c:axId val="145366392"/>
      </c:barChart>
      <c:catAx>
        <c:axId val="1453660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cap="none" baseline="0">
                    <a:solidFill>
                      <a:schemeClr val="tx1"/>
                    </a:solidFill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r>
                  <a:rPr lang="fr-FR" sz="1000" cap="none" dirty="0" smtClean="0">
                    <a:solidFill>
                      <a:schemeClr val="tx1"/>
                    </a:solidFill>
                    <a:latin typeface="Book Antiqua" panose="02040602050305030304" pitchFamily="18" charset="0"/>
                  </a:rPr>
                  <a:t>Année</a:t>
                </a:r>
                <a:endParaRPr lang="fr-FR" sz="1000" cap="none" dirty="0">
                  <a:solidFill>
                    <a:schemeClr val="tx1"/>
                  </a:solidFill>
                  <a:latin typeface="Book Antiqua" panose="02040602050305030304" pitchFamily="18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cap="none" baseline="0">
                  <a:solidFill>
                    <a:schemeClr val="tx1"/>
                  </a:solidFill>
                  <a:latin typeface="Book Antiqua" panose="02040602050305030304" pitchFamily="18" charset="0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fr-FR"/>
          </a:p>
        </c:txPr>
        <c:crossAx val="145366392"/>
        <c:crosses val="autoZero"/>
        <c:auto val="1"/>
        <c:lblAlgn val="ctr"/>
        <c:lblOffset val="100"/>
        <c:noMultiLvlLbl val="0"/>
      </c:catAx>
      <c:valAx>
        <c:axId val="145366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cap="none" baseline="0">
                    <a:solidFill>
                      <a:schemeClr val="tx1"/>
                    </a:solidFill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r>
                  <a:rPr lang="fr-FR" sz="1000" cap="none" noProof="0" dirty="0" smtClean="0">
                    <a:solidFill>
                      <a:schemeClr val="tx1"/>
                    </a:solidFill>
                    <a:latin typeface="Book Antiqua" panose="02040602050305030304" pitchFamily="18" charset="0"/>
                  </a:rPr>
                  <a:t>Nombre</a:t>
                </a:r>
                <a:r>
                  <a:rPr lang="en-US" sz="1000" cap="none" dirty="0" smtClean="0">
                    <a:solidFill>
                      <a:schemeClr val="tx1"/>
                    </a:solidFill>
                    <a:latin typeface="Book Antiqua" panose="02040602050305030304" pitchFamily="18" charset="0"/>
                  </a:rPr>
                  <a:t> de publications</a:t>
                </a:r>
                <a:endParaRPr lang="en-US" sz="1000" cap="none" dirty="0">
                  <a:solidFill>
                    <a:schemeClr val="tx1"/>
                  </a:solidFill>
                  <a:latin typeface="Book Antiqua" panose="02040602050305030304" pitchFamily="18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cap="none" baseline="0">
                  <a:solidFill>
                    <a:schemeClr val="tx1"/>
                  </a:solidFill>
                  <a:latin typeface="Book Antiqua" panose="02040602050305030304" pitchFamily="18" charset="0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fr-FR"/>
          </a:p>
        </c:txPr>
        <c:crossAx val="145366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gradFill rotWithShape="1">
              <a:gsLst>
                <a:gs pos="21200">
                  <a:srgbClr val="90B8BB"/>
                </a:gs>
                <a:gs pos="2800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Feuil1!$A$2:$A$5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2016</c:v>
                </c:pt>
              </c:numCache>
            </c:numRef>
          </c:cat>
          <c:val>
            <c:numRef>
              <c:f>Feuil1!$B$2:$B$5</c:f>
              <c:numCache>
                <c:formatCode>General</c:formatCode>
                <c:ptCount val="4"/>
                <c:pt idx="0">
                  <c:v>23</c:v>
                </c:pt>
                <c:pt idx="1">
                  <c:v>674</c:v>
                </c:pt>
                <c:pt idx="2">
                  <c:v>675</c:v>
                </c:pt>
                <c:pt idx="3">
                  <c:v>5003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Colonne1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Feuil1!$A$2:$A$5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2016</c:v>
                </c:pt>
              </c:numCache>
            </c:numRef>
          </c:cat>
          <c:val>
            <c:numRef>
              <c:f>Feuil1!$C$2:$C$5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Colonne2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Feuil1!$A$2:$A$5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2016</c:v>
                </c:pt>
              </c:numCache>
            </c:numRef>
          </c:cat>
          <c:val>
            <c:numRef>
              <c:f>Feuil1!$D$2:$D$5</c:f>
              <c:numCache>
                <c:formatCode>General</c:formatCode>
                <c:ptCount val="4"/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99594016"/>
        <c:axId val="199594408"/>
      </c:barChart>
      <c:catAx>
        <c:axId val="1995940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cap="none" baseline="0">
                    <a:solidFill>
                      <a:schemeClr val="tx1"/>
                    </a:solidFill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r>
                  <a:rPr lang="fr-FR" sz="1000" cap="none" dirty="0" smtClean="0">
                    <a:solidFill>
                      <a:schemeClr val="tx1"/>
                    </a:solidFill>
                    <a:latin typeface="Book Antiqua" panose="02040602050305030304" pitchFamily="18" charset="0"/>
                  </a:rPr>
                  <a:t>Année </a:t>
                </a:r>
                <a:endParaRPr lang="fr-FR" sz="1000" cap="none" dirty="0">
                  <a:solidFill>
                    <a:schemeClr val="tx1"/>
                  </a:solidFill>
                  <a:latin typeface="Book Antiqua" panose="02040602050305030304" pitchFamily="18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cap="none" baseline="0">
                  <a:solidFill>
                    <a:schemeClr val="tx1"/>
                  </a:solidFill>
                  <a:latin typeface="Book Antiqua" panose="02040602050305030304" pitchFamily="18" charset="0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fr-FR"/>
          </a:p>
        </c:txPr>
        <c:crossAx val="199594408"/>
        <c:crosses val="autoZero"/>
        <c:auto val="1"/>
        <c:lblAlgn val="ctr"/>
        <c:lblOffset val="100"/>
        <c:noMultiLvlLbl val="0"/>
      </c:catAx>
      <c:valAx>
        <c:axId val="199594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cap="none" baseline="0">
                    <a:solidFill>
                      <a:schemeClr val="tx1"/>
                    </a:solidFill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r>
                  <a:rPr lang="fr-FR" sz="1000" b="1" cap="none" dirty="0" smtClean="0">
                    <a:solidFill>
                      <a:schemeClr val="tx1"/>
                    </a:solidFill>
                    <a:latin typeface="Book Antiqua" panose="02040602050305030304" pitchFamily="18" charset="0"/>
                  </a:rPr>
                  <a:t>Milliers de tonnes</a:t>
                </a:r>
                <a:endParaRPr lang="fr-FR" sz="1000" b="1" cap="none" dirty="0">
                  <a:solidFill>
                    <a:schemeClr val="tx1"/>
                  </a:solidFill>
                  <a:latin typeface="Book Antiqua" panose="02040602050305030304" pitchFamily="18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cap="none" baseline="0">
                  <a:solidFill>
                    <a:schemeClr val="tx1"/>
                  </a:solidFill>
                  <a:latin typeface="Book Antiqua" panose="02040602050305030304" pitchFamily="18" charset="0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fr-FR"/>
          </a:p>
        </c:txPr>
        <c:crossAx val="199594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78273549139691"/>
          <c:y val="8.7818565072109972E-2"/>
          <c:w val="0.88321726450860305"/>
          <c:h val="0.81906117630178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gradFill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cat>
            <c:numRef>
              <c:f>Feuil1!$A$2:$A$5</c:f>
              <c:numCache>
                <c:formatCode>General</c:formatCode>
                <c:ptCount val="4"/>
                <c:pt idx="0">
                  <c:v>2005</c:v>
                </c:pt>
                <c:pt idx="1">
                  <c:v>2010</c:v>
                </c:pt>
                <c:pt idx="2">
                  <c:v>2016</c:v>
                </c:pt>
              </c:numCache>
            </c:numRef>
          </c:cat>
          <c:val>
            <c:numRef>
              <c:f>Feuil1!$B$2:$B$5</c:f>
              <c:numCache>
                <c:formatCode>General</c:formatCode>
                <c:ptCount val="4"/>
                <c:pt idx="0">
                  <c:v>1.0860000000000001</c:v>
                </c:pt>
                <c:pt idx="1">
                  <c:v>2.1709999999999998</c:v>
                </c:pt>
                <c:pt idx="2">
                  <c:v>3.8050000000000002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199596368"/>
        <c:axId val="199596760"/>
      </c:barChart>
      <c:catAx>
        <c:axId val="19959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fr-FR"/>
          </a:p>
        </c:txPr>
        <c:crossAx val="199596760"/>
        <c:crosses val="autoZero"/>
        <c:auto val="1"/>
        <c:lblAlgn val="ctr"/>
        <c:lblOffset val="100"/>
        <c:noMultiLvlLbl val="0"/>
      </c:catAx>
      <c:valAx>
        <c:axId val="19959676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r>
                  <a:rPr lang="fr-FR" sz="1000" b="1" dirty="0" smtClean="0">
                    <a:solidFill>
                      <a:schemeClr val="tx1"/>
                    </a:solidFill>
                    <a:latin typeface="Book Antiqua" panose="02040602050305030304" pitchFamily="18" charset="0"/>
                  </a:rPr>
                  <a:t>Millions de Dollars</a:t>
                </a:r>
                <a:endParaRPr lang="fr-FR" sz="1000" b="1" dirty="0">
                  <a:solidFill>
                    <a:schemeClr val="tx1"/>
                  </a:solidFill>
                  <a:latin typeface="Book Antiqua" panose="02040602050305030304" pitchFamily="18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Book Antiqua" panose="02040602050305030304" pitchFamily="18" charset="0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fr-FR"/>
          </a:p>
        </c:txPr>
        <c:crossAx val="19959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46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0,6%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Feuil1!$A$1:$H$1</c:f>
              <c:strCache>
                <c:ptCount val="8"/>
                <c:pt idx="0">
                  <c:v>papier</c:v>
                </c:pt>
                <c:pt idx="1">
                  <c:v>tissu cellulosique</c:v>
                </c:pt>
                <c:pt idx="2">
                  <c:v>nourriture</c:v>
                </c:pt>
                <c:pt idx="3">
                  <c:v>plastique</c:v>
                </c:pt>
                <c:pt idx="4">
                  <c:v>cuir et caoutchouc</c:v>
                </c:pt>
                <c:pt idx="5">
                  <c:v>métaux</c:v>
                </c:pt>
                <c:pt idx="6">
                  <c:v>verre  </c:v>
                </c:pt>
                <c:pt idx="7">
                  <c:v>autre</c:v>
                </c:pt>
              </c:strCache>
            </c:strRef>
          </c:cat>
          <c:val>
            <c:numRef>
              <c:f>Feuil1!$A$2:$H$2</c:f>
              <c:numCache>
                <c:formatCode>General</c:formatCode>
                <c:ptCount val="8"/>
                <c:pt idx="0" formatCode="0.00%">
                  <c:v>0.28950000000000031</c:v>
                </c:pt>
                <c:pt idx="1">
                  <c:v>0</c:v>
                </c:pt>
                <c:pt idx="2" formatCode="0.00%">
                  <c:v>0.23180000000000001</c:v>
                </c:pt>
                <c:pt idx="3" formatCode="0.00%">
                  <c:v>0.19590000000000146</c:v>
                </c:pt>
                <c:pt idx="4" formatCode="0.00%">
                  <c:v>4.3000000000000104E-3</c:v>
                </c:pt>
                <c:pt idx="5" formatCode="0.00%">
                  <c:v>7.8900000000000123E-2</c:v>
                </c:pt>
                <c:pt idx="6" formatCode="0.00%">
                  <c:v>6.9800000000000958E-2</c:v>
                </c:pt>
                <c:pt idx="7" formatCode="0.00%">
                  <c:v>3.1000000000000406E-2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Feuil1!$A$1:$H$1</c:f>
              <c:strCache>
                <c:ptCount val="8"/>
                <c:pt idx="0">
                  <c:v>papier</c:v>
                </c:pt>
                <c:pt idx="1">
                  <c:v>tissu cellulosique</c:v>
                </c:pt>
                <c:pt idx="2">
                  <c:v>nourriture</c:v>
                </c:pt>
                <c:pt idx="3">
                  <c:v>plastique</c:v>
                </c:pt>
                <c:pt idx="4">
                  <c:v>cuir et caoutchouc</c:v>
                </c:pt>
                <c:pt idx="5">
                  <c:v>métaux</c:v>
                </c:pt>
                <c:pt idx="6">
                  <c:v>verre  </c:v>
                </c:pt>
                <c:pt idx="7">
                  <c:v>autre</c:v>
                </c:pt>
              </c:strCache>
            </c:strRef>
          </c:cat>
          <c:val>
            <c:numRef>
              <c:f>Feuil1!$A$3:$H$3</c:f>
              <c:numCache>
                <c:formatCode>General</c:formatCode>
                <c:ptCount val="8"/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fr-FR"/>
        </a:p>
      </c:txPr>
    </c:legend>
    <c:plotVisOnly val="1"/>
    <c:dispBlanksAs val="zero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5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Feuil1!$A$2:$A$8</c:f>
              <c:strCache>
                <c:ptCount val="6"/>
                <c:pt idx="0">
                  <c:v>Matière organique</c:v>
                </c:pt>
                <c:pt idx="1">
                  <c:v>Plastiques</c:v>
                </c:pt>
                <c:pt idx="2">
                  <c:v>Carton et papier</c:v>
                </c:pt>
                <c:pt idx="3">
                  <c:v>Verre</c:v>
                </c:pt>
                <c:pt idx="4">
                  <c:v>Métaux </c:v>
                </c:pt>
                <c:pt idx="5">
                  <c:v>Chiffons et autres </c:v>
                </c:pt>
              </c:strCache>
            </c:strRef>
          </c:cat>
          <c:val>
            <c:numRef>
              <c:f>Feuil1!$B$2:$B$8</c:f>
              <c:numCache>
                <c:formatCode>0%</c:formatCode>
                <c:ptCount val="7"/>
                <c:pt idx="0">
                  <c:v>72</c:v>
                </c:pt>
                <c:pt idx="1">
                  <c:v>10</c:v>
                </c:pt>
                <c:pt idx="2" formatCode="0.00%">
                  <c:v>9.1999999999999993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F00A34-E46E-4E74-8C87-D4E1F12C84D1}" type="doc">
      <dgm:prSet loTypeId="urn:microsoft.com/office/officeart/2005/8/layout/hProcess7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6EC9CB64-9F44-4FAB-8EE3-C820DA76D43E}">
      <dgm:prSet phldrT="[Texte]" phldr="1" custT="1"/>
      <dgm:spPr/>
      <dgm:t>
        <a:bodyPr/>
        <a:lstStyle/>
        <a:p>
          <a:endParaRPr lang="fr-FR" sz="1400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3FDFEA36-311D-45A5-B524-F7FA04492942}" type="parTrans" cxnId="{8D2D4C84-8543-4014-BBEB-D41865CE3266}">
      <dgm:prSet/>
      <dgm:spPr/>
      <dgm:t>
        <a:bodyPr/>
        <a:lstStyle/>
        <a:p>
          <a:endParaRPr lang="fr-FR" sz="140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3A42CF5E-B601-436F-B20F-5C247D028AAE}" type="sibTrans" cxnId="{8D2D4C84-8543-4014-BBEB-D41865CE3266}">
      <dgm:prSet/>
      <dgm:spPr/>
      <dgm:t>
        <a:bodyPr/>
        <a:lstStyle/>
        <a:p>
          <a:endParaRPr lang="fr-FR" sz="140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AACF2494-E8A8-4184-91FC-487DAA066CC9}">
      <dgm:prSet phldrT="[Texte]" custT="1"/>
      <dgm:spPr/>
      <dgm:t>
        <a:bodyPr/>
        <a:lstStyle/>
        <a:p>
          <a:endParaRPr lang="fr-FR" sz="1400" dirty="0" smtClean="0">
            <a:latin typeface="Book Antiqua" panose="02040602050305030304" pitchFamily="18" charset="0"/>
          </a:endParaRPr>
        </a:p>
        <a:p>
          <a:r>
            <a:rPr lang="fr-FR" sz="1400" dirty="0" smtClean="0">
              <a:latin typeface="Book Antiqua" panose="02040602050305030304" pitchFamily="18" charset="0"/>
            </a:rPr>
            <a:t>Augmentation des pics pour 1% de concentration</a:t>
          </a:r>
          <a:endParaRPr lang="fr-FR" sz="1400" dirty="0">
            <a:latin typeface="Book Antiqua" panose="02040602050305030304" pitchFamily="18" charset="0"/>
          </a:endParaRPr>
        </a:p>
      </dgm:t>
    </dgm:pt>
    <dgm:pt modelId="{E3E62DE9-D338-464D-A201-CF3B0B275B23}" type="parTrans" cxnId="{D0D2B6D8-4ACA-4EAC-9A4F-CBC63DE2368F}">
      <dgm:prSet/>
      <dgm:spPr/>
      <dgm:t>
        <a:bodyPr/>
        <a:lstStyle/>
        <a:p>
          <a:endParaRPr lang="fr-FR" sz="140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4D3C3631-B9F1-4809-9D0B-2A41E9E3BDFA}" type="sibTrans" cxnId="{D0D2B6D8-4ACA-4EAC-9A4F-CBC63DE2368F}">
      <dgm:prSet/>
      <dgm:spPr/>
      <dgm:t>
        <a:bodyPr/>
        <a:lstStyle/>
        <a:p>
          <a:endParaRPr lang="fr-FR" sz="140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3CE939EF-48AD-498E-80D4-21E955C55E50}">
      <dgm:prSet phldrT="[Texte]" phldr="1" custT="1"/>
      <dgm:spPr/>
      <dgm:t>
        <a:bodyPr/>
        <a:lstStyle/>
        <a:p>
          <a:endParaRPr lang="fr-FR" sz="1400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3594BAF8-DBC9-425B-B23A-27569545C0D7}" type="parTrans" cxnId="{96571361-7117-410C-ABEB-C8419AB3183C}">
      <dgm:prSet/>
      <dgm:spPr/>
      <dgm:t>
        <a:bodyPr/>
        <a:lstStyle/>
        <a:p>
          <a:endParaRPr lang="fr-FR" sz="140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5F4C59FB-DD5E-40FB-B861-5BBFDE6411ED}" type="sibTrans" cxnId="{96571361-7117-410C-ABEB-C8419AB3183C}">
      <dgm:prSet/>
      <dgm:spPr/>
      <dgm:t>
        <a:bodyPr/>
        <a:lstStyle/>
        <a:p>
          <a:endParaRPr lang="fr-FR" sz="140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8C72AEB3-037F-4668-8F84-4273F97D6D79}">
      <dgm:prSet phldrT="[Texte]" custT="1"/>
      <dgm:spPr/>
      <dgm:t>
        <a:bodyPr/>
        <a:lstStyle/>
        <a:p>
          <a:endParaRPr lang="fr-FR" sz="1400" smtClean="0">
            <a:latin typeface="Book Antiqua" panose="02040602050305030304" pitchFamily="18" charset="0"/>
          </a:endParaRPr>
        </a:p>
        <a:p>
          <a:r>
            <a:rPr lang="fr-FR" sz="1400" smtClean="0">
              <a:latin typeface="Book Antiqua" panose="02040602050305030304" pitchFamily="18" charset="0"/>
            </a:rPr>
            <a:t>Dégradation de la fibre</a:t>
          </a:r>
          <a:endParaRPr lang="fr-FR" sz="1400" dirty="0">
            <a:latin typeface="Book Antiqua" panose="02040602050305030304" pitchFamily="18" charset="0"/>
          </a:endParaRPr>
        </a:p>
      </dgm:t>
    </dgm:pt>
    <dgm:pt modelId="{B402C391-DC98-4409-AA77-887D77DF0FE4}" type="parTrans" cxnId="{128D9AE0-ECEA-4F0B-BB82-F130EEEE6478}">
      <dgm:prSet/>
      <dgm:spPr/>
      <dgm:t>
        <a:bodyPr/>
        <a:lstStyle/>
        <a:p>
          <a:endParaRPr lang="fr-FR" sz="140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069C9441-0DF8-4AA3-8600-282E0EC74A23}" type="sibTrans" cxnId="{128D9AE0-ECEA-4F0B-BB82-F130EEEE6478}">
      <dgm:prSet/>
      <dgm:spPr/>
      <dgm:t>
        <a:bodyPr/>
        <a:lstStyle/>
        <a:p>
          <a:endParaRPr lang="fr-FR" sz="140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2B43C172-8770-4B01-BB3C-E904C4760EBE}">
      <dgm:prSet phldrT="[Texte]" phldr="1" custT="1"/>
      <dgm:spPr/>
      <dgm:t>
        <a:bodyPr/>
        <a:lstStyle/>
        <a:p>
          <a:endParaRPr lang="fr-FR" sz="140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B2975B4F-7D9F-4EE6-936C-BA6B40F7D271}" type="parTrans" cxnId="{40E60F0C-2895-462F-B5AC-8B17D5667B1A}">
      <dgm:prSet/>
      <dgm:spPr/>
      <dgm:t>
        <a:bodyPr/>
        <a:lstStyle/>
        <a:p>
          <a:endParaRPr lang="fr-FR" sz="140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9456BE71-C1B2-4304-885B-BF9342CACA07}" type="sibTrans" cxnId="{40E60F0C-2895-462F-B5AC-8B17D5667B1A}">
      <dgm:prSet/>
      <dgm:spPr/>
      <dgm:t>
        <a:bodyPr/>
        <a:lstStyle/>
        <a:p>
          <a:endParaRPr lang="fr-FR" sz="140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8B779D83-C895-461C-A4FC-2A51B82C7E82}">
      <dgm:prSet phldrT="[Texte]" custT="1"/>
      <dgm:spPr/>
      <dgm:t>
        <a:bodyPr/>
        <a:lstStyle/>
        <a:p>
          <a:endParaRPr lang="fr-FR" sz="1400" dirty="0" smtClean="0">
            <a:latin typeface="Book Antiqua" panose="02040602050305030304" pitchFamily="18" charset="0"/>
          </a:endParaRPr>
        </a:p>
        <a:p>
          <a:r>
            <a:rPr lang="fr-FR" sz="1400" dirty="0" smtClean="0">
              <a:latin typeface="Book Antiqua" panose="02040602050305030304" pitchFamily="18" charset="0"/>
            </a:rPr>
            <a:t>Formation de groupements polaires</a:t>
          </a:r>
          <a:endParaRPr lang="fr-FR" sz="1400" dirty="0">
            <a:latin typeface="Book Antiqua" panose="02040602050305030304" pitchFamily="18" charset="0"/>
          </a:endParaRPr>
        </a:p>
      </dgm:t>
    </dgm:pt>
    <dgm:pt modelId="{ED3E16E6-97CF-48E6-8264-CF0E5B40E04B}" type="parTrans" cxnId="{AF160E7B-7398-4AFC-9707-A4F23A6C0B4C}">
      <dgm:prSet/>
      <dgm:spPr/>
      <dgm:t>
        <a:bodyPr/>
        <a:lstStyle/>
        <a:p>
          <a:endParaRPr lang="fr-FR" sz="140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30779B38-1641-4BAF-B7E2-471C10D1424D}" type="sibTrans" cxnId="{AF160E7B-7398-4AFC-9707-A4F23A6C0B4C}">
      <dgm:prSet/>
      <dgm:spPr/>
      <dgm:t>
        <a:bodyPr/>
        <a:lstStyle/>
        <a:p>
          <a:endParaRPr lang="fr-FR" sz="140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87303476-385E-42D8-B60A-2DA257490390}" type="pres">
      <dgm:prSet presAssocID="{93F00A34-E46E-4E74-8C87-D4E1F12C84D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E11452C-F344-4C75-9312-D3C70E10669E}" type="pres">
      <dgm:prSet presAssocID="{6EC9CB64-9F44-4FAB-8EE3-C820DA76D43E}" presName="compositeNode" presStyleCnt="0">
        <dgm:presLayoutVars>
          <dgm:bulletEnabled val="1"/>
        </dgm:presLayoutVars>
      </dgm:prSet>
      <dgm:spPr/>
    </dgm:pt>
    <dgm:pt modelId="{3250D293-3598-4F5E-97E7-2FDEF3689903}" type="pres">
      <dgm:prSet presAssocID="{6EC9CB64-9F44-4FAB-8EE3-C820DA76D43E}" presName="bgRect" presStyleLbl="node1" presStyleIdx="0" presStyleCnt="3"/>
      <dgm:spPr/>
      <dgm:t>
        <a:bodyPr/>
        <a:lstStyle/>
        <a:p>
          <a:endParaRPr lang="fr-FR"/>
        </a:p>
      </dgm:t>
    </dgm:pt>
    <dgm:pt modelId="{AEB888A8-19BD-4A5B-BBBA-45511D1577CC}" type="pres">
      <dgm:prSet presAssocID="{6EC9CB64-9F44-4FAB-8EE3-C820DA76D43E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690C5B5-AE32-44D9-B547-8D8987AC9139}" type="pres">
      <dgm:prSet presAssocID="{6EC9CB64-9F44-4FAB-8EE3-C820DA76D43E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9212529-AF66-41D3-A691-0F8EB2648D77}" type="pres">
      <dgm:prSet presAssocID="{3A42CF5E-B601-436F-B20F-5C247D028AAE}" presName="hSp" presStyleCnt="0"/>
      <dgm:spPr/>
    </dgm:pt>
    <dgm:pt modelId="{2FAC0C9A-4A76-41A2-B13A-79AFF0BF95F7}" type="pres">
      <dgm:prSet presAssocID="{3A42CF5E-B601-436F-B20F-5C247D028AAE}" presName="vProcSp" presStyleCnt="0"/>
      <dgm:spPr/>
    </dgm:pt>
    <dgm:pt modelId="{49F2899A-7D90-47D9-9B7F-7A0BA09CBBFA}" type="pres">
      <dgm:prSet presAssocID="{3A42CF5E-B601-436F-B20F-5C247D028AAE}" presName="vSp1" presStyleCnt="0"/>
      <dgm:spPr/>
    </dgm:pt>
    <dgm:pt modelId="{AA47A2DD-5AE7-4C72-BF99-DA50B1C37445}" type="pres">
      <dgm:prSet presAssocID="{3A42CF5E-B601-436F-B20F-5C247D028AAE}" presName="simulatedConn" presStyleLbl="solidFgAcc1" presStyleIdx="0" presStyleCnt="2"/>
      <dgm:spPr/>
    </dgm:pt>
    <dgm:pt modelId="{8682C713-70B4-4119-984F-D121B8643BD7}" type="pres">
      <dgm:prSet presAssocID="{3A42CF5E-B601-436F-B20F-5C247D028AAE}" presName="vSp2" presStyleCnt="0"/>
      <dgm:spPr/>
    </dgm:pt>
    <dgm:pt modelId="{2D7E74CD-C864-4E2F-8DA7-AEECD76A9C3F}" type="pres">
      <dgm:prSet presAssocID="{3A42CF5E-B601-436F-B20F-5C247D028AAE}" presName="sibTrans" presStyleCnt="0"/>
      <dgm:spPr/>
    </dgm:pt>
    <dgm:pt modelId="{34102AEF-3618-4D1B-A080-D02B120DC023}" type="pres">
      <dgm:prSet presAssocID="{3CE939EF-48AD-498E-80D4-21E955C55E50}" presName="compositeNode" presStyleCnt="0">
        <dgm:presLayoutVars>
          <dgm:bulletEnabled val="1"/>
        </dgm:presLayoutVars>
      </dgm:prSet>
      <dgm:spPr/>
    </dgm:pt>
    <dgm:pt modelId="{81316E7A-657C-4BC3-BB8E-E63A6E2C5970}" type="pres">
      <dgm:prSet presAssocID="{3CE939EF-48AD-498E-80D4-21E955C55E50}" presName="bgRect" presStyleLbl="node1" presStyleIdx="1" presStyleCnt="3"/>
      <dgm:spPr/>
      <dgm:t>
        <a:bodyPr/>
        <a:lstStyle/>
        <a:p>
          <a:endParaRPr lang="fr-FR"/>
        </a:p>
      </dgm:t>
    </dgm:pt>
    <dgm:pt modelId="{6F44151B-DF7F-4533-8DE4-230A1CB84A4A}" type="pres">
      <dgm:prSet presAssocID="{3CE939EF-48AD-498E-80D4-21E955C55E50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9FCFB43-DC1A-49B6-B9DE-FABB7A647F9C}" type="pres">
      <dgm:prSet presAssocID="{3CE939EF-48AD-498E-80D4-21E955C55E50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825E658-2812-4547-9EA8-F4344CF0BB1E}" type="pres">
      <dgm:prSet presAssocID="{5F4C59FB-DD5E-40FB-B861-5BBFDE6411ED}" presName="hSp" presStyleCnt="0"/>
      <dgm:spPr/>
    </dgm:pt>
    <dgm:pt modelId="{F8A3793A-8B72-41A7-81D9-4CCFDE3271C9}" type="pres">
      <dgm:prSet presAssocID="{5F4C59FB-DD5E-40FB-B861-5BBFDE6411ED}" presName="vProcSp" presStyleCnt="0"/>
      <dgm:spPr/>
    </dgm:pt>
    <dgm:pt modelId="{14E68E94-4C4B-4480-9C64-DFCA5545BA81}" type="pres">
      <dgm:prSet presAssocID="{5F4C59FB-DD5E-40FB-B861-5BBFDE6411ED}" presName="vSp1" presStyleCnt="0"/>
      <dgm:spPr/>
    </dgm:pt>
    <dgm:pt modelId="{EA48BAD4-D908-4761-B5A4-73E2D515C280}" type="pres">
      <dgm:prSet presAssocID="{5F4C59FB-DD5E-40FB-B861-5BBFDE6411ED}" presName="simulatedConn" presStyleLbl="solidFgAcc1" presStyleIdx="1" presStyleCnt="2"/>
      <dgm:spPr/>
    </dgm:pt>
    <dgm:pt modelId="{71C69D99-63F3-4108-BE08-73FCF6981328}" type="pres">
      <dgm:prSet presAssocID="{5F4C59FB-DD5E-40FB-B861-5BBFDE6411ED}" presName="vSp2" presStyleCnt="0"/>
      <dgm:spPr/>
    </dgm:pt>
    <dgm:pt modelId="{E52155EE-4E80-43D9-BC10-3B6AED474541}" type="pres">
      <dgm:prSet presAssocID="{5F4C59FB-DD5E-40FB-B861-5BBFDE6411ED}" presName="sibTrans" presStyleCnt="0"/>
      <dgm:spPr/>
    </dgm:pt>
    <dgm:pt modelId="{8527D2B5-EBCC-48AC-AA0F-47A7D2DD0230}" type="pres">
      <dgm:prSet presAssocID="{2B43C172-8770-4B01-BB3C-E904C4760EBE}" presName="compositeNode" presStyleCnt="0">
        <dgm:presLayoutVars>
          <dgm:bulletEnabled val="1"/>
        </dgm:presLayoutVars>
      </dgm:prSet>
      <dgm:spPr/>
    </dgm:pt>
    <dgm:pt modelId="{795D0FC5-69F3-4DE1-80F8-ABC39AAE1EC6}" type="pres">
      <dgm:prSet presAssocID="{2B43C172-8770-4B01-BB3C-E904C4760EBE}" presName="bgRect" presStyleLbl="node1" presStyleIdx="2" presStyleCnt="3"/>
      <dgm:spPr/>
      <dgm:t>
        <a:bodyPr/>
        <a:lstStyle/>
        <a:p>
          <a:endParaRPr lang="fr-FR"/>
        </a:p>
      </dgm:t>
    </dgm:pt>
    <dgm:pt modelId="{A403CAAD-6161-40CD-BDEA-3686B73A3CDC}" type="pres">
      <dgm:prSet presAssocID="{2B43C172-8770-4B01-BB3C-E904C4760EBE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8F0427C-95F0-43C5-A574-34B3C620652B}" type="pres">
      <dgm:prSet presAssocID="{2B43C172-8770-4B01-BB3C-E904C4760EBE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F9E0485-47FE-4E19-8BAE-8F096A824318}" type="presOf" srcId="{6EC9CB64-9F44-4FAB-8EE3-C820DA76D43E}" destId="{3250D293-3598-4F5E-97E7-2FDEF3689903}" srcOrd="0" destOrd="0" presId="urn:microsoft.com/office/officeart/2005/8/layout/hProcess7"/>
    <dgm:cxn modelId="{40E60F0C-2895-462F-B5AC-8B17D5667B1A}" srcId="{93F00A34-E46E-4E74-8C87-D4E1F12C84D1}" destId="{2B43C172-8770-4B01-BB3C-E904C4760EBE}" srcOrd="2" destOrd="0" parTransId="{B2975B4F-7D9F-4EE6-936C-BA6B40F7D271}" sibTransId="{9456BE71-C1B2-4304-885B-BF9342CACA07}"/>
    <dgm:cxn modelId="{C7D1EAEF-6D61-43E7-803C-A38696C32399}" type="presOf" srcId="{3CE939EF-48AD-498E-80D4-21E955C55E50}" destId="{81316E7A-657C-4BC3-BB8E-E63A6E2C5970}" srcOrd="0" destOrd="0" presId="urn:microsoft.com/office/officeart/2005/8/layout/hProcess7"/>
    <dgm:cxn modelId="{A3FFFA12-622F-45D1-80A9-174E8BF6F604}" type="presOf" srcId="{AACF2494-E8A8-4184-91FC-487DAA066CC9}" destId="{1690C5B5-AE32-44D9-B547-8D8987AC9139}" srcOrd="0" destOrd="0" presId="urn:microsoft.com/office/officeart/2005/8/layout/hProcess7"/>
    <dgm:cxn modelId="{65D5980B-6089-4477-9E4B-B74393C7C560}" type="presOf" srcId="{93F00A34-E46E-4E74-8C87-D4E1F12C84D1}" destId="{87303476-385E-42D8-B60A-2DA257490390}" srcOrd="0" destOrd="0" presId="urn:microsoft.com/office/officeart/2005/8/layout/hProcess7"/>
    <dgm:cxn modelId="{1B0EA775-641E-47F6-9F88-BC10FBA0C535}" type="presOf" srcId="{3CE939EF-48AD-498E-80D4-21E955C55E50}" destId="{6F44151B-DF7F-4533-8DE4-230A1CB84A4A}" srcOrd="1" destOrd="0" presId="urn:microsoft.com/office/officeart/2005/8/layout/hProcess7"/>
    <dgm:cxn modelId="{C56D302E-9597-41B7-B136-CB6EED8BD332}" type="presOf" srcId="{2B43C172-8770-4B01-BB3C-E904C4760EBE}" destId="{795D0FC5-69F3-4DE1-80F8-ABC39AAE1EC6}" srcOrd="0" destOrd="0" presId="urn:microsoft.com/office/officeart/2005/8/layout/hProcess7"/>
    <dgm:cxn modelId="{D0D2B6D8-4ACA-4EAC-9A4F-CBC63DE2368F}" srcId="{6EC9CB64-9F44-4FAB-8EE3-C820DA76D43E}" destId="{AACF2494-E8A8-4184-91FC-487DAA066CC9}" srcOrd="0" destOrd="0" parTransId="{E3E62DE9-D338-464D-A201-CF3B0B275B23}" sibTransId="{4D3C3631-B9F1-4809-9D0B-2A41E9E3BDFA}"/>
    <dgm:cxn modelId="{8D2D4C84-8543-4014-BBEB-D41865CE3266}" srcId="{93F00A34-E46E-4E74-8C87-D4E1F12C84D1}" destId="{6EC9CB64-9F44-4FAB-8EE3-C820DA76D43E}" srcOrd="0" destOrd="0" parTransId="{3FDFEA36-311D-45A5-B524-F7FA04492942}" sibTransId="{3A42CF5E-B601-436F-B20F-5C247D028AAE}"/>
    <dgm:cxn modelId="{96571361-7117-410C-ABEB-C8419AB3183C}" srcId="{93F00A34-E46E-4E74-8C87-D4E1F12C84D1}" destId="{3CE939EF-48AD-498E-80D4-21E955C55E50}" srcOrd="1" destOrd="0" parTransId="{3594BAF8-DBC9-425B-B23A-27569545C0D7}" sibTransId="{5F4C59FB-DD5E-40FB-B861-5BBFDE6411ED}"/>
    <dgm:cxn modelId="{AF160E7B-7398-4AFC-9707-A4F23A6C0B4C}" srcId="{2B43C172-8770-4B01-BB3C-E904C4760EBE}" destId="{8B779D83-C895-461C-A4FC-2A51B82C7E82}" srcOrd="0" destOrd="0" parTransId="{ED3E16E6-97CF-48E6-8264-CF0E5B40E04B}" sibTransId="{30779B38-1641-4BAF-B7E2-471C10D1424D}"/>
    <dgm:cxn modelId="{128D9AE0-ECEA-4F0B-BB82-F130EEEE6478}" srcId="{3CE939EF-48AD-498E-80D4-21E955C55E50}" destId="{8C72AEB3-037F-4668-8F84-4273F97D6D79}" srcOrd="0" destOrd="0" parTransId="{B402C391-DC98-4409-AA77-887D77DF0FE4}" sibTransId="{069C9441-0DF8-4AA3-8600-282E0EC74A23}"/>
    <dgm:cxn modelId="{D7A035BF-3D36-4A3C-9374-C4339BFD0082}" type="presOf" srcId="{8C72AEB3-037F-4668-8F84-4273F97D6D79}" destId="{39FCFB43-DC1A-49B6-B9DE-FABB7A647F9C}" srcOrd="0" destOrd="0" presId="urn:microsoft.com/office/officeart/2005/8/layout/hProcess7"/>
    <dgm:cxn modelId="{17187669-86EF-4CB1-83FA-2F0165B11983}" type="presOf" srcId="{6EC9CB64-9F44-4FAB-8EE3-C820DA76D43E}" destId="{AEB888A8-19BD-4A5B-BBBA-45511D1577CC}" srcOrd="1" destOrd="0" presId="urn:microsoft.com/office/officeart/2005/8/layout/hProcess7"/>
    <dgm:cxn modelId="{EF0DEBDD-D554-4325-9607-C66F68580AA4}" type="presOf" srcId="{8B779D83-C895-461C-A4FC-2A51B82C7E82}" destId="{98F0427C-95F0-43C5-A574-34B3C620652B}" srcOrd="0" destOrd="0" presId="urn:microsoft.com/office/officeart/2005/8/layout/hProcess7"/>
    <dgm:cxn modelId="{845942E5-B66D-4A33-A5E5-E4A307462670}" type="presOf" srcId="{2B43C172-8770-4B01-BB3C-E904C4760EBE}" destId="{A403CAAD-6161-40CD-BDEA-3686B73A3CDC}" srcOrd="1" destOrd="0" presId="urn:microsoft.com/office/officeart/2005/8/layout/hProcess7"/>
    <dgm:cxn modelId="{C775F985-2CE6-4B8B-9FB8-04B11B0AD80B}" type="presParOf" srcId="{87303476-385E-42D8-B60A-2DA257490390}" destId="{1E11452C-F344-4C75-9312-D3C70E10669E}" srcOrd="0" destOrd="0" presId="urn:microsoft.com/office/officeart/2005/8/layout/hProcess7"/>
    <dgm:cxn modelId="{FCC7494E-DA38-4D3C-9371-75D3FB649492}" type="presParOf" srcId="{1E11452C-F344-4C75-9312-D3C70E10669E}" destId="{3250D293-3598-4F5E-97E7-2FDEF3689903}" srcOrd="0" destOrd="0" presId="urn:microsoft.com/office/officeart/2005/8/layout/hProcess7"/>
    <dgm:cxn modelId="{21656541-ABA3-4248-B62B-F962D3759401}" type="presParOf" srcId="{1E11452C-F344-4C75-9312-D3C70E10669E}" destId="{AEB888A8-19BD-4A5B-BBBA-45511D1577CC}" srcOrd="1" destOrd="0" presId="urn:microsoft.com/office/officeart/2005/8/layout/hProcess7"/>
    <dgm:cxn modelId="{14EFCBB5-E792-42F3-910F-2D0F8BF87474}" type="presParOf" srcId="{1E11452C-F344-4C75-9312-D3C70E10669E}" destId="{1690C5B5-AE32-44D9-B547-8D8987AC9139}" srcOrd="2" destOrd="0" presId="urn:microsoft.com/office/officeart/2005/8/layout/hProcess7"/>
    <dgm:cxn modelId="{6FC025E0-841E-4F43-8F54-F87A98B4416F}" type="presParOf" srcId="{87303476-385E-42D8-B60A-2DA257490390}" destId="{79212529-AF66-41D3-A691-0F8EB2648D77}" srcOrd="1" destOrd="0" presId="urn:microsoft.com/office/officeart/2005/8/layout/hProcess7"/>
    <dgm:cxn modelId="{2DC182D7-A42D-4469-B997-C50C1D470064}" type="presParOf" srcId="{87303476-385E-42D8-B60A-2DA257490390}" destId="{2FAC0C9A-4A76-41A2-B13A-79AFF0BF95F7}" srcOrd="2" destOrd="0" presId="urn:microsoft.com/office/officeart/2005/8/layout/hProcess7"/>
    <dgm:cxn modelId="{59440391-7167-4BBA-AC0D-64B8D959658E}" type="presParOf" srcId="{2FAC0C9A-4A76-41A2-B13A-79AFF0BF95F7}" destId="{49F2899A-7D90-47D9-9B7F-7A0BA09CBBFA}" srcOrd="0" destOrd="0" presId="urn:microsoft.com/office/officeart/2005/8/layout/hProcess7"/>
    <dgm:cxn modelId="{CE67737B-CB8F-4F1C-B71F-D1386A1A2DEE}" type="presParOf" srcId="{2FAC0C9A-4A76-41A2-B13A-79AFF0BF95F7}" destId="{AA47A2DD-5AE7-4C72-BF99-DA50B1C37445}" srcOrd="1" destOrd="0" presId="urn:microsoft.com/office/officeart/2005/8/layout/hProcess7"/>
    <dgm:cxn modelId="{DAB27088-AA0A-4F66-96BD-5898ED31C10D}" type="presParOf" srcId="{2FAC0C9A-4A76-41A2-B13A-79AFF0BF95F7}" destId="{8682C713-70B4-4119-984F-D121B8643BD7}" srcOrd="2" destOrd="0" presId="urn:microsoft.com/office/officeart/2005/8/layout/hProcess7"/>
    <dgm:cxn modelId="{8D75BAE3-8A5E-4670-93E9-9C4D9E8BFB55}" type="presParOf" srcId="{87303476-385E-42D8-B60A-2DA257490390}" destId="{2D7E74CD-C864-4E2F-8DA7-AEECD76A9C3F}" srcOrd="3" destOrd="0" presId="urn:microsoft.com/office/officeart/2005/8/layout/hProcess7"/>
    <dgm:cxn modelId="{2637C5F9-3A9E-418A-8963-2ADA4C91163D}" type="presParOf" srcId="{87303476-385E-42D8-B60A-2DA257490390}" destId="{34102AEF-3618-4D1B-A080-D02B120DC023}" srcOrd="4" destOrd="0" presId="urn:microsoft.com/office/officeart/2005/8/layout/hProcess7"/>
    <dgm:cxn modelId="{77123F51-7343-40A9-B3ED-B5C382F2E682}" type="presParOf" srcId="{34102AEF-3618-4D1B-A080-D02B120DC023}" destId="{81316E7A-657C-4BC3-BB8E-E63A6E2C5970}" srcOrd="0" destOrd="0" presId="urn:microsoft.com/office/officeart/2005/8/layout/hProcess7"/>
    <dgm:cxn modelId="{66826E1B-72E5-43A2-8E4A-6BCB3CB111FF}" type="presParOf" srcId="{34102AEF-3618-4D1B-A080-D02B120DC023}" destId="{6F44151B-DF7F-4533-8DE4-230A1CB84A4A}" srcOrd="1" destOrd="0" presId="urn:microsoft.com/office/officeart/2005/8/layout/hProcess7"/>
    <dgm:cxn modelId="{5B90C607-FAED-4B2F-8502-90B124DADA14}" type="presParOf" srcId="{34102AEF-3618-4D1B-A080-D02B120DC023}" destId="{39FCFB43-DC1A-49B6-B9DE-FABB7A647F9C}" srcOrd="2" destOrd="0" presId="urn:microsoft.com/office/officeart/2005/8/layout/hProcess7"/>
    <dgm:cxn modelId="{EEBE60B3-4368-4DA8-88F6-4AC45950242D}" type="presParOf" srcId="{87303476-385E-42D8-B60A-2DA257490390}" destId="{4825E658-2812-4547-9EA8-F4344CF0BB1E}" srcOrd="5" destOrd="0" presId="urn:microsoft.com/office/officeart/2005/8/layout/hProcess7"/>
    <dgm:cxn modelId="{E8385B50-5DE6-4477-A2CC-98DFA505E2B0}" type="presParOf" srcId="{87303476-385E-42D8-B60A-2DA257490390}" destId="{F8A3793A-8B72-41A7-81D9-4CCFDE3271C9}" srcOrd="6" destOrd="0" presId="urn:microsoft.com/office/officeart/2005/8/layout/hProcess7"/>
    <dgm:cxn modelId="{FBB9EC7D-A680-4158-AF9E-A3977E121AEB}" type="presParOf" srcId="{F8A3793A-8B72-41A7-81D9-4CCFDE3271C9}" destId="{14E68E94-4C4B-4480-9C64-DFCA5545BA81}" srcOrd="0" destOrd="0" presId="urn:microsoft.com/office/officeart/2005/8/layout/hProcess7"/>
    <dgm:cxn modelId="{15465E4C-79C2-468D-BBE2-46C37169EEA0}" type="presParOf" srcId="{F8A3793A-8B72-41A7-81D9-4CCFDE3271C9}" destId="{EA48BAD4-D908-4761-B5A4-73E2D515C280}" srcOrd="1" destOrd="0" presId="urn:microsoft.com/office/officeart/2005/8/layout/hProcess7"/>
    <dgm:cxn modelId="{53FE2FFC-E409-4A1C-9EED-5E878841F9B7}" type="presParOf" srcId="{F8A3793A-8B72-41A7-81D9-4CCFDE3271C9}" destId="{71C69D99-63F3-4108-BE08-73FCF6981328}" srcOrd="2" destOrd="0" presId="urn:microsoft.com/office/officeart/2005/8/layout/hProcess7"/>
    <dgm:cxn modelId="{00C0DF1D-C74E-46B9-A18F-3382005AA08C}" type="presParOf" srcId="{87303476-385E-42D8-B60A-2DA257490390}" destId="{E52155EE-4E80-43D9-BC10-3B6AED474541}" srcOrd="7" destOrd="0" presId="urn:microsoft.com/office/officeart/2005/8/layout/hProcess7"/>
    <dgm:cxn modelId="{59902014-CDE1-4914-A232-060178C39AE9}" type="presParOf" srcId="{87303476-385E-42D8-B60A-2DA257490390}" destId="{8527D2B5-EBCC-48AC-AA0F-47A7D2DD0230}" srcOrd="8" destOrd="0" presId="urn:microsoft.com/office/officeart/2005/8/layout/hProcess7"/>
    <dgm:cxn modelId="{3D2C0C65-0293-434D-8756-97DAFE37BA3B}" type="presParOf" srcId="{8527D2B5-EBCC-48AC-AA0F-47A7D2DD0230}" destId="{795D0FC5-69F3-4DE1-80F8-ABC39AAE1EC6}" srcOrd="0" destOrd="0" presId="urn:microsoft.com/office/officeart/2005/8/layout/hProcess7"/>
    <dgm:cxn modelId="{617AE5CC-F67C-4B30-A700-BE28FD523888}" type="presParOf" srcId="{8527D2B5-EBCC-48AC-AA0F-47A7D2DD0230}" destId="{A403CAAD-6161-40CD-BDEA-3686B73A3CDC}" srcOrd="1" destOrd="0" presId="urn:microsoft.com/office/officeart/2005/8/layout/hProcess7"/>
    <dgm:cxn modelId="{2F999BFD-8C54-4D39-82E3-29A428D2C82C}" type="presParOf" srcId="{8527D2B5-EBCC-48AC-AA0F-47A7D2DD0230}" destId="{98F0427C-95F0-43C5-A574-34B3C620652B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BBFAFA-4E8D-4924-B371-9D7BCBE43812}" type="doc">
      <dgm:prSet loTypeId="urn:microsoft.com/office/officeart/2008/layout/VerticalAccent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CC3A1A0-8D98-41EA-A981-C05D07A7B348}">
      <dgm:prSet phldrT="[Texte]" custT="1"/>
      <dgm:spPr/>
      <dgm:t>
        <a:bodyPr/>
        <a:lstStyle/>
        <a:p>
          <a:endParaRPr lang="fr-FR" sz="1200" dirty="0">
            <a:solidFill>
              <a:srgbClr val="FF0000"/>
            </a:solidFill>
            <a:latin typeface="Book Antiqua" panose="02040602050305030304" pitchFamily="18" charset="0"/>
          </a:endParaRPr>
        </a:p>
      </dgm:t>
    </dgm:pt>
    <dgm:pt modelId="{DA5099EF-3906-4725-B745-9B03AB3A4E75}" type="parTrans" cxnId="{069DF7C4-2217-41AD-91F8-B13423ECA20F}">
      <dgm:prSet/>
      <dgm:spPr/>
      <dgm:t>
        <a:bodyPr/>
        <a:lstStyle/>
        <a:p>
          <a:endParaRPr lang="fr-FR" sz="1200">
            <a:latin typeface="Book Antiqua" panose="02040602050305030304" pitchFamily="18" charset="0"/>
          </a:endParaRPr>
        </a:p>
      </dgm:t>
    </dgm:pt>
    <dgm:pt modelId="{B8FD78ED-5147-40EC-8168-CEC7CBDA3239}" type="sibTrans" cxnId="{069DF7C4-2217-41AD-91F8-B13423ECA20F}">
      <dgm:prSet/>
      <dgm:spPr/>
      <dgm:t>
        <a:bodyPr/>
        <a:lstStyle/>
        <a:p>
          <a:endParaRPr lang="fr-FR" sz="1200">
            <a:latin typeface="Book Antiqua" panose="02040602050305030304" pitchFamily="18" charset="0"/>
          </a:endParaRPr>
        </a:p>
      </dgm:t>
    </dgm:pt>
    <dgm:pt modelId="{239FD89C-DE41-495C-98DE-216588787817}">
      <dgm:prSet phldrT="[Texte]" custT="1"/>
      <dgm:spPr/>
      <dgm:t>
        <a:bodyPr/>
        <a:lstStyle/>
        <a:p>
          <a:r>
            <a:rPr lang="fr-FR" sz="1200" dirty="0" smtClean="0">
              <a:latin typeface="Book Antiqua" panose="02040602050305030304" pitchFamily="18" charset="0"/>
            </a:rPr>
            <a:t>KMnO4 : Agent oxydant fort</a:t>
          </a:r>
          <a:endParaRPr lang="fr-FR" sz="1200" dirty="0">
            <a:latin typeface="Book Antiqua" panose="02040602050305030304" pitchFamily="18" charset="0"/>
          </a:endParaRPr>
        </a:p>
      </dgm:t>
    </dgm:pt>
    <dgm:pt modelId="{8F296B42-72CD-4298-8CF8-738FB50E030B}" type="parTrans" cxnId="{EF287CAD-732C-473A-B769-BC6998A21B73}">
      <dgm:prSet/>
      <dgm:spPr/>
      <dgm:t>
        <a:bodyPr/>
        <a:lstStyle/>
        <a:p>
          <a:endParaRPr lang="fr-FR" sz="1200">
            <a:latin typeface="Book Antiqua" panose="02040602050305030304" pitchFamily="18" charset="0"/>
          </a:endParaRPr>
        </a:p>
      </dgm:t>
    </dgm:pt>
    <dgm:pt modelId="{864590BF-B12B-4BEC-A1F4-9C7123769E0C}" type="sibTrans" cxnId="{EF287CAD-732C-473A-B769-BC6998A21B73}">
      <dgm:prSet/>
      <dgm:spPr/>
      <dgm:t>
        <a:bodyPr/>
        <a:lstStyle/>
        <a:p>
          <a:endParaRPr lang="fr-FR" sz="1200">
            <a:latin typeface="Book Antiqua" panose="02040602050305030304" pitchFamily="18" charset="0"/>
          </a:endParaRPr>
        </a:p>
      </dgm:t>
    </dgm:pt>
    <dgm:pt modelId="{0E5B1CEE-F1AF-4327-B4E0-8152C7092621}">
      <dgm:prSet phldrT="[Texte]" custT="1"/>
      <dgm:spPr/>
      <dgm:t>
        <a:bodyPr/>
        <a:lstStyle/>
        <a:p>
          <a:r>
            <a:rPr lang="fr-FR" sz="1200" dirty="0" smtClean="0">
              <a:latin typeface="Book Antiqua" panose="02040602050305030304" pitchFamily="18" charset="0"/>
            </a:rPr>
            <a:t>Rends la surface des fibres rugueuse</a:t>
          </a:r>
          <a:endParaRPr lang="fr-FR" sz="1200" dirty="0">
            <a:latin typeface="Book Antiqua" panose="02040602050305030304" pitchFamily="18" charset="0"/>
          </a:endParaRPr>
        </a:p>
      </dgm:t>
    </dgm:pt>
    <dgm:pt modelId="{299DA5D4-B486-4657-B2EB-1240DE849607}" type="parTrans" cxnId="{70F5CB6B-D965-4FA0-9966-32C5813C53CC}">
      <dgm:prSet/>
      <dgm:spPr/>
      <dgm:t>
        <a:bodyPr/>
        <a:lstStyle/>
        <a:p>
          <a:endParaRPr lang="fr-FR" sz="1200">
            <a:latin typeface="Book Antiqua" panose="02040602050305030304" pitchFamily="18" charset="0"/>
          </a:endParaRPr>
        </a:p>
      </dgm:t>
    </dgm:pt>
    <dgm:pt modelId="{3BB09730-FCB1-4D5D-A5E6-FC5C80C559B3}" type="sibTrans" cxnId="{70F5CB6B-D965-4FA0-9966-32C5813C53CC}">
      <dgm:prSet/>
      <dgm:spPr/>
      <dgm:t>
        <a:bodyPr/>
        <a:lstStyle/>
        <a:p>
          <a:endParaRPr lang="fr-FR" sz="1200">
            <a:latin typeface="Book Antiqua" panose="02040602050305030304" pitchFamily="18" charset="0"/>
          </a:endParaRPr>
        </a:p>
      </dgm:t>
    </dgm:pt>
    <dgm:pt modelId="{30A497DB-2D19-45BD-BC11-BBF93BFC1878}">
      <dgm:prSet phldrT="[Texte]" custT="1"/>
      <dgm:spPr/>
      <dgm:t>
        <a:bodyPr/>
        <a:lstStyle/>
        <a:p>
          <a:endParaRPr lang="fr-FR" sz="1200" dirty="0">
            <a:solidFill>
              <a:srgbClr val="FF0000"/>
            </a:solidFill>
            <a:latin typeface="Book Antiqua" panose="02040602050305030304" pitchFamily="18" charset="0"/>
          </a:endParaRPr>
        </a:p>
      </dgm:t>
    </dgm:pt>
    <dgm:pt modelId="{EB7C7237-F56D-456A-BC40-4783BBDD16B2}" type="parTrans" cxnId="{5E4A4ED4-6859-4280-885E-5D825C8E4F36}">
      <dgm:prSet/>
      <dgm:spPr/>
      <dgm:t>
        <a:bodyPr/>
        <a:lstStyle/>
        <a:p>
          <a:endParaRPr lang="fr-FR" sz="1200">
            <a:latin typeface="Book Antiqua" panose="02040602050305030304" pitchFamily="18" charset="0"/>
          </a:endParaRPr>
        </a:p>
      </dgm:t>
    </dgm:pt>
    <dgm:pt modelId="{A381EF27-CB93-4CDA-8699-6A7F3915F374}" type="sibTrans" cxnId="{5E4A4ED4-6859-4280-885E-5D825C8E4F36}">
      <dgm:prSet/>
      <dgm:spPr/>
      <dgm:t>
        <a:bodyPr/>
        <a:lstStyle/>
        <a:p>
          <a:endParaRPr lang="fr-FR" sz="1200">
            <a:latin typeface="Book Antiqua" panose="02040602050305030304" pitchFamily="18" charset="0"/>
          </a:endParaRPr>
        </a:p>
      </dgm:t>
    </dgm:pt>
    <dgm:pt modelId="{16716664-C804-42DE-A442-683F4C0B9AE6}">
      <dgm:prSet phldrT="[Texte]" custT="1"/>
      <dgm:spPr/>
      <dgm:t>
        <a:bodyPr/>
        <a:lstStyle/>
        <a:p>
          <a:r>
            <a:rPr lang="fr-FR" sz="1200" dirty="0" smtClean="0">
              <a:latin typeface="Book Antiqua" panose="02040602050305030304" pitchFamily="18" charset="0"/>
            </a:rPr>
            <a:t>Ancrage mécanique entre la matrice et la fibre</a:t>
          </a:r>
          <a:endParaRPr lang="fr-FR" sz="1200" dirty="0">
            <a:latin typeface="Book Antiqua" panose="02040602050305030304" pitchFamily="18" charset="0"/>
          </a:endParaRPr>
        </a:p>
      </dgm:t>
    </dgm:pt>
    <dgm:pt modelId="{A361A6C7-BE11-4FDD-9EEF-79BF8272A8E3}" type="parTrans" cxnId="{1EF13CC6-A62C-4773-9176-0318B00D2F46}">
      <dgm:prSet/>
      <dgm:spPr/>
      <dgm:t>
        <a:bodyPr/>
        <a:lstStyle/>
        <a:p>
          <a:endParaRPr lang="fr-FR" sz="1200">
            <a:latin typeface="Book Antiqua" panose="02040602050305030304" pitchFamily="18" charset="0"/>
          </a:endParaRPr>
        </a:p>
      </dgm:t>
    </dgm:pt>
    <dgm:pt modelId="{320EF0E1-4924-4496-A1F0-1E02DEB5CD5E}" type="sibTrans" cxnId="{1EF13CC6-A62C-4773-9176-0318B00D2F46}">
      <dgm:prSet/>
      <dgm:spPr/>
      <dgm:t>
        <a:bodyPr/>
        <a:lstStyle/>
        <a:p>
          <a:endParaRPr lang="fr-FR" sz="1200">
            <a:latin typeface="Book Antiqua" panose="02040602050305030304" pitchFamily="18" charset="0"/>
          </a:endParaRPr>
        </a:p>
      </dgm:t>
    </dgm:pt>
    <dgm:pt modelId="{41CDCCB1-5313-4923-9781-047B4F312E1B}">
      <dgm:prSet phldrT="[Texte]" custT="1"/>
      <dgm:spPr/>
      <dgm:t>
        <a:bodyPr/>
        <a:lstStyle/>
        <a:p>
          <a:endParaRPr lang="fr-FR" sz="1200" dirty="0">
            <a:solidFill>
              <a:srgbClr val="FF0000"/>
            </a:solidFill>
            <a:latin typeface="Book Antiqua" panose="02040602050305030304" pitchFamily="18" charset="0"/>
          </a:endParaRPr>
        </a:p>
      </dgm:t>
    </dgm:pt>
    <dgm:pt modelId="{9107457B-A61E-403F-96B5-AF4397A7653E}" type="sibTrans" cxnId="{01DEAA16-6CA6-4948-B62A-B5E31379933F}">
      <dgm:prSet/>
      <dgm:spPr/>
      <dgm:t>
        <a:bodyPr/>
        <a:lstStyle/>
        <a:p>
          <a:endParaRPr lang="fr-FR" sz="1200">
            <a:latin typeface="Book Antiqua" panose="02040602050305030304" pitchFamily="18" charset="0"/>
          </a:endParaRPr>
        </a:p>
      </dgm:t>
    </dgm:pt>
    <dgm:pt modelId="{CE4C23A4-036F-4E2D-BD3E-A62A3AA83517}" type="parTrans" cxnId="{01DEAA16-6CA6-4948-B62A-B5E31379933F}">
      <dgm:prSet/>
      <dgm:spPr/>
      <dgm:t>
        <a:bodyPr/>
        <a:lstStyle/>
        <a:p>
          <a:endParaRPr lang="fr-FR" sz="1200">
            <a:latin typeface="Book Antiqua" panose="02040602050305030304" pitchFamily="18" charset="0"/>
          </a:endParaRPr>
        </a:p>
      </dgm:t>
    </dgm:pt>
    <dgm:pt modelId="{8C2D177C-AC00-45F7-92E2-25F5EAB013F0}" type="pres">
      <dgm:prSet presAssocID="{9DBBFAFA-4E8D-4924-B371-9D7BCBE43812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fr-FR"/>
        </a:p>
      </dgm:t>
    </dgm:pt>
    <dgm:pt modelId="{AA44E1BD-D416-4890-AF54-9935385ED11F}" type="pres">
      <dgm:prSet presAssocID="{9CC3A1A0-8D98-41EA-A981-C05D07A7B348}" presName="parenttextcomposite" presStyleCnt="0"/>
      <dgm:spPr/>
    </dgm:pt>
    <dgm:pt modelId="{C3E5C088-C310-4BF7-8941-C6C411F9E72F}" type="pres">
      <dgm:prSet presAssocID="{9CC3A1A0-8D98-41EA-A981-C05D07A7B348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75CD78E-70DE-4BD7-A81E-C1E4AAAE3E18}" type="pres">
      <dgm:prSet presAssocID="{9CC3A1A0-8D98-41EA-A981-C05D07A7B348}" presName="composite" presStyleCnt="0"/>
      <dgm:spPr/>
    </dgm:pt>
    <dgm:pt modelId="{50C01C2F-8629-4D88-AF8E-1D11D9C9FE14}" type="pres">
      <dgm:prSet presAssocID="{9CC3A1A0-8D98-41EA-A981-C05D07A7B348}" presName="chevron1" presStyleLbl="alignNode1" presStyleIdx="0" presStyleCnt="21"/>
      <dgm:spPr/>
    </dgm:pt>
    <dgm:pt modelId="{7550BECD-20E4-42B7-B3E1-F84176641B5B}" type="pres">
      <dgm:prSet presAssocID="{9CC3A1A0-8D98-41EA-A981-C05D07A7B348}" presName="chevron2" presStyleLbl="alignNode1" presStyleIdx="1" presStyleCnt="21"/>
      <dgm:spPr/>
    </dgm:pt>
    <dgm:pt modelId="{AAAE97BB-75DF-473E-ACD3-AF7520FE61B0}" type="pres">
      <dgm:prSet presAssocID="{9CC3A1A0-8D98-41EA-A981-C05D07A7B348}" presName="chevron3" presStyleLbl="alignNode1" presStyleIdx="2" presStyleCnt="21"/>
      <dgm:spPr/>
    </dgm:pt>
    <dgm:pt modelId="{A3F543DC-EAF2-4F5A-94E3-E3B15311BA89}" type="pres">
      <dgm:prSet presAssocID="{9CC3A1A0-8D98-41EA-A981-C05D07A7B348}" presName="chevron4" presStyleLbl="alignNode1" presStyleIdx="3" presStyleCnt="21"/>
      <dgm:spPr/>
    </dgm:pt>
    <dgm:pt modelId="{AE546C8E-3CDC-4D3F-BEE5-74A8898DB9B6}" type="pres">
      <dgm:prSet presAssocID="{9CC3A1A0-8D98-41EA-A981-C05D07A7B348}" presName="chevron5" presStyleLbl="alignNode1" presStyleIdx="4" presStyleCnt="21"/>
      <dgm:spPr/>
    </dgm:pt>
    <dgm:pt modelId="{B615E6BE-B3DB-4465-9953-84ED32987F93}" type="pres">
      <dgm:prSet presAssocID="{9CC3A1A0-8D98-41EA-A981-C05D07A7B348}" presName="chevron6" presStyleLbl="alignNode1" presStyleIdx="5" presStyleCnt="21"/>
      <dgm:spPr/>
    </dgm:pt>
    <dgm:pt modelId="{DAFF29E9-0A29-411D-8B6D-14EC4FFE7D06}" type="pres">
      <dgm:prSet presAssocID="{9CC3A1A0-8D98-41EA-A981-C05D07A7B348}" presName="chevron7" presStyleLbl="alignNode1" presStyleIdx="6" presStyleCnt="21"/>
      <dgm:spPr/>
    </dgm:pt>
    <dgm:pt modelId="{1E0EFBE7-082D-41F3-A40E-12D59B6772F5}" type="pres">
      <dgm:prSet presAssocID="{9CC3A1A0-8D98-41EA-A981-C05D07A7B348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B6100AD-FFC5-4E1B-B9BD-03EE466A15A0}" type="pres">
      <dgm:prSet presAssocID="{B8FD78ED-5147-40EC-8168-CEC7CBDA3239}" presName="sibTrans" presStyleCnt="0"/>
      <dgm:spPr/>
    </dgm:pt>
    <dgm:pt modelId="{96D35A5F-33D7-40C8-A9E8-CF95454CDBC5}" type="pres">
      <dgm:prSet presAssocID="{41CDCCB1-5313-4923-9781-047B4F312E1B}" presName="parenttextcomposite" presStyleCnt="0"/>
      <dgm:spPr/>
    </dgm:pt>
    <dgm:pt modelId="{340AC5A1-F1C0-4E15-B244-92964B256ED8}" type="pres">
      <dgm:prSet presAssocID="{41CDCCB1-5313-4923-9781-047B4F312E1B}" presName="parenttext" presStyleLbl="revTx" presStyleIdx="1" presStyleCnt="3" custLinFactNeighborX="9407" custLinFactNeighborY="-382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455F8C6-E30D-4D0D-AA50-9619E9B553FC}" type="pres">
      <dgm:prSet presAssocID="{41CDCCB1-5313-4923-9781-047B4F312E1B}" presName="composite" presStyleCnt="0"/>
      <dgm:spPr/>
    </dgm:pt>
    <dgm:pt modelId="{F65966C1-115D-4F34-8D49-7DD237285616}" type="pres">
      <dgm:prSet presAssocID="{41CDCCB1-5313-4923-9781-047B4F312E1B}" presName="chevron1" presStyleLbl="alignNode1" presStyleIdx="7" presStyleCnt="21"/>
      <dgm:spPr/>
    </dgm:pt>
    <dgm:pt modelId="{8072B3ED-0905-4F26-BACE-7DA4ABCC67BF}" type="pres">
      <dgm:prSet presAssocID="{41CDCCB1-5313-4923-9781-047B4F312E1B}" presName="chevron2" presStyleLbl="alignNode1" presStyleIdx="8" presStyleCnt="21"/>
      <dgm:spPr/>
    </dgm:pt>
    <dgm:pt modelId="{A502216D-9276-4659-90DC-53C2E95A3182}" type="pres">
      <dgm:prSet presAssocID="{41CDCCB1-5313-4923-9781-047B4F312E1B}" presName="chevron3" presStyleLbl="alignNode1" presStyleIdx="9" presStyleCnt="21"/>
      <dgm:spPr/>
    </dgm:pt>
    <dgm:pt modelId="{6D8593D0-8999-4653-ABC4-47A639219046}" type="pres">
      <dgm:prSet presAssocID="{41CDCCB1-5313-4923-9781-047B4F312E1B}" presName="chevron4" presStyleLbl="alignNode1" presStyleIdx="10" presStyleCnt="21"/>
      <dgm:spPr/>
    </dgm:pt>
    <dgm:pt modelId="{013DAC29-813C-471B-87EF-9776E655C7E2}" type="pres">
      <dgm:prSet presAssocID="{41CDCCB1-5313-4923-9781-047B4F312E1B}" presName="chevron5" presStyleLbl="alignNode1" presStyleIdx="11" presStyleCnt="21"/>
      <dgm:spPr/>
    </dgm:pt>
    <dgm:pt modelId="{8469E39D-43B4-4792-A7E5-FB8C25BCEC98}" type="pres">
      <dgm:prSet presAssocID="{41CDCCB1-5313-4923-9781-047B4F312E1B}" presName="chevron6" presStyleLbl="alignNode1" presStyleIdx="12" presStyleCnt="21"/>
      <dgm:spPr/>
    </dgm:pt>
    <dgm:pt modelId="{2906B821-8F3B-46B5-B608-42700AD7CB46}" type="pres">
      <dgm:prSet presAssocID="{41CDCCB1-5313-4923-9781-047B4F312E1B}" presName="chevron7" presStyleLbl="alignNode1" presStyleIdx="13" presStyleCnt="21"/>
      <dgm:spPr/>
    </dgm:pt>
    <dgm:pt modelId="{C106A555-5684-43EC-B8C8-48C02F29D98E}" type="pres">
      <dgm:prSet presAssocID="{41CDCCB1-5313-4923-9781-047B4F312E1B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1B2A1C-1A30-43B7-B663-B4410276AD41}" type="pres">
      <dgm:prSet presAssocID="{9107457B-A61E-403F-96B5-AF4397A7653E}" presName="sibTrans" presStyleCnt="0"/>
      <dgm:spPr/>
    </dgm:pt>
    <dgm:pt modelId="{4C6049BB-049E-41A2-89E7-91765F12AB8A}" type="pres">
      <dgm:prSet presAssocID="{30A497DB-2D19-45BD-BC11-BBF93BFC1878}" presName="parenttextcomposite" presStyleCnt="0"/>
      <dgm:spPr/>
    </dgm:pt>
    <dgm:pt modelId="{A6CF969A-9C24-4421-9488-F83F2422DF74}" type="pres">
      <dgm:prSet presAssocID="{30A497DB-2D19-45BD-BC11-BBF93BFC1878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DEFD978-7281-4E06-BE5E-8650F8FD5854}" type="pres">
      <dgm:prSet presAssocID="{30A497DB-2D19-45BD-BC11-BBF93BFC1878}" presName="composite" presStyleCnt="0"/>
      <dgm:spPr/>
    </dgm:pt>
    <dgm:pt modelId="{350049E1-BEFB-44A3-979B-899634689B18}" type="pres">
      <dgm:prSet presAssocID="{30A497DB-2D19-45BD-BC11-BBF93BFC1878}" presName="chevron1" presStyleLbl="alignNode1" presStyleIdx="14" presStyleCnt="21"/>
      <dgm:spPr/>
    </dgm:pt>
    <dgm:pt modelId="{8FD8A359-FB67-494A-8BDE-19777F46D982}" type="pres">
      <dgm:prSet presAssocID="{30A497DB-2D19-45BD-BC11-BBF93BFC1878}" presName="chevron2" presStyleLbl="alignNode1" presStyleIdx="15" presStyleCnt="21"/>
      <dgm:spPr/>
    </dgm:pt>
    <dgm:pt modelId="{5CA44FA0-3DD3-4FB6-83D0-E6C4945244E3}" type="pres">
      <dgm:prSet presAssocID="{30A497DB-2D19-45BD-BC11-BBF93BFC1878}" presName="chevron3" presStyleLbl="alignNode1" presStyleIdx="16" presStyleCnt="21"/>
      <dgm:spPr/>
    </dgm:pt>
    <dgm:pt modelId="{51D65EFA-2785-47AF-A611-68B322DD7521}" type="pres">
      <dgm:prSet presAssocID="{30A497DB-2D19-45BD-BC11-BBF93BFC1878}" presName="chevron4" presStyleLbl="alignNode1" presStyleIdx="17" presStyleCnt="21"/>
      <dgm:spPr/>
    </dgm:pt>
    <dgm:pt modelId="{23F985EE-82F5-4918-9671-54CDF63FC774}" type="pres">
      <dgm:prSet presAssocID="{30A497DB-2D19-45BD-BC11-BBF93BFC1878}" presName="chevron5" presStyleLbl="alignNode1" presStyleIdx="18" presStyleCnt="21"/>
      <dgm:spPr/>
    </dgm:pt>
    <dgm:pt modelId="{6F081B99-9EEC-4412-AEAA-FFA04BE74ABD}" type="pres">
      <dgm:prSet presAssocID="{30A497DB-2D19-45BD-BC11-BBF93BFC1878}" presName="chevron6" presStyleLbl="alignNode1" presStyleIdx="19" presStyleCnt="21"/>
      <dgm:spPr/>
    </dgm:pt>
    <dgm:pt modelId="{3B0BC709-B4A9-4141-AAC7-34545C6DA171}" type="pres">
      <dgm:prSet presAssocID="{30A497DB-2D19-45BD-BC11-BBF93BFC1878}" presName="chevron7" presStyleLbl="alignNode1" presStyleIdx="20" presStyleCnt="21"/>
      <dgm:spPr/>
    </dgm:pt>
    <dgm:pt modelId="{2623C1B9-D1E8-4B8E-83FC-038658E04B84}" type="pres">
      <dgm:prSet presAssocID="{30A497DB-2D19-45BD-BC11-BBF93BFC1878}" presName="childtext" presStyleLbl="solidFgAcc1" presStyleIdx="2" presStyleCnt="3" custLinFactNeighborX="-10511" custLinFactNeighborY="-1161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4974B61-B14E-43E1-B4A9-0419C24C6CFA}" type="presOf" srcId="{9DBBFAFA-4E8D-4924-B371-9D7BCBE43812}" destId="{8C2D177C-AC00-45F7-92E2-25F5EAB013F0}" srcOrd="0" destOrd="0" presId="urn:microsoft.com/office/officeart/2008/layout/VerticalAccentList"/>
    <dgm:cxn modelId="{5E4A4ED4-6859-4280-885E-5D825C8E4F36}" srcId="{9DBBFAFA-4E8D-4924-B371-9D7BCBE43812}" destId="{30A497DB-2D19-45BD-BC11-BBF93BFC1878}" srcOrd="2" destOrd="0" parTransId="{EB7C7237-F56D-456A-BC40-4783BBDD16B2}" sibTransId="{A381EF27-CB93-4CDA-8699-6A7F3915F374}"/>
    <dgm:cxn modelId="{CEC3A2B4-47E1-4056-8F73-7CFB08B7F384}" type="presOf" srcId="{0E5B1CEE-F1AF-4327-B4E0-8152C7092621}" destId="{C106A555-5684-43EC-B8C8-48C02F29D98E}" srcOrd="0" destOrd="0" presId="urn:microsoft.com/office/officeart/2008/layout/VerticalAccentList"/>
    <dgm:cxn modelId="{70F5CB6B-D965-4FA0-9966-32C5813C53CC}" srcId="{41CDCCB1-5313-4923-9781-047B4F312E1B}" destId="{0E5B1CEE-F1AF-4327-B4E0-8152C7092621}" srcOrd="0" destOrd="0" parTransId="{299DA5D4-B486-4657-B2EB-1240DE849607}" sibTransId="{3BB09730-FCB1-4D5D-A5E6-FC5C80C559B3}"/>
    <dgm:cxn modelId="{4A0FA29E-9132-46BB-B7E7-693B4C465096}" type="presOf" srcId="{9CC3A1A0-8D98-41EA-A981-C05D07A7B348}" destId="{C3E5C088-C310-4BF7-8941-C6C411F9E72F}" srcOrd="0" destOrd="0" presId="urn:microsoft.com/office/officeart/2008/layout/VerticalAccentList"/>
    <dgm:cxn modelId="{01DEAA16-6CA6-4948-B62A-B5E31379933F}" srcId="{9DBBFAFA-4E8D-4924-B371-9D7BCBE43812}" destId="{41CDCCB1-5313-4923-9781-047B4F312E1B}" srcOrd="1" destOrd="0" parTransId="{CE4C23A4-036F-4E2D-BD3E-A62A3AA83517}" sibTransId="{9107457B-A61E-403F-96B5-AF4397A7653E}"/>
    <dgm:cxn modelId="{EF287CAD-732C-473A-B769-BC6998A21B73}" srcId="{9CC3A1A0-8D98-41EA-A981-C05D07A7B348}" destId="{239FD89C-DE41-495C-98DE-216588787817}" srcOrd="0" destOrd="0" parTransId="{8F296B42-72CD-4298-8CF8-738FB50E030B}" sibTransId="{864590BF-B12B-4BEC-A1F4-9C7123769E0C}"/>
    <dgm:cxn modelId="{D87A17D3-9DDA-43F3-B626-91BC0DCE5B7C}" type="presOf" srcId="{30A497DB-2D19-45BD-BC11-BBF93BFC1878}" destId="{A6CF969A-9C24-4421-9488-F83F2422DF74}" srcOrd="0" destOrd="0" presId="urn:microsoft.com/office/officeart/2008/layout/VerticalAccentList"/>
    <dgm:cxn modelId="{31EE27C9-9FFC-46C6-83B6-5108CBE57A31}" type="presOf" srcId="{16716664-C804-42DE-A442-683F4C0B9AE6}" destId="{2623C1B9-D1E8-4B8E-83FC-038658E04B84}" srcOrd="0" destOrd="0" presId="urn:microsoft.com/office/officeart/2008/layout/VerticalAccentList"/>
    <dgm:cxn modelId="{9443FB3A-5BBA-40F8-ADFC-C4E9744C0112}" type="presOf" srcId="{239FD89C-DE41-495C-98DE-216588787817}" destId="{1E0EFBE7-082D-41F3-A40E-12D59B6772F5}" srcOrd="0" destOrd="0" presId="urn:microsoft.com/office/officeart/2008/layout/VerticalAccentList"/>
    <dgm:cxn modelId="{1EF13CC6-A62C-4773-9176-0318B00D2F46}" srcId="{30A497DB-2D19-45BD-BC11-BBF93BFC1878}" destId="{16716664-C804-42DE-A442-683F4C0B9AE6}" srcOrd="0" destOrd="0" parTransId="{A361A6C7-BE11-4FDD-9EEF-79BF8272A8E3}" sibTransId="{320EF0E1-4924-4496-A1F0-1E02DEB5CD5E}"/>
    <dgm:cxn modelId="{378C8E90-BDD2-4E58-9BC3-BED563727F9A}" type="presOf" srcId="{41CDCCB1-5313-4923-9781-047B4F312E1B}" destId="{340AC5A1-F1C0-4E15-B244-92964B256ED8}" srcOrd="0" destOrd="0" presId="urn:microsoft.com/office/officeart/2008/layout/VerticalAccentList"/>
    <dgm:cxn modelId="{069DF7C4-2217-41AD-91F8-B13423ECA20F}" srcId="{9DBBFAFA-4E8D-4924-B371-9D7BCBE43812}" destId="{9CC3A1A0-8D98-41EA-A981-C05D07A7B348}" srcOrd="0" destOrd="0" parTransId="{DA5099EF-3906-4725-B745-9B03AB3A4E75}" sibTransId="{B8FD78ED-5147-40EC-8168-CEC7CBDA3239}"/>
    <dgm:cxn modelId="{734F2727-9FD3-4D97-91C7-6EEA755F6EC9}" type="presParOf" srcId="{8C2D177C-AC00-45F7-92E2-25F5EAB013F0}" destId="{AA44E1BD-D416-4890-AF54-9935385ED11F}" srcOrd="0" destOrd="0" presId="urn:microsoft.com/office/officeart/2008/layout/VerticalAccentList"/>
    <dgm:cxn modelId="{21C7D4B6-E952-4E5C-8E67-C29BB5650CA1}" type="presParOf" srcId="{AA44E1BD-D416-4890-AF54-9935385ED11F}" destId="{C3E5C088-C310-4BF7-8941-C6C411F9E72F}" srcOrd="0" destOrd="0" presId="urn:microsoft.com/office/officeart/2008/layout/VerticalAccentList"/>
    <dgm:cxn modelId="{1F525EBF-B87C-4051-82C9-F9F4F54357A0}" type="presParOf" srcId="{8C2D177C-AC00-45F7-92E2-25F5EAB013F0}" destId="{E75CD78E-70DE-4BD7-A81E-C1E4AAAE3E18}" srcOrd="1" destOrd="0" presId="urn:microsoft.com/office/officeart/2008/layout/VerticalAccentList"/>
    <dgm:cxn modelId="{C91B9C97-DDC7-495E-8C32-3EB0F9E1022A}" type="presParOf" srcId="{E75CD78E-70DE-4BD7-A81E-C1E4AAAE3E18}" destId="{50C01C2F-8629-4D88-AF8E-1D11D9C9FE14}" srcOrd="0" destOrd="0" presId="urn:microsoft.com/office/officeart/2008/layout/VerticalAccentList"/>
    <dgm:cxn modelId="{4454B386-93D7-408E-9B40-8116B11E60ED}" type="presParOf" srcId="{E75CD78E-70DE-4BD7-A81E-C1E4AAAE3E18}" destId="{7550BECD-20E4-42B7-B3E1-F84176641B5B}" srcOrd="1" destOrd="0" presId="urn:microsoft.com/office/officeart/2008/layout/VerticalAccentList"/>
    <dgm:cxn modelId="{F3F0D327-E936-48F7-BFB5-1EE797870D80}" type="presParOf" srcId="{E75CD78E-70DE-4BD7-A81E-C1E4AAAE3E18}" destId="{AAAE97BB-75DF-473E-ACD3-AF7520FE61B0}" srcOrd="2" destOrd="0" presId="urn:microsoft.com/office/officeart/2008/layout/VerticalAccentList"/>
    <dgm:cxn modelId="{7262EAC8-1EC2-42D1-B91C-26D11202D601}" type="presParOf" srcId="{E75CD78E-70DE-4BD7-A81E-C1E4AAAE3E18}" destId="{A3F543DC-EAF2-4F5A-94E3-E3B15311BA89}" srcOrd="3" destOrd="0" presId="urn:microsoft.com/office/officeart/2008/layout/VerticalAccentList"/>
    <dgm:cxn modelId="{6B62ABDC-0A4F-4BA5-8545-489907845950}" type="presParOf" srcId="{E75CD78E-70DE-4BD7-A81E-C1E4AAAE3E18}" destId="{AE546C8E-3CDC-4D3F-BEE5-74A8898DB9B6}" srcOrd="4" destOrd="0" presId="urn:microsoft.com/office/officeart/2008/layout/VerticalAccentList"/>
    <dgm:cxn modelId="{18CF930A-3ED4-4910-9F18-966628BA017A}" type="presParOf" srcId="{E75CD78E-70DE-4BD7-A81E-C1E4AAAE3E18}" destId="{B615E6BE-B3DB-4465-9953-84ED32987F93}" srcOrd="5" destOrd="0" presId="urn:microsoft.com/office/officeart/2008/layout/VerticalAccentList"/>
    <dgm:cxn modelId="{44246EAF-516E-43B4-A4BC-4331C1DC8B12}" type="presParOf" srcId="{E75CD78E-70DE-4BD7-A81E-C1E4AAAE3E18}" destId="{DAFF29E9-0A29-411D-8B6D-14EC4FFE7D06}" srcOrd="6" destOrd="0" presId="urn:microsoft.com/office/officeart/2008/layout/VerticalAccentList"/>
    <dgm:cxn modelId="{A884DF94-22D0-47E7-B906-6E5C7C239E48}" type="presParOf" srcId="{E75CD78E-70DE-4BD7-A81E-C1E4AAAE3E18}" destId="{1E0EFBE7-082D-41F3-A40E-12D59B6772F5}" srcOrd="7" destOrd="0" presId="urn:microsoft.com/office/officeart/2008/layout/VerticalAccentList"/>
    <dgm:cxn modelId="{29F77ABF-C7AA-4032-A4F4-FC77115413E5}" type="presParOf" srcId="{8C2D177C-AC00-45F7-92E2-25F5EAB013F0}" destId="{2B6100AD-FFC5-4E1B-B9BD-03EE466A15A0}" srcOrd="2" destOrd="0" presId="urn:microsoft.com/office/officeart/2008/layout/VerticalAccentList"/>
    <dgm:cxn modelId="{4808D9E1-4F3B-4F9F-8D66-8F6A3DB17D78}" type="presParOf" srcId="{8C2D177C-AC00-45F7-92E2-25F5EAB013F0}" destId="{96D35A5F-33D7-40C8-A9E8-CF95454CDBC5}" srcOrd="3" destOrd="0" presId="urn:microsoft.com/office/officeart/2008/layout/VerticalAccentList"/>
    <dgm:cxn modelId="{2A792248-7ECD-45BE-B126-12ED5C156828}" type="presParOf" srcId="{96D35A5F-33D7-40C8-A9E8-CF95454CDBC5}" destId="{340AC5A1-F1C0-4E15-B244-92964B256ED8}" srcOrd="0" destOrd="0" presId="urn:microsoft.com/office/officeart/2008/layout/VerticalAccentList"/>
    <dgm:cxn modelId="{C6B5D4E1-6451-4FEB-9A2D-A5C2C12C3B56}" type="presParOf" srcId="{8C2D177C-AC00-45F7-92E2-25F5EAB013F0}" destId="{9455F8C6-E30D-4D0D-AA50-9619E9B553FC}" srcOrd="4" destOrd="0" presId="urn:microsoft.com/office/officeart/2008/layout/VerticalAccentList"/>
    <dgm:cxn modelId="{B3693D51-5D27-4C03-AF39-9C611007B01D}" type="presParOf" srcId="{9455F8C6-E30D-4D0D-AA50-9619E9B553FC}" destId="{F65966C1-115D-4F34-8D49-7DD237285616}" srcOrd="0" destOrd="0" presId="urn:microsoft.com/office/officeart/2008/layout/VerticalAccentList"/>
    <dgm:cxn modelId="{91FFC1B3-ADC6-452F-B70E-677B119C8F55}" type="presParOf" srcId="{9455F8C6-E30D-4D0D-AA50-9619E9B553FC}" destId="{8072B3ED-0905-4F26-BACE-7DA4ABCC67BF}" srcOrd="1" destOrd="0" presId="urn:microsoft.com/office/officeart/2008/layout/VerticalAccentList"/>
    <dgm:cxn modelId="{D16455EF-A870-4EEC-9906-77843207C62F}" type="presParOf" srcId="{9455F8C6-E30D-4D0D-AA50-9619E9B553FC}" destId="{A502216D-9276-4659-90DC-53C2E95A3182}" srcOrd="2" destOrd="0" presId="urn:microsoft.com/office/officeart/2008/layout/VerticalAccentList"/>
    <dgm:cxn modelId="{5216E9AF-E4CF-4926-A749-DD10741DE126}" type="presParOf" srcId="{9455F8C6-E30D-4D0D-AA50-9619E9B553FC}" destId="{6D8593D0-8999-4653-ABC4-47A639219046}" srcOrd="3" destOrd="0" presId="urn:microsoft.com/office/officeart/2008/layout/VerticalAccentList"/>
    <dgm:cxn modelId="{A8F820CC-9743-40D6-B8EB-55C2174117EC}" type="presParOf" srcId="{9455F8C6-E30D-4D0D-AA50-9619E9B553FC}" destId="{013DAC29-813C-471B-87EF-9776E655C7E2}" srcOrd="4" destOrd="0" presId="urn:microsoft.com/office/officeart/2008/layout/VerticalAccentList"/>
    <dgm:cxn modelId="{D4AC730B-462A-463D-AA88-C45C3A6D918F}" type="presParOf" srcId="{9455F8C6-E30D-4D0D-AA50-9619E9B553FC}" destId="{8469E39D-43B4-4792-A7E5-FB8C25BCEC98}" srcOrd="5" destOrd="0" presId="urn:microsoft.com/office/officeart/2008/layout/VerticalAccentList"/>
    <dgm:cxn modelId="{C4AC8F1A-0ECD-454A-A6F3-FFD11CA9F239}" type="presParOf" srcId="{9455F8C6-E30D-4D0D-AA50-9619E9B553FC}" destId="{2906B821-8F3B-46B5-B608-42700AD7CB46}" srcOrd="6" destOrd="0" presId="urn:microsoft.com/office/officeart/2008/layout/VerticalAccentList"/>
    <dgm:cxn modelId="{4C98A8EC-A68D-4CFF-8184-3CAEF74BFBF0}" type="presParOf" srcId="{9455F8C6-E30D-4D0D-AA50-9619E9B553FC}" destId="{C106A555-5684-43EC-B8C8-48C02F29D98E}" srcOrd="7" destOrd="0" presId="urn:microsoft.com/office/officeart/2008/layout/VerticalAccentList"/>
    <dgm:cxn modelId="{22108E7C-7EF2-4E8E-AB52-886BFF6E2614}" type="presParOf" srcId="{8C2D177C-AC00-45F7-92E2-25F5EAB013F0}" destId="{E11B2A1C-1A30-43B7-B663-B4410276AD41}" srcOrd="5" destOrd="0" presId="urn:microsoft.com/office/officeart/2008/layout/VerticalAccentList"/>
    <dgm:cxn modelId="{81AECBFF-EF81-417E-8B35-58E5584289EE}" type="presParOf" srcId="{8C2D177C-AC00-45F7-92E2-25F5EAB013F0}" destId="{4C6049BB-049E-41A2-89E7-91765F12AB8A}" srcOrd="6" destOrd="0" presId="urn:microsoft.com/office/officeart/2008/layout/VerticalAccentList"/>
    <dgm:cxn modelId="{516C599A-CC0C-47B7-98F5-DCAE6F06CE9A}" type="presParOf" srcId="{4C6049BB-049E-41A2-89E7-91765F12AB8A}" destId="{A6CF969A-9C24-4421-9488-F83F2422DF74}" srcOrd="0" destOrd="0" presId="urn:microsoft.com/office/officeart/2008/layout/VerticalAccentList"/>
    <dgm:cxn modelId="{09BF8F22-88A8-4B91-9C83-2A91BBD8AF23}" type="presParOf" srcId="{8C2D177C-AC00-45F7-92E2-25F5EAB013F0}" destId="{EDEFD978-7281-4E06-BE5E-8650F8FD5854}" srcOrd="7" destOrd="0" presId="urn:microsoft.com/office/officeart/2008/layout/VerticalAccentList"/>
    <dgm:cxn modelId="{F9B1D5F2-A70F-444A-86A7-F36A2818DB74}" type="presParOf" srcId="{EDEFD978-7281-4E06-BE5E-8650F8FD5854}" destId="{350049E1-BEFB-44A3-979B-899634689B18}" srcOrd="0" destOrd="0" presId="urn:microsoft.com/office/officeart/2008/layout/VerticalAccentList"/>
    <dgm:cxn modelId="{F70DE79D-1048-47F5-AA05-B67E3BA788F6}" type="presParOf" srcId="{EDEFD978-7281-4E06-BE5E-8650F8FD5854}" destId="{8FD8A359-FB67-494A-8BDE-19777F46D982}" srcOrd="1" destOrd="0" presId="urn:microsoft.com/office/officeart/2008/layout/VerticalAccentList"/>
    <dgm:cxn modelId="{95B2D578-1622-44F9-879C-C03E62E05FED}" type="presParOf" srcId="{EDEFD978-7281-4E06-BE5E-8650F8FD5854}" destId="{5CA44FA0-3DD3-4FB6-83D0-E6C4945244E3}" srcOrd="2" destOrd="0" presId="urn:microsoft.com/office/officeart/2008/layout/VerticalAccentList"/>
    <dgm:cxn modelId="{1DBCD3CB-2ED1-40A4-8831-8B3A1019C0A4}" type="presParOf" srcId="{EDEFD978-7281-4E06-BE5E-8650F8FD5854}" destId="{51D65EFA-2785-47AF-A611-68B322DD7521}" srcOrd="3" destOrd="0" presId="urn:microsoft.com/office/officeart/2008/layout/VerticalAccentList"/>
    <dgm:cxn modelId="{F1FDCA72-4774-4A5F-AF50-0620AC2DB93B}" type="presParOf" srcId="{EDEFD978-7281-4E06-BE5E-8650F8FD5854}" destId="{23F985EE-82F5-4918-9671-54CDF63FC774}" srcOrd="4" destOrd="0" presId="urn:microsoft.com/office/officeart/2008/layout/VerticalAccentList"/>
    <dgm:cxn modelId="{33753DF7-6A09-4742-86DC-3F9F8FCEB17B}" type="presParOf" srcId="{EDEFD978-7281-4E06-BE5E-8650F8FD5854}" destId="{6F081B99-9EEC-4412-AEAA-FFA04BE74ABD}" srcOrd="5" destOrd="0" presId="urn:microsoft.com/office/officeart/2008/layout/VerticalAccentList"/>
    <dgm:cxn modelId="{61525530-4FA8-44C8-9A15-122455460603}" type="presParOf" srcId="{EDEFD978-7281-4E06-BE5E-8650F8FD5854}" destId="{3B0BC709-B4A9-4141-AAC7-34545C6DA171}" srcOrd="6" destOrd="0" presId="urn:microsoft.com/office/officeart/2008/layout/VerticalAccentList"/>
    <dgm:cxn modelId="{917486B0-4922-465F-9DF5-3BA1C2684EFC}" type="presParOf" srcId="{EDEFD978-7281-4E06-BE5E-8650F8FD5854}" destId="{2623C1B9-D1E8-4B8E-83FC-038658E04B84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50D293-3598-4F5E-97E7-2FDEF3689903}">
      <dsp:nvSpPr>
        <dsp:cNvPr id="0" name=""/>
        <dsp:cNvSpPr/>
      </dsp:nvSpPr>
      <dsp:spPr>
        <a:xfrm>
          <a:off x="461" y="0"/>
          <a:ext cx="1985367" cy="1059892"/>
        </a:xfrm>
        <a:prstGeom prst="roundRect">
          <a:avLst>
            <a:gd name="adj" fmla="val 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 dirty="0">
            <a:solidFill>
              <a:schemeClr val="tx1"/>
            </a:solidFill>
            <a:latin typeface="Book Antiqua" panose="02040602050305030304" pitchFamily="18" charset="0"/>
          </a:endParaRPr>
        </a:p>
      </dsp:txBody>
      <dsp:txXfrm rot="16200000">
        <a:off x="-235557" y="236019"/>
        <a:ext cx="869111" cy="397073"/>
      </dsp:txXfrm>
    </dsp:sp>
    <dsp:sp modelId="{1690C5B5-AE32-44D9-B547-8D8987AC9139}">
      <dsp:nvSpPr>
        <dsp:cNvPr id="0" name=""/>
        <dsp:cNvSpPr/>
      </dsp:nvSpPr>
      <dsp:spPr>
        <a:xfrm>
          <a:off x="397534" y="0"/>
          <a:ext cx="1479098" cy="105989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 dirty="0" smtClean="0">
            <a:latin typeface="Book Antiqua" panose="02040602050305030304" pitchFamily="18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latin typeface="Book Antiqua" panose="02040602050305030304" pitchFamily="18" charset="0"/>
            </a:rPr>
            <a:t>Augmentation des pics pour 1% de concentration</a:t>
          </a:r>
          <a:endParaRPr lang="fr-FR" sz="1400" kern="1200" dirty="0">
            <a:latin typeface="Book Antiqua" panose="02040602050305030304" pitchFamily="18" charset="0"/>
          </a:endParaRPr>
        </a:p>
      </dsp:txBody>
      <dsp:txXfrm>
        <a:off x="397534" y="0"/>
        <a:ext cx="1479098" cy="1059892"/>
      </dsp:txXfrm>
    </dsp:sp>
    <dsp:sp modelId="{81316E7A-657C-4BC3-BB8E-E63A6E2C5970}">
      <dsp:nvSpPr>
        <dsp:cNvPr id="0" name=""/>
        <dsp:cNvSpPr/>
      </dsp:nvSpPr>
      <dsp:spPr>
        <a:xfrm>
          <a:off x="2055316" y="0"/>
          <a:ext cx="1985367" cy="1059892"/>
        </a:xfrm>
        <a:prstGeom prst="roundRect">
          <a:avLst>
            <a:gd name="adj" fmla="val 5000"/>
          </a:avLst>
        </a:prstGeom>
        <a:solidFill>
          <a:schemeClr val="accent5">
            <a:hueOff val="1628513"/>
            <a:satOff val="5598"/>
            <a:lumOff val="-26863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 dirty="0">
            <a:solidFill>
              <a:schemeClr val="tx1"/>
            </a:solidFill>
            <a:latin typeface="Book Antiqua" panose="02040602050305030304" pitchFamily="18" charset="0"/>
          </a:endParaRPr>
        </a:p>
      </dsp:txBody>
      <dsp:txXfrm rot="16200000">
        <a:off x="1819297" y="236019"/>
        <a:ext cx="869111" cy="397073"/>
      </dsp:txXfrm>
    </dsp:sp>
    <dsp:sp modelId="{AA47A2DD-5AE7-4C72-BF99-DA50B1C37445}">
      <dsp:nvSpPr>
        <dsp:cNvPr id="0" name=""/>
        <dsp:cNvSpPr/>
      </dsp:nvSpPr>
      <dsp:spPr>
        <a:xfrm rot="5400000">
          <a:off x="1987331" y="760065"/>
          <a:ext cx="155823" cy="29780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FCFB43-DC1A-49B6-B9DE-FABB7A647F9C}">
      <dsp:nvSpPr>
        <dsp:cNvPr id="0" name=""/>
        <dsp:cNvSpPr/>
      </dsp:nvSpPr>
      <dsp:spPr>
        <a:xfrm>
          <a:off x="2452389" y="0"/>
          <a:ext cx="1479098" cy="105989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 smtClean="0">
            <a:latin typeface="Book Antiqua" panose="02040602050305030304" pitchFamily="18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smtClean="0">
              <a:latin typeface="Book Antiqua" panose="02040602050305030304" pitchFamily="18" charset="0"/>
            </a:rPr>
            <a:t>Dégradation de la fibre</a:t>
          </a:r>
          <a:endParaRPr lang="fr-FR" sz="1400" kern="1200" dirty="0">
            <a:latin typeface="Book Antiqua" panose="02040602050305030304" pitchFamily="18" charset="0"/>
          </a:endParaRPr>
        </a:p>
      </dsp:txBody>
      <dsp:txXfrm>
        <a:off x="2452389" y="0"/>
        <a:ext cx="1479098" cy="1059892"/>
      </dsp:txXfrm>
    </dsp:sp>
    <dsp:sp modelId="{795D0FC5-69F3-4DE1-80F8-ABC39AAE1EC6}">
      <dsp:nvSpPr>
        <dsp:cNvPr id="0" name=""/>
        <dsp:cNvSpPr/>
      </dsp:nvSpPr>
      <dsp:spPr>
        <a:xfrm>
          <a:off x="4110171" y="0"/>
          <a:ext cx="1985367" cy="1059892"/>
        </a:xfrm>
        <a:prstGeom prst="roundRect">
          <a:avLst>
            <a:gd name="adj" fmla="val 5000"/>
          </a:avLst>
        </a:prstGeom>
        <a:solidFill>
          <a:schemeClr val="accent5">
            <a:hueOff val="3257026"/>
            <a:satOff val="11196"/>
            <a:lumOff val="-53726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>
            <a:solidFill>
              <a:schemeClr val="tx1"/>
            </a:solidFill>
            <a:latin typeface="Book Antiqua" panose="02040602050305030304" pitchFamily="18" charset="0"/>
          </a:endParaRPr>
        </a:p>
      </dsp:txBody>
      <dsp:txXfrm rot="16200000">
        <a:off x="3874152" y="236019"/>
        <a:ext cx="869111" cy="397073"/>
      </dsp:txXfrm>
    </dsp:sp>
    <dsp:sp modelId="{EA48BAD4-D908-4761-B5A4-73E2D515C280}">
      <dsp:nvSpPr>
        <dsp:cNvPr id="0" name=""/>
        <dsp:cNvSpPr/>
      </dsp:nvSpPr>
      <dsp:spPr>
        <a:xfrm rot="5400000">
          <a:off x="4042186" y="760065"/>
          <a:ext cx="155823" cy="29780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F0427C-95F0-43C5-A574-34B3C620652B}">
      <dsp:nvSpPr>
        <dsp:cNvPr id="0" name=""/>
        <dsp:cNvSpPr/>
      </dsp:nvSpPr>
      <dsp:spPr>
        <a:xfrm>
          <a:off x="4507244" y="0"/>
          <a:ext cx="1479098" cy="105989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 dirty="0" smtClean="0">
            <a:latin typeface="Book Antiqua" panose="02040602050305030304" pitchFamily="18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latin typeface="Book Antiqua" panose="02040602050305030304" pitchFamily="18" charset="0"/>
            </a:rPr>
            <a:t>Formation de groupements polaires</a:t>
          </a:r>
          <a:endParaRPr lang="fr-FR" sz="1400" kern="1200" dirty="0">
            <a:latin typeface="Book Antiqua" panose="02040602050305030304" pitchFamily="18" charset="0"/>
          </a:endParaRPr>
        </a:p>
      </dsp:txBody>
      <dsp:txXfrm>
        <a:off x="4507244" y="0"/>
        <a:ext cx="1479098" cy="10598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E5C088-C310-4BF7-8941-C6C411F9E72F}">
      <dsp:nvSpPr>
        <dsp:cNvPr id="0" name=""/>
        <dsp:cNvSpPr/>
      </dsp:nvSpPr>
      <dsp:spPr>
        <a:xfrm>
          <a:off x="54343" y="339966"/>
          <a:ext cx="3249759" cy="295432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 dirty="0">
            <a:solidFill>
              <a:srgbClr val="FF0000"/>
            </a:solidFill>
            <a:latin typeface="Book Antiqua" panose="02040602050305030304" pitchFamily="18" charset="0"/>
          </a:endParaRPr>
        </a:p>
      </dsp:txBody>
      <dsp:txXfrm>
        <a:off x="54343" y="339966"/>
        <a:ext cx="3249759" cy="295432"/>
      </dsp:txXfrm>
    </dsp:sp>
    <dsp:sp modelId="{50C01C2F-8629-4D88-AF8E-1D11D9C9FE14}">
      <dsp:nvSpPr>
        <dsp:cNvPr id="0" name=""/>
        <dsp:cNvSpPr/>
      </dsp:nvSpPr>
      <dsp:spPr>
        <a:xfrm>
          <a:off x="54343" y="635399"/>
          <a:ext cx="760443" cy="60180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50BECD-20E4-42B7-B3E1-F84176641B5B}">
      <dsp:nvSpPr>
        <dsp:cNvPr id="0" name=""/>
        <dsp:cNvSpPr/>
      </dsp:nvSpPr>
      <dsp:spPr>
        <a:xfrm>
          <a:off x="511114" y="635399"/>
          <a:ext cx="760443" cy="60180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AE97BB-75DF-473E-ACD3-AF7520FE61B0}">
      <dsp:nvSpPr>
        <dsp:cNvPr id="0" name=""/>
        <dsp:cNvSpPr/>
      </dsp:nvSpPr>
      <dsp:spPr>
        <a:xfrm>
          <a:off x="968247" y="635399"/>
          <a:ext cx="760443" cy="60180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F543DC-EAF2-4F5A-94E3-E3B15311BA89}">
      <dsp:nvSpPr>
        <dsp:cNvPr id="0" name=""/>
        <dsp:cNvSpPr/>
      </dsp:nvSpPr>
      <dsp:spPr>
        <a:xfrm>
          <a:off x="1425019" y="635399"/>
          <a:ext cx="760443" cy="60180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546C8E-3CDC-4D3F-BEE5-74A8898DB9B6}">
      <dsp:nvSpPr>
        <dsp:cNvPr id="0" name=""/>
        <dsp:cNvSpPr/>
      </dsp:nvSpPr>
      <dsp:spPr>
        <a:xfrm>
          <a:off x="1882152" y="635399"/>
          <a:ext cx="760443" cy="60180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15E6BE-B3DB-4465-9953-84ED32987F93}">
      <dsp:nvSpPr>
        <dsp:cNvPr id="0" name=""/>
        <dsp:cNvSpPr/>
      </dsp:nvSpPr>
      <dsp:spPr>
        <a:xfrm>
          <a:off x="2338924" y="635399"/>
          <a:ext cx="760443" cy="60180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FF29E9-0A29-411D-8B6D-14EC4FFE7D06}">
      <dsp:nvSpPr>
        <dsp:cNvPr id="0" name=""/>
        <dsp:cNvSpPr/>
      </dsp:nvSpPr>
      <dsp:spPr>
        <a:xfrm>
          <a:off x="2796057" y="635399"/>
          <a:ext cx="760443" cy="60180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0EFBE7-082D-41F3-A40E-12D59B6772F5}">
      <dsp:nvSpPr>
        <dsp:cNvPr id="0" name=""/>
        <dsp:cNvSpPr/>
      </dsp:nvSpPr>
      <dsp:spPr>
        <a:xfrm>
          <a:off x="54343" y="695580"/>
          <a:ext cx="3292006" cy="4814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latin typeface="Book Antiqua" panose="02040602050305030304" pitchFamily="18" charset="0"/>
            </a:rPr>
            <a:t>KMnO4 : Agent oxydant fort</a:t>
          </a:r>
          <a:endParaRPr lang="fr-FR" sz="1200" kern="1200" dirty="0">
            <a:latin typeface="Book Antiqua" panose="02040602050305030304" pitchFamily="18" charset="0"/>
          </a:endParaRPr>
        </a:p>
      </dsp:txBody>
      <dsp:txXfrm>
        <a:off x="54343" y="695580"/>
        <a:ext cx="3292006" cy="481445"/>
      </dsp:txXfrm>
    </dsp:sp>
    <dsp:sp modelId="{340AC5A1-F1C0-4E15-B244-92964B256ED8}">
      <dsp:nvSpPr>
        <dsp:cNvPr id="0" name=""/>
        <dsp:cNvSpPr/>
      </dsp:nvSpPr>
      <dsp:spPr>
        <a:xfrm>
          <a:off x="360048" y="1296143"/>
          <a:ext cx="3249759" cy="295432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 dirty="0">
            <a:solidFill>
              <a:srgbClr val="FF0000"/>
            </a:solidFill>
            <a:latin typeface="Book Antiqua" panose="02040602050305030304" pitchFamily="18" charset="0"/>
          </a:endParaRPr>
        </a:p>
      </dsp:txBody>
      <dsp:txXfrm>
        <a:off x="360048" y="1296143"/>
        <a:ext cx="3249759" cy="295432"/>
      </dsp:txXfrm>
    </dsp:sp>
    <dsp:sp modelId="{F65966C1-115D-4F34-8D49-7DD237285616}">
      <dsp:nvSpPr>
        <dsp:cNvPr id="0" name=""/>
        <dsp:cNvSpPr/>
      </dsp:nvSpPr>
      <dsp:spPr>
        <a:xfrm>
          <a:off x="54343" y="1602882"/>
          <a:ext cx="760443" cy="60180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72B3ED-0905-4F26-BACE-7DA4ABCC67BF}">
      <dsp:nvSpPr>
        <dsp:cNvPr id="0" name=""/>
        <dsp:cNvSpPr/>
      </dsp:nvSpPr>
      <dsp:spPr>
        <a:xfrm>
          <a:off x="511114" y="1602882"/>
          <a:ext cx="760443" cy="60180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02216D-9276-4659-90DC-53C2E95A3182}">
      <dsp:nvSpPr>
        <dsp:cNvPr id="0" name=""/>
        <dsp:cNvSpPr/>
      </dsp:nvSpPr>
      <dsp:spPr>
        <a:xfrm>
          <a:off x="968247" y="1602882"/>
          <a:ext cx="760443" cy="60180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8593D0-8999-4653-ABC4-47A639219046}">
      <dsp:nvSpPr>
        <dsp:cNvPr id="0" name=""/>
        <dsp:cNvSpPr/>
      </dsp:nvSpPr>
      <dsp:spPr>
        <a:xfrm>
          <a:off x="1425019" y="1602882"/>
          <a:ext cx="760443" cy="60180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3DAC29-813C-471B-87EF-9776E655C7E2}">
      <dsp:nvSpPr>
        <dsp:cNvPr id="0" name=""/>
        <dsp:cNvSpPr/>
      </dsp:nvSpPr>
      <dsp:spPr>
        <a:xfrm>
          <a:off x="1882152" y="1602882"/>
          <a:ext cx="760443" cy="60180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69E39D-43B4-4792-A7E5-FB8C25BCEC98}">
      <dsp:nvSpPr>
        <dsp:cNvPr id="0" name=""/>
        <dsp:cNvSpPr/>
      </dsp:nvSpPr>
      <dsp:spPr>
        <a:xfrm>
          <a:off x="2338924" y="1602882"/>
          <a:ext cx="760443" cy="60180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06B821-8F3B-46B5-B608-42700AD7CB46}">
      <dsp:nvSpPr>
        <dsp:cNvPr id="0" name=""/>
        <dsp:cNvSpPr/>
      </dsp:nvSpPr>
      <dsp:spPr>
        <a:xfrm>
          <a:off x="2796057" y="1602882"/>
          <a:ext cx="760443" cy="60180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06A555-5684-43EC-B8C8-48C02F29D98E}">
      <dsp:nvSpPr>
        <dsp:cNvPr id="0" name=""/>
        <dsp:cNvSpPr/>
      </dsp:nvSpPr>
      <dsp:spPr>
        <a:xfrm>
          <a:off x="54343" y="1663062"/>
          <a:ext cx="3292006" cy="4814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latin typeface="Book Antiqua" panose="02040602050305030304" pitchFamily="18" charset="0"/>
            </a:rPr>
            <a:t>Rends la surface des fibres rugueuse</a:t>
          </a:r>
          <a:endParaRPr lang="fr-FR" sz="1200" kern="1200" dirty="0">
            <a:latin typeface="Book Antiqua" panose="02040602050305030304" pitchFamily="18" charset="0"/>
          </a:endParaRPr>
        </a:p>
      </dsp:txBody>
      <dsp:txXfrm>
        <a:off x="54343" y="1663062"/>
        <a:ext cx="3292006" cy="481445"/>
      </dsp:txXfrm>
    </dsp:sp>
    <dsp:sp modelId="{A6CF969A-9C24-4421-9488-F83F2422DF74}">
      <dsp:nvSpPr>
        <dsp:cNvPr id="0" name=""/>
        <dsp:cNvSpPr/>
      </dsp:nvSpPr>
      <dsp:spPr>
        <a:xfrm>
          <a:off x="54343" y="2274932"/>
          <a:ext cx="3249759" cy="295432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 dirty="0">
            <a:solidFill>
              <a:srgbClr val="FF0000"/>
            </a:solidFill>
            <a:latin typeface="Book Antiqua" panose="02040602050305030304" pitchFamily="18" charset="0"/>
          </a:endParaRPr>
        </a:p>
      </dsp:txBody>
      <dsp:txXfrm>
        <a:off x="54343" y="2274932"/>
        <a:ext cx="3249759" cy="295432"/>
      </dsp:txXfrm>
    </dsp:sp>
    <dsp:sp modelId="{350049E1-BEFB-44A3-979B-899634689B18}">
      <dsp:nvSpPr>
        <dsp:cNvPr id="0" name=""/>
        <dsp:cNvSpPr/>
      </dsp:nvSpPr>
      <dsp:spPr>
        <a:xfrm>
          <a:off x="54343" y="2570364"/>
          <a:ext cx="760443" cy="60180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D8A359-FB67-494A-8BDE-19777F46D982}">
      <dsp:nvSpPr>
        <dsp:cNvPr id="0" name=""/>
        <dsp:cNvSpPr/>
      </dsp:nvSpPr>
      <dsp:spPr>
        <a:xfrm>
          <a:off x="511114" y="2570364"/>
          <a:ext cx="760443" cy="60180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A44FA0-3DD3-4FB6-83D0-E6C4945244E3}">
      <dsp:nvSpPr>
        <dsp:cNvPr id="0" name=""/>
        <dsp:cNvSpPr/>
      </dsp:nvSpPr>
      <dsp:spPr>
        <a:xfrm>
          <a:off x="968247" y="2570364"/>
          <a:ext cx="760443" cy="60180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D65EFA-2785-47AF-A611-68B322DD7521}">
      <dsp:nvSpPr>
        <dsp:cNvPr id="0" name=""/>
        <dsp:cNvSpPr/>
      </dsp:nvSpPr>
      <dsp:spPr>
        <a:xfrm>
          <a:off x="1425019" y="2570364"/>
          <a:ext cx="760443" cy="60180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F985EE-82F5-4918-9671-54CDF63FC774}">
      <dsp:nvSpPr>
        <dsp:cNvPr id="0" name=""/>
        <dsp:cNvSpPr/>
      </dsp:nvSpPr>
      <dsp:spPr>
        <a:xfrm>
          <a:off x="1882152" y="2570364"/>
          <a:ext cx="760443" cy="60180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081B99-9EEC-4412-AEAA-FFA04BE74ABD}">
      <dsp:nvSpPr>
        <dsp:cNvPr id="0" name=""/>
        <dsp:cNvSpPr/>
      </dsp:nvSpPr>
      <dsp:spPr>
        <a:xfrm>
          <a:off x="2338924" y="2570364"/>
          <a:ext cx="760443" cy="60180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0BC709-B4A9-4141-AAC7-34545C6DA171}">
      <dsp:nvSpPr>
        <dsp:cNvPr id="0" name=""/>
        <dsp:cNvSpPr/>
      </dsp:nvSpPr>
      <dsp:spPr>
        <a:xfrm>
          <a:off x="2796057" y="2570364"/>
          <a:ext cx="760443" cy="60180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23C1B9-D1E8-4B8E-83FC-038658E04B84}">
      <dsp:nvSpPr>
        <dsp:cNvPr id="0" name=""/>
        <dsp:cNvSpPr/>
      </dsp:nvSpPr>
      <dsp:spPr>
        <a:xfrm>
          <a:off x="0" y="2624956"/>
          <a:ext cx="3292006" cy="4814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latin typeface="Book Antiqua" panose="02040602050305030304" pitchFamily="18" charset="0"/>
            </a:rPr>
            <a:t>Ancrage mécanique entre la matrice et la fibre</a:t>
          </a:r>
          <a:endParaRPr lang="fr-FR" sz="1200" kern="1200" dirty="0">
            <a:latin typeface="Book Antiqua" panose="02040602050305030304" pitchFamily="18" charset="0"/>
          </a:endParaRPr>
        </a:p>
      </dsp:txBody>
      <dsp:txXfrm>
        <a:off x="0" y="2624956"/>
        <a:ext cx="3292006" cy="4814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0.50378</cdr:x>
      <cdr:y>0.35165</cdr:y>
    </cdr:from>
    <cdr:to>
      <cdr:x>0.73179</cdr:x>
      <cdr:y>0.50623</cdr:y>
    </cdr:to>
    <cdr:sp macro="" textlink="">
      <cdr:nvSpPr>
        <cdr:cNvPr id="2" name="Zone de texte 1"/>
        <cdr:cNvSpPr txBox="1"/>
      </cdr:nvSpPr>
      <cdr:spPr>
        <a:xfrm xmlns:a="http://schemas.openxmlformats.org/drawingml/2006/main">
          <a:off x="3496185" y="1449871"/>
          <a:ext cx="1582378" cy="6373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600" dirty="0">
              <a:solidFill>
                <a:schemeClr val="tx1"/>
              </a:solidFill>
              <a:latin typeface="Book Antiqua" panose="02040602050305030304" pitchFamily="18" charset="0"/>
            </a:rPr>
            <a:t>235 </a:t>
          </a:r>
          <a:r>
            <a:rPr lang="fr-FR" sz="1600" dirty="0" err="1">
              <a:solidFill>
                <a:schemeClr val="tx1"/>
              </a:solidFill>
              <a:latin typeface="Book Antiqua" panose="02040602050305030304" pitchFamily="18" charset="0"/>
            </a:rPr>
            <a:t>Mton</a:t>
          </a:r>
          <a:endParaRPr lang="fr-FR" sz="1600" dirty="0">
            <a:solidFill>
              <a:schemeClr val="tx1"/>
            </a:solidFill>
            <a:latin typeface="Book Antiqua" panose="0204060205030503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0.13868</cdr:x>
      <cdr:y>0.3924</cdr:y>
    </cdr:from>
    <cdr:to>
      <cdr:x>0.35725</cdr:x>
      <cdr:y>0.49167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94414" y="1087914"/>
          <a:ext cx="936832" cy="2752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4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Book Antiqua" panose="02040602050305030304" pitchFamily="18" charset="0"/>
            </a:rPr>
            <a:t>+15%/an</a:t>
          </a:r>
          <a:endParaRPr lang="fr-FR" sz="1400" b="1" dirty="0">
            <a:solidFill>
              <a:schemeClr val="accent6">
                <a:lumMod val="60000"/>
                <a:lumOff val="40000"/>
              </a:schemeClr>
            </a:solidFill>
            <a:latin typeface="Book Antiqua" panose="02040602050305030304" pitchFamily="18" charset="0"/>
          </a:endParaRPr>
        </a:p>
      </cdr:txBody>
    </cdr:sp>
  </cdr:relSizeAnchor>
  <cdr:relSizeAnchor xmlns:cdr="http://schemas.openxmlformats.org/drawingml/2006/chartDrawing">
    <cdr:from>
      <cdr:x>0.27308</cdr:x>
      <cdr:y>0.13562</cdr:y>
    </cdr:from>
    <cdr:to>
      <cdr:x>0.49934</cdr:x>
      <cdr:y>0.23918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1170478" y="347833"/>
          <a:ext cx="969818" cy="2656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400" b="1" dirty="0" smtClean="0">
              <a:solidFill>
                <a:srgbClr val="92D050"/>
              </a:solidFill>
              <a:latin typeface="Book Antiqua" panose="02040602050305030304" pitchFamily="18" charset="0"/>
            </a:rPr>
            <a:t>+10%/an</a:t>
          </a:r>
          <a:endParaRPr lang="fr-FR" sz="1400" b="1" dirty="0">
            <a:solidFill>
              <a:srgbClr val="92D050"/>
            </a:solidFill>
            <a:latin typeface="Book Antiqua" panose="02040602050305030304" pitchFamily="18" charset="0"/>
          </a:endParaRPr>
        </a:p>
      </cdr:txBody>
    </cdr:sp>
  </cdr:relSizeAnchor>
  <cdr:relSizeAnchor xmlns:cdr="http://schemas.openxmlformats.org/drawingml/2006/chartDrawing">
    <cdr:from>
      <cdr:x>0.2305</cdr:x>
      <cdr:y>0.48652</cdr:y>
    </cdr:from>
    <cdr:to>
      <cdr:x>0.39382</cdr:x>
      <cdr:y>0.59966</cdr:y>
    </cdr:to>
    <cdr:sp macro="" textlink="">
      <cdr:nvSpPr>
        <cdr:cNvPr id="4" name="Flèche courbée vers le bas 3"/>
        <cdr:cNvSpPr/>
      </cdr:nvSpPr>
      <cdr:spPr>
        <a:xfrm xmlns:a="http://schemas.openxmlformats.org/drawingml/2006/main" rot="20158193">
          <a:off x="987988" y="1348839"/>
          <a:ext cx="700043" cy="313688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0">
          <a:schemeClr val="accent6"/>
        </a:lnRef>
        <a:fillRef xmlns:a="http://schemas.openxmlformats.org/drawingml/2006/main" idx="3">
          <a:schemeClr val="accent6"/>
        </a:fillRef>
        <a:effectRef xmlns:a="http://schemas.openxmlformats.org/drawingml/2006/main" idx="3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0.41423</cdr:x>
      <cdr:y>0.20582</cdr:y>
    </cdr:from>
    <cdr:to>
      <cdr:x>0.57219</cdr:x>
      <cdr:y>0.30664</cdr:y>
    </cdr:to>
    <cdr:sp macro="" textlink="">
      <cdr:nvSpPr>
        <cdr:cNvPr id="5" name="Flèche courbée vers le bas 4"/>
        <cdr:cNvSpPr/>
      </cdr:nvSpPr>
      <cdr:spPr>
        <a:xfrm xmlns:a="http://schemas.openxmlformats.org/drawingml/2006/main" rot="19161305">
          <a:off x="2367315" y="703840"/>
          <a:ext cx="902730" cy="344771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0">
          <a:schemeClr val="accent4"/>
        </a:lnRef>
        <a:fillRef xmlns:a="http://schemas.openxmlformats.org/drawingml/2006/main" idx="3">
          <a:schemeClr val="accent4"/>
        </a:fillRef>
        <a:effectRef xmlns:a="http://schemas.openxmlformats.org/drawingml/2006/main" idx="3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fr-FR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9BDFF-9226-4B2E-84B6-89F67631CFB3}" type="datetimeFigureOut">
              <a:rPr lang="fr-FR" smtClean="0"/>
              <a:t>02/12/2015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EB5D7-DC0F-49AA-8F90-D662DB841A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3911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55AF-C603-43CA-9AB9-46F21F484485}" type="slidenum">
              <a:rPr lang="en-US" smtClean="0"/>
              <a:t>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1A29B1B0-E468-47E9-B180-EBAF576B1F00}" type="datetime1">
              <a:rPr lang="fr-FR" smtClean="0"/>
              <a:t>02/12/2015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68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5655AF-C603-43CA-9AB9-46F21F484485}" type="slidenum">
              <a:rPr lang="en-US" smtClean="0"/>
              <a:t>9</a:t>
            </a:fld>
            <a:endParaRPr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47F1E788-F036-43D4-BC66-00BAA9641219}" type="datetime1">
              <a:rPr lang="fr-FR" smtClean="0"/>
              <a:t>02/12/2015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179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975B646-442C-49E0-80D8-BC86E5939810}" type="datetime1">
              <a:rPr lang="fr-FR" smtClean="0"/>
              <a:t>02/12/2015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5AF-C603-43CA-9AB9-46F21F4844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321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81155E-C699-4E06-A272-DCD7A867B706}" type="slidenum">
              <a:rPr lang="es-ES" altLang="fr-FR"/>
              <a:pPr/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755333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D3230-C1D6-46D7-BF2B-DBAFCF4833D8}" type="slidenum">
              <a:rPr lang="es-ES" altLang="fr-FR"/>
              <a:pPr/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3762674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7AF727-5F2A-4CBA-84C5-0169D20D003E}" type="slidenum">
              <a:rPr lang="es-ES" altLang="fr-FR"/>
              <a:pPr/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3239537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81155E-C699-4E06-A272-DCD7A867B706}" type="slidenum">
              <a:rPr lang="es-ES" altLang="fr-FR">
                <a:solidFill>
                  <a:srgbClr val="000000"/>
                </a:solidFill>
              </a:rPr>
              <a:pPr/>
              <a:t>‹N°›</a:t>
            </a:fld>
            <a:endParaRPr lang="es-ES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600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1CA8A-4973-4E81-A16A-2E356DECB51B}" type="slidenum">
              <a:rPr lang="es-ES" altLang="fr-FR">
                <a:solidFill>
                  <a:srgbClr val="000000"/>
                </a:solidFill>
              </a:rPr>
              <a:pPr/>
              <a:t>‹N°›</a:t>
            </a:fld>
            <a:endParaRPr lang="es-ES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976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2CC5B-6417-46DE-A22E-7729334D7A68}" type="slidenum">
              <a:rPr lang="es-ES" altLang="fr-FR">
                <a:solidFill>
                  <a:srgbClr val="000000"/>
                </a:solidFill>
              </a:rPr>
              <a:pPr/>
              <a:t>‹N°›</a:t>
            </a:fld>
            <a:endParaRPr lang="es-ES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329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A4F98-E408-4F5E-AC1A-2AA2A4DA177C}" type="slidenum">
              <a:rPr lang="es-ES" altLang="fr-FR">
                <a:solidFill>
                  <a:srgbClr val="000000"/>
                </a:solidFill>
              </a:rPr>
              <a:pPr/>
              <a:t>‹N°›</a:t>
            </a:fld>
            <a:endParaRPr lang="es-ES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665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r-FR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r-FR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0141B-45E7-435E-BC75-B68B15C18F0F}" type="slidenum">
              <a:rPr lang="es-ES" altLang="fr-FR">
                <a:solidFill>
                  <a:srgbClr val="000000"/>
                </a:solidFill>
              </a:rPr>
              <a:pPr/>
              <a:t>‹N°›</a:t>
            </a:fld>
            <a:endParaRPr lang="es-ES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9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r-FR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DA4D11-9E5D-4FC7-B4F2-C0536BDA44FA}" type="slidenum">
              <a:rPr lang="es-ES" altLang="fr-FR">
                <a:solidFill>
                  <a:srgbClr val="000000"/>
                </a:solidFill>
              </a:rPr>
              <a:pPr/>
              <a:t>‹N°›</a:t>
            </a:fld>
            <a:endParaRPr lang="es-ES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861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r-FR"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r-FR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3C350A-0442-4B07-97F5-41A2D80C2060}" type="slidenum">
              <a:rPr lang="es-ES" altLang="fr-FR">
                <a:solidFill>
                  <a:srgbClr val="000000"/>
                </a:solidFill>
              </a:rPr>
              <a:pPr/>
              <a:t>‹N°›</a:t>
            </a:fld>
            <a:endParaRPr lang="es-ES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4069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80BAF-ACE6-41E4-B3F0-EE7683C89641}" type="slidenum">
              <a:rPr lang="es-ES" altLang="fr-FR">
                <a:solidFill>
                  <a:srgbClr val="000000"/>
                </a:solidFill>
              </a:rPr>
              <a:pPr/>
              <a:t>‹N°›</a:t>
            </a:fld>
            <a:endParaRPr lang="es-ES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602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1CA8A-4973-4E81-A16A-2E356DECB51B}" type="slidenum">
              <a:rPr lang="es-ES" altLang="fr-FR"/>
              <a:pPr/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453425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28605-C5A7-4F72-8C7D-978254E6699C}" type="slidenum">
              <a:rPr lang="es-ES" altLang="fr-FR">
                <a:solidFill>
                  <a:srgbClr val="000000"/>
                </a:solidFill>
              </a:rPr>
              <a:pPr/>
              <a:t>‹N°›</a:t>
            </a:fld>
            <a:endParaRPr lang="es-ES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8156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D3230-C1D6-46D7-BF2B-DBAFCF4833D8}" type="slidenum">
              <a:rPr lang="es-ES" altLang="fr-FR">
                <a:solidFill>
                  <a:srgbClr val="000000"/>
                </a:solidFill>
              </a:rPr>
              <a:pPr/>
              <a:t>‹N°›</a:t>
            </a:fld>
            <a:endParaRPr lang="es-ES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2901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7AF727-5F2A-4CBA-84C5-0169D20D003E}" type="slidenum">
              <a:rPr lang="es-ES" altLang="fr-FR">
                <a:solidFill>
                  <a:srgbClr val="000000"/>
                </a:solidFill>
              </a:rPr>
              <a:pPr/>
              <a:t>‹N°›</a:t>
            </a:fld>
            <a:endParaRPr lang="es-ES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464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2CC5B-6417-46DE-A22E-7729334D7A68}" type="slidenum">
              <a:rPr lang="es-ES" altLang="fr-FR"/>
              <a:pPr/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1759036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A4F98-E408-4F5E-AC1A-2AA2A4DA177C}" type="slidenum">
              <a:rPr lang="es-ES" altLang="fr-FR"/>
              <a:pPr/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613083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0141B-45E7-435E-BC75-B68B15C18F0F}" type="slidenum">
              <a:rPr lang="es-ES" altLang="fr-FR"/>
              <a:pPr/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3499818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DA4D11-9E5D-4FC7-B4F2-C0536BDA44FA}" type="slidenum">
              <a:rPr lang="es-ES" altLang="fr-FR"/>
              <a:pPr/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425713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3C350A-0442-4B07-97F5-41A2D80C2060}" type="slidenum">
              <a:rPr lang="es-ES" altLang="fr-FR"/>
              <a:pPr/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3628615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80BAF-ACE6-41E4-B3F0-EE7683C89641}" type="slidenum">
              <a:rPr lang="es-ES" altLang="fr-FR"/>
              <a:pPr/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2093129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28605-C5A7-4F72-8C7D-978254E6699C}" type="slidenum">
              <a:rPr lang="es-ES" altLang="fr-FR"/>
              <a:pPr/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1696893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fr-FR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fr-FR" smtClean="0"/>
              <a:t>Haga clic para modificar el estilo de texto del patrón</a:t>
            </a:r>
          </a:p>
          <a:p>
            <a:pPr lvl="1"/>
            <a:r>
              <a:rPr lang="es-ES" altLang="fr-FR" smtClean="0"/>
              <a:t>Segundo nivel</a:t>
            </a:r>
          </a:p>
          <a:p>
            <a:pPr lvl="2"/>
            <a:r>
              <a:rPr lang="es-ES" altLang="fr-FR" smtClean="0"/>
              <a:t>Tercer nivel</a:t>
            </a:r>
          </a:p>
          <a:p>
            <a:pPr lvl="3"/>
            <a:r>
              <a:rPr lang="es-ES" altLang="fr-FR" smtClean="0"/>
              <a:t>Cuarto nivel</a:t>
            </a:r>
          </a:p>
          <a:p>
            <a:pPr lvl="4"/>
            <a:r>
              <a:rPr lang="es-ES" altLang="fr-FR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E3E3033-7CFA-40B1-BA6E-375309AD70C4}" type="slidenum">
              <a:rPr lang="es-ES" altLang="fr-FR"/>
              <a:pPr/>
              <a:t>‹N°›</a:t>
            </a:fld>
            <a:endParaRPr lang="es-E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fr-FR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fr-FR" smtClean="0"/>
              <a:t>Haga clic para modificar el estilo de texto del patrón</a:t>
            </a:r>
          </a:p>
          <a:p>
            <a:pPr lvl="1"/>
            <a:r>
              <a:rPr lang="es-ES" altLang="fr-FR" smtClean="0"/>
              <a:t>Segundo nivel</a:t>
            </a:r>
          </a:p>
          <a:p>
            <a:pPr lvl="2"/>
            <a:r>
              <a:rPr lang="es-ES" altLang="fr-FR" smtClean="0"/>
              <a:t>Tercer nivel</a:t>
            </a:r>
          </a:p>
          <a:p>
            <a:pPr lvl="3"/>
            <a:r>
              <a:rPr lang="es-ES" altLang="fr-FR" smtClean="0"/>
              <a:t>Cuarto nivel</a:t>
            </a:r>
          </a:p>
          <a:p>
            <a:pPr lvl="4"/>
            <a:r>
              <a:rPr lang="es-ES" altLang="fr-FR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fr-FR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fr-FR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E3E3033-7CFA-40B1-BA6E-375309AD70C4}" type="slidenum">
              <a:rPr lang="es-ES" altLang="fr-FR">
                <a:solidFill>
                  <a:srgbClr val="000000"/>
                </a:solidFill>
                <a:latin typeface="Arial"/>
                <a:cs typeface="Arial"/>
              </a:rPr>
              <a:pPr/>
              <a:t>‹N°›</a:t>
            </a:fld>
            <a:endParaRPr lang="es-ES" altLang="fr-FR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676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microsoft.com/office/2007/relationships/hdphoto" Target="../media/hdphoto2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oleObject" Target="../embeddings/oleObject3.bin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33.jpeg"/><Relationship Id="rId5" Type="http://schemas.openxmlformats.org/officeDocument/2006/relationships/diagramData" Target="../diagrams/data2.xml"/><Relationship Id="rId10" Type="http://schemas.openxmlformats.org/officeDocument/2006/relationships/image" Target="../media/image32.jpeg"/><Relationship Id="rId4" Type="http://schemas.openxmlformats.org/officeDocument/2006/relationships/image" Target="../media/image31.wmf"/><Relationship Id="rId9" Type="http://schemas.microsoft.com/office/2007/relationships/diagramDrawing" Target="../diagrams/drawing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png"/><Relationship Id="rId7" Type="http://schemas.openxmlformats.org/officeDocument/2006/relationships/image" Target="../media/image13.em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png"/><Relationship Id="rId9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chart" Target="../charts/chart5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1691681" y="3529915"/>
            <a:ext cx="7434186" cy="760537"/>
          </a:xfrm>
          <a:noFill/>
          <a:ln/>
        </p:spPr>
        <p:txBody>
          <a:bodyPr anchor="ctr"/>
          <a:lstStyle/>
          <a:p>
            <a:r>
              <a:rPr lang="fr-FR" altLang="fr-FR" sz="28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Effet de la modification chimique des fibres de papier carton sur les propriétés des composites matrice polymère</a:t>
            </a:r>
            <a:endParaRPr lang="fr-FR" altLang="fr-FR" sz="28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1168" y="5805264"/>
            <a:ext cx="2733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2400" b="1" dirty="0" err="1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Nacéra</a:t>
            </a:r>
            <a:r>
              <a:rPr lang="fr-FR" sz="2400" b="1" dirty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CHIBANI </a:t>
            </a:r>
            <a:endParaRPr lang="fr-FR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1168" y="5301208"/>
            <a:ext cx="120417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350" b="1" dirty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Présenté par </a:t>
            </a:r>
            <a:endParaRPr lang="fr-FR" sz="13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0"/>
            <a:ext cx="2185703" cy="111217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pic>
        <p:nvPicPr>
          <p:cNvPr id="11" name="Image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463" y="260648"/>
            <a:ext cx="2191815" cy="85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2" name="Rectangle 1"/>
          <p:cNvSpPr/>
          <p:nvPr/>
        </p:nvSpPr>
        <p:spPr>
          <a:xfrm>
            <a:off x="467544" y="1520018"/>
            <a:ext cx="80183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5éme Séminaire Nationale sur les Polymères : SNP-5</a:t>
            </a:r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x-none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fr-FR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3 Décembre </a:t>
            </a:r>
            <a:r>
              <a:rPr lang="x-none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2015, Université de Bejaia,  Algérie</a:t>
            </a:r>
            <a:endParaRPr lang="fr-F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03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3" descr="Description : C:\Users\CHIBANI Nacera\Desktop\MEB DE LA FIBRE\pjd_004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68" y="3286462"/>
            <a:ext cx="1424464" cy="109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98" y="1783482"/>
            <a:ext cx="1424464" cy="109099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25" y="2519806"/>
            <a:ext cx="1424464" cy="109099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352" y="2447798"/>
            <a:ext cx="1424465" cy="109099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57900" y="3429000"/>
            <a:ext cx="1714500" cy="1285875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2520825" y="1700808"/>
            <a:ext cx="1624566" cy="430887"/>
          </a:xfrm>
          <a:prstGeom prst="rect">
            <a:avLst/>
          </a:prstGeom>
          <a:ln w="31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100" dirty="0" smtClean="0">
                <a:latin typeface="Book Antiqua" panose="02040602050305030304" pitchFamily="18" charset="0"/>
              </a:rPr>
              <a:t>Extrudeuse            T=  180°C, V= 100rpm</a:t>
            </a:r>
            <a:endParaRPr lang="fr-FR" sz="1100" dirty="0">
              <a:latin typeface="Book Antiqua" panose="02040602050305030304" pitchFamily="18" charset="0"/>
            </a:endParaRPr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3361556" y="1824853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4428889" y="1700808"/>
            <a:ext cx="1624566" cy="430887"/>
          </a:xfrm>
          <a:prstGeom prst="rect">
            <a:avLst/>
          </a:prstGeom>
          <a:ln w="31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100" dirty="0" smtClean="0">
                <a:latin typeface="Book Antiqua" panose="02040602050305030304" pitchFamily="18" charset="0"/>
              </a:rPr>
              <a:t>Presse         T=  180°C, P= 5 bar</a:t>
            </a:r>
            <a:endParaRPr lang="fr-FR" sz="1100" dirty="0">
              <a:latin typeface="Book Antiqua" panose="02040602050305030304" pitchFamily="18" charset="0"/>
            </a:endParaRPr>
          </a:p>
        </p:txBody>
      </p:sp>
      <p:sp>
        <p:nvSpPr>
          <p:cNvPr id="9" name="Virage 8"/>
          <p:cNvSpPr/>
          <p:nvPr/>
        </p:nvSpPr>
        <p:spPr bwMode="auto">
          <a:xfrm rot="3012267">
            <a:off x="5900774" y="2488234"/>
            <a:ext cx="980509" cy="576064"/>
          </a:xfrm>
          <a:prstGeom prst="ben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fr-FR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1278819"/>
            <a:ext cx="1875835" cy="37324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350" dirty="0" smtClean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Matériaux et méthode</a:t>
            </a:r>
            <a:endParaRPr lang="fr-FR" sz="1350" dirty="0">
              <a:solidFill>
                <a:schemeClr val="tx1"/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CCDA0F5-113F-4760-A992-197F25F16A08}" type="slidenum">
              <a:rPr lang="fr-FR" smtClean="0"/>
              <a:t>10</a:t>
            </a:fld>
            <a:endParaRPr lang="fr-FR"/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612605"/>
              </p:ext>
            </p:extLst>
          </p:nvPr>
        </p:nvGraphicFramePr>
        <p:xfrm>
          <a:off x="105788" y="4999565"/>
          <a:ext cx="6454640" cy="13716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655613"/>
                <a:gridCol w="926243"/>
                <a:gridCol w="1290928"/>
                <a:gridCol w="1290928"/>
                <a:gridCol w="1290928"/>
              </a:tblGrid>
              <a:tr h="117803">
                <a:tc>
                  <a:txBody>
                    <a:bodyPr/>
                    <a:lstStyle/>
                    <a:p>
                      <a:endParaRPr lang="fr-FR" sz="12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Book Antiqua" panose="02040602050305030304" pitchFamily="18" charset="0"/>
                        </a:rPr>
                        <a:t>PP (%)</a:t>
                      </a:r>
                      <a:endParaRPr lang="fr-FR" sz="12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Book Antiqua" panose="02040602050305030304" pitchFamily="18" charset="0"/>
                        </a:rPr>
                        <a:t>PC V(%)</a:t>
                      </a:r>
                      <a:endParaRPr lang="fr-FR" sz="12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Book Antiqua" panose="02040602050305030304" pitchFamily="18" charset="0"/>
                        </a:rPr>
                        <a:t>PP-g-MA1 (%)</a:t>
                      </a:r>
                      <a:endParaRPr lang="fr-FR" sz="12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Book Antiqua" panose="02040602050305030304" pitchFamily="18" charset="0"/>
                        </a:rPr>
                        <a:t>PCM (%)</a:t>
                      </a:r>
                      <a:endParaRPr lang="fr-FR" sz="12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117803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Book Antiqua" panose="02040602050305030304" pitchFamily="18" charset="0"/>
                        </a:rPr>
                        <a:t>PP</a:t>
                      </a:r>
                      <a:endParaRPr lang="fr-FR" sz="12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Book Antiqua" panose="02040602050305030304" pitchFamily="18" charset="0"/>
                        </a:rPr>
                        <a:t>100</a:t>
                      </a:r>
                      <a:endParaRPr lang="fr-FR" sz="12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Book Antiqua" panose="02040602050305030304" pitchFamily="18" charset="0"/>
                        </a:rPr>
                        <a:t>0</a:t>
                      </a:r>
                      <a:endParaRPr lang="fr-FR" sz="12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Book Antiqua" panose="02040602050305030304" pitchFamily="18" charset="0"/>
                        </a:rPr>
                        <a:t>0</a:t>
                      </a:r>
                      <a:endParaRPr lang="fr-FR" sz="12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Book Antiqua" panose="02040602050305030304" pitchFamily="18" charset="0"/>
                        </a:rPr>
                        <a:t>0</a:t>
                      </a:r>
                      <a:endParaRPr lang="fr-FR" sz="12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203427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Book Antiqua" panose="02040602050305030304" pitchFamily="18" charset="0"/>
                        </a:rPr>
                        <a:t>PP/PCV</a:t>
                      </a:r>
                      <a:endParaRPr lang="fr-FR" sz="12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Book Antiqua" panose="02040602050305030304" pitchFamily="18" charset="0"/>
                        </a:rPr>
                        <a:t>90</a:t>
                      </a:r>
                      <a:endParaRPr lang="fr-FR" sz="12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Book Antiqua" panose="020406020503050303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Book Antiqua" panose="0204060205030503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 smtClean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202514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Book Antiqua" panose="02040602050305030304" pitchFamily="18" charset="0"/>
                        </a:rPr>
                        <a:t>PP/PCV/</a:t>
                      </a:r>
                      <a:r>
                        <a:rPr lang="fr-FR" sz="1200" dirty="0" err="1" smtClean="0">
                          <a:latin typeface="Book Antiqua" panose="02040602050305030304" pitchFamily="18" charset="0"/>
                        </a:rPr>
                        <a:t>PPgMA</a:t>
                      </a:r>
                      <a:endParaRPr lang="fr-FR" sz="12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 smtClean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Book Antiqua" panose="0204060205030503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Book Antiqua" panose="02040602050305030304" pitchFamily="18" charset="0"/>
                        </a:rPr>
                        <a:t>0</a:t>
                      </a:r>
                    </a:p>
                  </a:txBody>
                  <a:tcPr/>
                </a:tc>
              </a:tr>
              <a:tr h="202514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Book Antiqua" panose="02040602050305030304" pitchFamily="18" charset="0"/>
                        </a:rPr>
                        <a:t>PP/PCM</a:t>
                      </a:r>
                      <a:endParaRPr lang="fr-FR" sz="12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 smtClean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Book Antiqua" panose="0204060205030503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Book Antiqua" panose="02040602050305030304" pitchFamily="18" charset="0"/>
                        </a:rPr>
                        <a:t>10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290746" y="4650942"/>
            <a:ext cx="46538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i="1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Tableau </a:t>
            </a:r>
            <a:r>
              <a:rPr lang="fr-FR" sz="1200" b="1" i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fr-FR" sz="1200" i="1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1200" i="1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composition massique des différentes formulations  PP/ PC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8661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668" y="2204864"/>
            <a:ext cx="1267148" cy="1800200"/>
          </a:xfrm>
          <a:prstGeom prst="rect">
            <a:avLst/>
          </a:prstGeom>
        </p:spPr>
      </p:pic>
      <p:sp>
        <p:nvSpPr>
          <p:cNvPr id="6" name="Flèche courbée vers le bas 5"/>
          <p:cNvSpPr/>
          <p:nvPr/>
        </p:nvSpPr>
        <p:spPr bwMode="auto">
          <a:xfrm>
            <a:off x="1588227" y="1831876"/>
            <a:ext cx="853197" cy="415431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fr-FR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2719" y="2169365"/>
            <a:ext cx="2111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Book Antiqua" panose="02040602050305030304" pitchFamily="18" charset="0"/>
              </a:rPr>
              <a:t>10g de fibres + 500 ml d’une solution KMnO4/Acétone</a:t>
            </a:r>
            <a:endParaRPr lang="fr-FR" sz="1200" dirty="0">
              <a:latin typeface="Book Antiqua" panose="02040602050305030304" pitchFamily="18" charset="0"/>
            </a:endParaRPr>
          </a:p>
        </p:txBody>
      </p:sp>
      <p:sp>
        <p:nvSpPr>
          <p:cNvPr id="8" name="Flèche droite 7"/>
          <p:cNvSpPr/>
          <p:nvPr/>
        </p:nvSpPr>
        <p:spPr bwMode="auto">
          <a:xfrm>
            <a:off x="3059832" y="3104964"/>
            <a:ext cx="1224136" cy="25202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fr-FR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524328" y="3139053"/>
            <a:ext cx="108012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latin typeface="Book Antiqua" panose="02040602050305030304" pitchFamily="18" charset="0"/>
              </a:rPr>
              <a:t>Séchage</a:t>
            </a:r>
            <a:endParaRPr lang="fr-FR" dirty="0">
              <a:latin typeface="Book Antiqua" panose="02040602050305030304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733156" y="3079993"/>
            <a:ext cx="97417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latin typeface="Book Antiqua" panose="02040602050305030304" pitchFamily="18" charset="0"/>
              </a:rPr>
              <a:t>Lavage</a:t>
            </a:r>
            <a:endParaRPr lang="fr-FR" dirty="0">
              <a:latin typeface="Book Antiqua" panose="02040602050305030304" pitchFamily="18" charset="0"/>
            </a:endParaRPr>
          </a:p>
        </p:txBody>
      </p:sp>
      <p:sp>
        <p:nvSpPr>
          <p:cNvPr id="11" name="Flèche droite 10"/>
          <p:cNvSpPr/>
          <p:nvPr/>
        </p:nvSpPr>
        <p:spPr bwMode="auto">
          <a:xfrm>
            <a:off x="6084168" y="3140968"/>
            <a:ext cx="1224136" cy="25202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fr-FR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335395" y="2941493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Book Antiqua" panose="02040602050305030304" pitchFamily="18" charset="0"/>
              </a:rPr>
              <a:t>3 min</a:t>
            </a:r>
            <a:endParaRPr lang="fr-FR" sz="1200" dirty="0">
              <a:latin typeface="Book Antiqua" panose="0204060205030503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03648" y="346686"/>
            <a:ext cx="7020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fr-FR" sz="1600" kern="0" dirty="0" smtClean="0">
                <a:ln w="0">
                  <a:solidFill>
                    <a:srgbClr val="339933"/>
                  </a:solidFill>
                </a:ln>
                <a:solidFill>
                  <a:srgbClr val="66FF33"/>
                </a:soli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Etude du traitement au permanganate des </a:t>
            </a:r>
            <a:r>
              <a:rPr lang="fr-FR" sz="1600" kern="0" dirty="0">
                <a:ln w="0">
                  <a:solidFill>
                    <a:srgbClr val="339933"/>
                  </a:solidFill>
                </a:ln>
                <a:solidFill>
                  <a:srgbClr val="66FF33"/>
                </a:soli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fibres de papier </a:t>
            </a:r>
            <a:r>
              <a:rPr lang="fr-FR" sz="1600" kern="0" dirty="0" smtClean="0">
                <a:ln w="0">
                  <a:solidFill>
                    <a:srgbClr val="339933"/>
                  </a:solidFill>
                </a:ln>
                <a:solidFill>
                  <a:srgbClr val="66FF33"/>
                </a:soli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carton sur </a:t>
            </a:r>
            <a:r>
              <a:rPr lang="fr-FR" sz="1600" kern="0" dirty="0">
                <a:ln w="0">
                  <a:solidFill>
                    <a:srgbClr val="339933"/>
                  </a:solidFill>
                </a:ln>
                <a:solidFill>
                  <a:srgbClr val="66FF33"/>
                </a:soli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propriétés des composites à matrice polypropylène</a:t>
            </a:r>
            <a:endParaRPr lang="fr-FR" sz="1600" kern="0" dirty="0">
              <a:ln w="0">
                <a:solidFill>
                  <a:srgbClr val="339933"/>
                </a:solidFill>
              </a:ln>
              <a:solidFill>
                <a:srgbClr val="66FF33"/>
              </a:solidFill>
              <a:effectLst>
                <a:reflection blurRad="6350" stA="53000" endA="300" endPos="35500" dir="5400000" sy="-90000" algn="bl" rotWithShape="0"/>
              </a:effectLst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52719" y="1264218"/>
            <a:ext cx="1350929" cy="33065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350" b="1" dirty="0" smtClean="0">
                <a:latin typeface="Book Antiqua" panose="02040602050305030304" pitchFamily="18" charset="0"/>
              </a:rPr>
              <a:t>Matériaux</a:t>
            </a:r>
            <a:endParaRPr lang="fr-FR" sz="1350" b="1" dirty="0">
              <a:latin typeface="Book Antiqua" panose="02040602050305030304" pitchFamily="18" charset="0"/>
            </a:endParaRPr>
          </a:p>
        </p:txBody>
      </p:sp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526973"/>
              </p:ext>
            </p:extLst>
          </p:nvPr>
        </p:nvGraphicFramePr>
        <p:xfrm>
          <a:off x="677241" y="5085184"/>
          <a:ext cx="5316308" cy="83439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724208"/>
                <a:gridCol w="1724208"/>
                <a:gridCol w="1867892"/>
              </a:tblGrid>
              <a:tr h="278130">
                <a:tc>
                  <a:txBody>
                    <a:bodyPr/>
                    <a:lstStyle/>
                    <a:p>
                      <a:r>
                        <a:rPr lang="fr-FR" sz="1200" dirty="0" err="1" smtClean="0">
                          <a:latin typeface="Book Antiqua" panose="02040602050305030304" pitchFamily="18" charset="0"/>
                        </a:rPr>
                        <a:t>compatibilisants</a:t>
                      </a:r>
                      <a:endParaRPr lang="fr-FR" sz="1200" dirty="0">
                        <a:latin typeface="Book Antiqua" panose="0204060205030503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200" baseline="0" dirty="0" smtClean="0">
                          <a:latin typeface="Book Antiqua" panose="02040602050305030304" pitchFamily="18" charset="0"/>
                        </a:rPr>
                        <a:t>MFI (g/10min)</a:t>
                      </a:r>
                      <a:endParaRPr lang="fr-FR" sz="1200" dirty="0">
                        <a:latin typeface="Book Antiqua" panose="0204060205030503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Book Antiqua" panose="02040602050305030304" pitchFamily="18" charset="0"/>
                        </a:rPr>
                        <a:t>Taux</a:t>
                      </a:r>
                      <a:r>
                        <a:rPr lang="fr-FR" sz="1200" baseline="0" dirty="0" smtClean="0">
                          <a:latin typeface="Book Antiqua" panose="02040602050305030304" pitchFamily="18" charset="0"/>
                        </a:rPr>
                        <a:t> de greffage (%)</a:t>
                      </a:r>
                      <a:endParaRPr lang="fr-FR" sz="1200" dirty="0">
                        <a:latin typeface="Book Antiqua" panose="02040602050305030304" pitchFamily="18" charset="0"/>
                      </a:endParaRPr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Book Antiqua" panose="02040602050305030304" pitchFamily="18" charset="0"/>
                        </a:rPr>
                        <a:t>PP-g-MA1</a:t>
                      </a:r>
                      <a:endParaRPr lang="fr-FR" sz="1200" dirty="0">
                        <a:latin typeface="Book Antiqua" panose="0204060205030503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Book Antiqua" panose="02040602050305030304" pitchFamily="18" charset="0"/>
                        </a:rPr>
                        <a:t>7,6</a:t>
                      </a:r>
                      <a:endParaRPr lang="fr-FR" sz="1200" dirty="0">
                        <a:latin typeface="Book Antiqua" panose="0204060205030503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Book Antiqua" panose="02040602050305030304" pitchFamily="18" charset="0"/>
                        </a:rPr>
                        <a:t>1</a:t>
                      </a:r>
                      <a:endParaRPr lang="fr-FR" sz="1200" dirty="0">
                        <a:latin typeface="Book Antiqua" panose="02040602050305030304" pitchFamily="18" charset="0"/>
                      </a:endParaRPr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Book Antiqua" panose="02040602050305030304" pitchFamily="18" charset="0"/>
                        </a:rPr>
                        <a:t>PP-g-MA2</a:t>
                      </a:r>
                      <a:endParaRPr lang="fr-FR" sz="1200" dirty="0">
                        <a:latin typeface="Book Antiqua" panose="0204060205030503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Book Antiqua" panose="02040602050305030304" pitchFamily="18" charset="0"/>
                        </a:rPr>
                        <a:t>2,63</a:t>
                      </a:r>
                      <a:endParaRPr lang="fr-FR" sz="1200" dirty="0">
                        <a:latin typeface="Book Antiqua" panose="0204060205030503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Book Antiqua" panose="02040602050305030304" pitchFamily="18" charset="0"/>
                        </a:rPr>
                        <a:t>2</a:t>
                      </a:r>
                      <a:endParaRPr lang="fr-FR" sz="1200" dirty="0">
                        <a:latin typeface="Book Antiqua" panose="02040602050305030304" pitchFamily="18" charset="0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924021" y="4771369"/>
            <a:ext cx="296427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i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Tableau </a:t>
            </a:r>
            <a:r>
              <a:rPr lang="fr-FR" sz="1100" i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fr-FR" sz="1100" i="1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1100" i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Propriétés des agents compatibilisants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72629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08820"/>
            <a:ext cx="7999807" cy="43924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CCDA0F5-113F-4760-A992-197F25F16A08}" type="slidenum">
              <a:rPr lang="fr-FR" smtClean="0"/>
              <a:t>12</a:t>
            </a:fld>
            <a:endParaRPr lang="fr-FR"/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1331640" y="2780928"/>
            <a:ext cx="3384376" cy="432048"/>
          </a:xfrm>
          <a:prstGeom prst="wedgeRoundRectCallou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chemeClr val="tx1"/>
                </a:solidFill>
                <a:latin typeface="Book Antiqua" panose="02040602050305030304" pitchFamily="18" charset="0"/>
              </a:rPr>
              <a:t>caractéristique des fonctions hydroxyles </a:t>
            </a:r>
            <a:endParaRPr lang="fr-FR" sz="120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13" name="Diagramme 12"/>
          <p:cNvGraphicFramePr/>
          <p:nvPr>
            <p:extLst>
              <p:ext uri="{D42A27DB-BD31-4B8C-83A1-F6EECF244321}">
                <p14:modId xmlns:p14="http://schemas.microsoft.com/office/powerpoint/2010/main" val="1606489093"/>
              </p:ext>
            </p:extLst>
          </p:nvPr>
        </p:nvGraphicFramePr>
        <p:xfrm>
          <a:off x="1860996" y="980728"/>
          <a:ext cx="6096000" cy="1059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1403648" y="346686"/>
            <a:ext cx="7020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fr-FR" sz="1600" kern="0" dirty="0" smtClean="0">
                <a:ln w="0">
                  <a:solidFill>
                    <a:srgbClr val="339933"/>
                  </a:solidFill>
                </a:ln>
                <a:solidFill>
                  <a:srgbClr val="66FF33"/>
                </a:soli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Etude du traitement au permanganate des </a:t>
            </a:r>
            <a:r>
              <a:rPr lang="fr-FR" sz="1600" kern="0" dirty="0">
                <a:ln w="0">
                  <a:solidFill>
                    <a:srgbClr val="339933"/>
                  </a:solidFill>
                </a:ln>
                <a:solidFill>
                  <a:srgbClr val="66FF33"/>
                </a:soli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fibres de papier </a:t>
            </a:r>
            <a:r>
              <a:rPr lang="fr-FR" sz="1600" kern="0" dirty="0" smtClean="0">
                <a:ln w="0">
                  <a:solidFill>
                    <a:srgbClr val="339933"/>
                  </a:solidFill>
                </a:ln>
                <a:solidFill>
                  <a:srgbClr val="66FF33"/>
                </a:soli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carton sur </a:t>
            </a:r>
            <a:r>
              <a:rPr lang="fr-FR" sz="1600" kern="0" dirty="0">
                <a:ln w="0">
                  <a:solidFill>
                    <a:srgbClr val="339933"/>
                  </a:solidFill>
                </a:ln>
                <a:solidFill>
                  <a:srgbClr val="66FF33"/>
                </a:soli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propriétés des composites à matrice polypropylène</a:t>
            </a:r>
            <a:endParaRPr lang="fr-FR" sz="1600" kern="0" dirty="0">
              <a:ln w="0">
                <a:solidFill>
                  <a:srgbClr val="339933"/>
                </a:solidFill>
              </a:ln>
              <a:solidFill>
                <a:srgbClr val="66FF33"/>
              </a:solidFill>
              <a:effectLst>
                <a:reflection blurRad="6350" stA="53000" endA="300" endPos="35500" dir="5400000" sy="-90000" algn="bl" rotWithShape="0"/>
              </a:effectLst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6752" y="5924309"/>
            <a:ext cx="50940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fr-FR" sz="1200" b="1" i="1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fr-FR" sz="1200" b="1" i="1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fr-FR" sz="1200" b="1" i="1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1200" i="1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Caractérisation spectroscopique de papier carton par IRTF.</a:t>
            </a:r>
            <a:endParaRPr lang="fr-FR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52719" y="1264218"/>
            <a:ext cx="1941079" cy="33065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350" b="1" dirty="0" smtClean="0">
                <a:latin typeface="Book Antiqua" panose="02040602050305030304" pitchFamily="18" charset="0"/>
              </a:rPr>
              <a:t>Analyse spectrale</a:t>
            </a:r>
            <a:endParaRPr lang="fr-FR" sz="1350" b="1" dirty="0">
              <a:latin typeface="Book Antiqua" panose="02040602050305030304" pitchFamily="18" charset="0"/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1259632" y="4365104"/>
            <a:ext cx="1440160" cy="15592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422434" y="5924309"/>
            <a:ext cx="194421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latin typeface="Book Antiqua" panose="02040602050305030304" pitchFamily="18" charset="0"/>
              </a:rPr>
              <a:t>0,5% en KMnO4</a:t>
            </a:r>
            <a:endParaRPr lang="fr-FR" dirty="0">
              <a:latin typeface="Book Antiqua" panose="02040602050305030304" pitchFamily="18" charset="0"/>
            </a:endParaRPr>
          </a:p>
        </p:txBody>
      </p:sp>
      <p:sp>
        <p:nvSpPr>
          <p:cNvPr id="14" name="Éclair 13"/>
          <p:cNvSpPr/>
          <p:nvPr/>
        </p:nvSpPr>
        <p:spPr>
          <a:xfrm rot="6270033">
            <a:off x="2162055" y="2712697"/>
            <a:ext cx="1942080" cy="341911"/>
          </a:xfrm>
          <a:prstGeom prst="lightningBol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321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Graphic spid="13" grpId="0">
        <p:bldAsOne/>
      </p:bldGraphic>
      <p:bldP spid="12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007" y="1124744"/>
            <a:ext cx="3579762" cy="26642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214224"/>
            <a:ext cx="2448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000000"/>
                </a:solidFill>
                <a:latin typeface="Book Antiqua" panose="02040602050305030304" pitchFamily="18" charset="0"/>
              </a:rPr>
              <a:t>Test de mouillabilité 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403648" y="346686"/>
            <a:ext cx="7020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fr-FR" sz="1600" kern="0" dirty="0" smtClean="0">
                <a:ln w="0">
                  <a:solidFill>
                    <a:srgbClr val="339933"/>
                  </a:solidFill>
                </a:ln>
                <a:solidFill>
                  <a:srgbClr val="66FF33"/>
                </a:soli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Etude du traitement au permanganate des </a:t>
            </a:r>
            <a:r>
              <a:rPr lang="fr-FR" sz="1600" kern="0" dirty="0">
                <a:ln w="0">
                  <a:solidFill>
                    <a:srgbClr val="339933"/>
                  </a:solidFill>
                </a:ln>
                <a:solidFill>
                  <a:srgbClr val="66FF33"/>
                </a:soli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fibres de papier </a:t>
            </a:r>
            <a:r>
              <a:rPr lang="fr-FR" sz="1600" kern="0" dirty="0" smtClean="0">
                <a:ln w="0">
                  <a:solidFill>
                    <a:srgbClr val="339933"/>
                  </a:solidFill>
                </a:ln>
                <a:solidFill>
                  <a:srgbClr val="66FF33"/>
                </a:soli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carton sur </a:t>
            </a:r>
            <a:r>
              <a:rPr lang="fr-FR" sz="1600" kern="0" dirty="0">
                <a:ln w="0">
                  <a:solidFill>
                    <a:srgbClr val="339933"/>
                  </a:solidFill>
                </a:ln>
                <a:solidFill>
                  <a:srgbClr val="66FF33"/>
                </a:soli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propriétés des composites à matrice polypropylène</a:t>
            </a:r>
            <a:endParaRPr lang="fr-FR" sz="1600" kern="0" dirty="0">
              <a:ln w="0">
                <a:solidFill>
                  <a:srgbClr val="339933"/>
                </a:solidFill>
              </a:ln>
              <a:solidFill>
                <a:srgbClr val="66FF33"/>
              </a:solidFill>
              <a:effectLst>
                <a:reflection blurRad="6350" stA="53000" endA="300" endPos="35500" dir="5400000" sy="-90000" algn="bl" rotWithShape="0"/>
              </a:effectLst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248" y="4495973"/>
            <a:ext cx="9054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Book Antiqua" panose="02040602050305030304" pitchFamily="18" charset="0"/>
              </a:rPr>
              <a:t>les fibres de papier carton non traitées se solubilisent en partie dans l’eau distillée en formant une </a:t>
            </a:r>
            <a:r>
              <a:rPr lang="fr-FR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suspension</a:t>
            </a:r>
          </a:p>
          <a:p>
            <a:r>
              <a:rPr lang="fr-FR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les </a:t>
            </a:r>
            <a:r>
              <a:rPr lang="fr-FR" dirty="0">
                <a:solidFill>
                  <a:srgbClr val="000000"/>
                </a:solidFill>
                <a:latin typeface="Book Antiqua" panose="02040602050305030304" pitchFamily="18" charset="0"/>
              </a:rPr>
              <a:t>fibres de papier carton traitées avec le KMnO</a:t>
            </a:r>
            <a:r>
              <a:rPr lang="fr-FR" sz="1100" dirty="0">
                <a:solidFill>
                  <a:srgbClr val="000000"/>
                </a:solidFill>
                <a:latin typeface="Book Antiqua" panose="02040602050305030304" pitchFamily="18" charset="0"/>
              </a:rPr>
              <a:t>4 </a:t>
            </a:r>
            <a:r>
              <a:rPr lang="fr-FR" dirty="0">
                <a:solidFill>
                  <a:srgbClr val="000000"/>
                </a:solidFill>
                <a:latin typeface="Book Antiqua" panose="02040602050305030304" pitchFamily="18" charset="0"/>
              </a:rPr>
              <a:t>restent en surface formant un film en contact de l’eau 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691680" y="5511636"/>
            <a:ext cx="5301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Book Antiqua" panose="02040602050305030304" pitchFamily="18" charset="0"/>
              </a:rPr>
              <a:t>une augmentation de l’hydrophobicité des fibres.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91680" y="3933303"/>
            <a:ext cx="59046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i="1" dirty="0">
                <a:solidFill>
                  <a:srgbClr val="000000"/>
                </a:solidFill>
                <a:latin typeface="Book Antiqua" panose="02040602050305030304" pitchFamily="18" charset="0"/>
              </a:rPr>
              <a:t>Figure </a:t>
            </a:r>
            <a:r>
              <a:rPr lang="fr-FR" sz="1200" b="1" i="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IV.8. </a:t>
            </a:r>
            <a:r>
              <a:rPr lang="fr-FR" sz="1200" i="1" dirty="0">
                <a:solidFill>
                  <a:srgbClr val="000000"/>
                </a:solidFill>
                <a:latin typeface="Book Antiqua" panose="02040602050305030304" pitchFamily="18" charset="0"/>
              </a:rPr>
              <a:t>Test de mouillabilité sur la fibre de papier carton modifiée et non modifiée. 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852296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entagone 16"/>
          <p:cNvSpPr/>
          <p:nvPr/>
        </p:nvSpPr>
        <p:spPr bwMode="auto">
          <a:xfrm rot="10800000">
            <a:off x="5895138" y="5146682"/>
            <a:ext cx="3248862" cy="454303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fr-FR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1350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9017155"/>
              </p:ext>
            </p:extLst>
          </p:nvPr>
        </p:nvGraphicFramePr>
        <p:xfrm>
          <a:off x="1807700" y="1068086"/>
          <a:ext cx="3783855" cy="2793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39" name="SPW 10.0 Graph" r:id="rId3" imgW="5792400" imgH="4402800" progId="SigmaPlotGraphicObject.9">
                  <p:embed/>
                </p:oleObj>
              </mc:Choice>
              <mc:Fallback>
                <p:oleObj name="SPW 10.0 Graph" r:id="rId3" imgW="5792400" imgH="4402800" progId="SigmaPlotGraphicObject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7700" y="1068086"/>
                        <a:ext cx="3783855" cy="279362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5586985" y="5462487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135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CCDA0F5-113F-4760-A992-197F25F16A08}" type="slidenum">
              <a:rPr lang="fr-FR" smtClean="0"/>
              <a:t>14</a:t>
            </a:fld>
            <a:endParaRPr lang="fr-FR"/>
          </a:p>
        </p:txBody>
      </p:sp>
      <p:graphicFrame>
        <p:nvGraphicFramePr>
          <p:cNvPr id="18" name="Diagramme 17"/>
          <p:cNvGraphicFramePr/>
          <p:nvPr>
            <p:extLst>
              <p:ext uri="{D42A27DB-BD31-4B8C-83A1-F6EECF244321}">
                <p14:modId xmlns:p14="http://schemas.microsoft.com/office/powerpoint/2010/main" val="2221221839"/>
              </p:ext>
            </p:extLst>
          </p:nvPr>
        </p:nvGraphicFramePr>
        <p:xfrm>
          <a:off x="5543540" y="718751"/>
          <a:ext cx="3610844" cy="3512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19" name="Groupe 18"/>
          <p:cNvGrpSpPr/>
          <p:nvPr/>
        </p:nvGrpSpPr>
        <p:grpSpPr>
          <a:xfrm>
            <a:off x="147445" y="4451350"/>
            <a:ext cx="5753100" cy="1905000"/>
            <a:chOff x="0" y="0"/>
            <a:chExt cx="5753100" cy="1905000"/>
          </a:xfrm>
        </p:grpSpPr>
        <p:pic>
          <p:nvPicPr>
            <p:cNvPr id="20" name="Image 19" descr="D:\analyse lorient\MEB\Nacera\pjd\20PJD\PJD 20%_4.jp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050"/>
              <a:ext cx="1866900" cy="1866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Image 20" descr="D:\analyse lorient\MEB\Nacera\saaoui\10%PJD\PP-PJD10%_7M.jp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2625" y="19050"/>
              <a:ext cx="1866900" cy="1885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Image 21" descr="D:\analyse lorient\MEB\Nacera\bribi\KMnO4\PC-KMnO4_4a.jp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5725" y="0"/>
              <a:ext cx="1857375" cy="1895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ZoneTexte 14"/>
          <p:cNvSpPr txBox="1"/>
          <p:nvPr/>
        </p:nvSpPr>
        <p:spPr>
          <a:xfrm>
            <a:off x="147445" y="4470400"/>
            <a:ext cx="31222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Book Antiqua" panose="02040602050305030304" pitchFamily="18" charset="0"/>
              </a:rPr>
              <a:t>a</a:t>
            </a:r>
            <a:endParaRPr lang="fr-FR" sz="1200" dirty="0">
              <a:latin typeface="Book Antiqua" panose="02040602050305030304" pitchFamily="18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051721" y="4437112"/>
            <a:ext cx="28803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Book Antiqua" panose="02040602050305030304" pitchFamily="18" charset="0"/>
              </a:rPr>
              <a:t>b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4035877" y="4437112"/>
            <a:ext cx="39210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Book Antiqua" panose="02040602050305030304" pitchFamily="18" charset="0"/>
              </a:rPr>
              <a:t>c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228184" y="5152889"/>
            <a:ext cx="27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Book Antiqua" panose="02040602050305030304" pitchFamily="18" charset="0"/>
              </a:rPr>
              <a:t>Une meilleur adhésion interfaciale entre la matrice et les fibres de PCM</a:t>
            </a:r>
            <a:endParaRPr lang="fr-FR" sz="1200" dirty="0">
              <a:latin typeface="Book Antiqua" panose="0204060205030503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03648" y="346686"/>
            <a:ext cx="7020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fr-FR" sz="1600" kern="0" dirty="0" smtClean="0">
                <a:ln w="0">
                  <a:solidFill>
                    <a:srgbClr val="339933"/>
                  </a:solidFill>
                </a:ln>
                <a:solidFill>
                  <a:srgbClr val="66FF33"/>
                </a:soli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Etude du traitement au permanganate des </a:t>
            </a:r>
            <a:r>
              <a:rPr lang="fr-FR" sz="1600" kern="0" dirty="0">
                <a:ln w="0">
                  <a:solidFill>
                    <a:srgbClr val="339933"/>
                  </a:solidFill>
                </a:ln>
                <a:solidFill>
                  <a:srgbClr val="66FF33"/>
                </a:soli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fibres de papier </a:t>
            </a:r>
            <a:r>
              <a:rPr lang="fr-FR" sz="1600" kern="0" dirty="0" smtClean="0">
                <a:ln w="0">
                  <a:solidFill>
                    <a:srgbClr val="339933"/>
                  </a:solidFill>
                </a:ln>
                <a:solidFill>
                  <a:srgbClr val="66FF33"/>
                </a:soli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carton sur </a:t>
            </a:r>
            <a:r>
              <a:rPr lang="fr-FR" sz="1600" kern="0" dirty="0">
                <a:ln w="0">
                  <a:solidFill>
                    <a:srgbClr val="339933"/>
                  </a:solidFill>
                </a:ln>
                <a:solidFill>
                  <a:srgbClr val="66FF33"/>
                </a:soli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propriétés des composites à matrice polypropylène</a:t>
            </a:r>
            <a:endParaRPr lang="fr-FR" sz="1600" kern="0" dirty="0">
              <a:ln w="0">
                <a:solidFill>
                  <a:srgbClr val="339933"/>
                </a:solidFill>
              </a:ln>
              <a:solidFill>
                <a:srgbClr val="66FF33"/>
              </a:solidFill>
              <a:effectLst>
                <a:reflection blurRad="6350" stA="53000" endA="300" endPos="35500" dir="5400000" sy="-90000" algn="bl" rotWithShape="0"/>
              </a:effectLst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47664" y="3807965"/>
            <a:ext cx="3914446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900" b="1" i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</a:t>
            </a:r>
            <a:r>
              <a:rPr lang="fr-FR" sz="900" b="1" i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fr-FR" sz="900" b="1" i="1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900" i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Propriétés en traction des composites à fibres de papier carton traitées et non traitées.</a:t>
            </a:r>
            <a:endParaRPr lang="fr-FR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7823" y="6359937"/>
            <a:ext cx="5616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sz="900" b="1" i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</a:t>
            </a:r>
            <a:r>
              <a:rPr lang="fr-FR" sz="900" b="1" i="1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</a:t>
            </a:r>
            <a:r>
              <a:rPr lang="fr-FR" sz="900" i="1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900" i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Micrographie MEB des composites à fibres de papier carton traitées et non traitées avec le permanganate</a:t>
            </a:r>
            <a:r>
              <a:rPr lang="fr-FR" sz="900" i="1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fr-FR" sz="900" i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PP/PC, b) PP/PCM, PP/PC/PP-g-MA1.</a:t>
            </a:r>
            <a:endParaRPr lang="fr-FR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itre 1"/>
          <p:cNvSpPr txBox="1">
            <a:spLocks/>
          </p:cNvSpPr>
          <p:nvPr/>
        </p:nvSpPr>
        <p:spPr>
          <a:xfrm>
            <a:off x="52719" y="1264218"/>
            <a:ext cx="1941079" cy="33065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350" b="1" dirty="0" smtClean="0">
                <a:latin typeface="Book Antiqua" panose="02040602050305030304" pitchFamily="18" charset="0"/>
              </a:rPr>
              <a:t>Propriétés mécaniques</a:t>
            </a:r>
            <a:endParaRPr lang="fr-FR" sz="1350" b="1" dirty="0">
              <a:latin typeface="Book Antiqua" panose="02040602050305030304" pitchFamily="18" charset="0"/>
            </a:endParaRPr>
          </a:p>
        </p:txBody>
      </p:sp>
      <p:sp>
        <p:nvSpPr>
          <p:cNvPr id="27" name="Titre 1"/>
          <p:cNvSpPr txBox="1">
            <a:spLocks/>
          </p:cNvSpPr>
          <p:nvPr/>
        </p:nvSpPr>
        <p:spPr>
          <a:xfrm>
            <a:off x="-22820" y="4094339"/>
            <a:ext cx="1941079" cy="33065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350" b="1" dirty="0" smtClean="0">
                <a:latin typeface="Book Antiqua" panose="02040602050305030304" pitchFamily="18" charset="0"/>
              </a:rPr>
              <a:t>Propriétés morphologiques</a:t>
            </a:r>
            <a:endParaRPr lang="fr-FR" sz="135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69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135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298449" y="3132767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135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CCDA0F5-113F-4760-A992-197F25F16A08}" type="slidenum">
              <a:rPr lang="fr-FR" smtClean="0"/>
              <a:t>15</a:t>
            </a:fld>
            <a:endParaRPr lang="fr-FR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913384"/>
              </p:ext>
            </p:extLst>
          </p:nvPr>
        </p:nvGraphicFramePr>
        <p:xfrm>
          <a:off x="374936" y="2272578"/>
          <a:ext cx="8382000" cy="210999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346960"/>
                <a:gridCol w="1144981"/>
                <a:gridCol w="1354531"/>
                <a:gridCol w="1567434"/>
                <a:gridCol w="1968094"/>
              </a:tblGrid>
              <a:tr h="703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Book Antiqua" panose="02040602050305030304" pitchFamily="18" charset="0"/>
                        </a:rPr>
                        <a:t>Echantillons</a:t>
                      </a:r>
                      <a:endParaRPr lang="fr-FR" sz="12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Book Antiqua" panose="02040602050305030304" pitchFamily="18" charset="0"/>
                        </a:rPr>
                        <a:t>T5% (°C)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Book Antiqua" panose="02040602050305030304" pitchFamily="18" charset="0"/>
                        </a:rPr>
                        <a:t>T 50% (°C)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Book Antiqua" panose="02040602050305030304" pitchFamily="18" charset="0"/>
                        </a:rPr>
                        <a:t>V max (%/min)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Book Antiqua" panose="02040602050305030304" pitchFamily="18" charset="0"/>
                        </a:rPr>
                        <a:t>T à Vmax (°C)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16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Book Antiqua" panose="02040602050305030304" pitchFamily="18" charset="0"/>
                        </a:rPr>
                        <a:t>PP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Book Antiqua" panose="02040602050305030304" pitchFamily="18" charset="0"/>
                        </a:rPr>
                        <a:t>426,7</a:t>
                      </a:r>
                      <a:endParaRPr lang="fr-FR" sz="12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Book Antiqua" panose="02040602050305030304" pitchFamily="18" charset="0"/>
                        </a:rPr>
                        <a:t>459,3</a:t>
                      </a:r>
                      <a:endParaRPr lang="fr-FR" sz="12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Book Antiqua" panose="02040602050305030304" pitchFamily="18" charset="0"/>
                        </a:rPr>
                        <a:t>33,5</a:t>
                      </a:r>
                      <a:endParaRPr lang="fr-FR" sz="12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Book Antiqua" panose="02040602050305030304" pitchFamily="18" charset="0"/>
                        </a:rPr>
                        <a:t>463,7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16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Book Antiqua" panose="02040602050305030304" pitchFamily="18" charset="0"/>
                        </a:rPr>
                        <a:t>PP/PCV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Book Antiqua" panose="02040602050305030304" pitchFamily="18" charset="0"/>
                        </a:rPr>
                        <a:t>362,7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Book Antiqua" panose="02040602050305030304" pitchFamily="18" charset="0"/>
                        </a:rPr>
                        <a:t>463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Book Antiqua" panose="02040602050305030304" pitchFamily="18" charset="0"/>
                        </a:rPr>
                        <a:t>32,4</a:t>
                      </a:r>
                      <a:endParaRPr lang="fr-FR" sz="12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Book Antiqua" panose="02040602050305030304" pitchFamily="18" charset="0"/>
                        </a:rPr>
                        <a:t>466</a:t>
                      </a:r>
                      <a:endParaRPr lang="fr-FR" sz="12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16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Book Antiqua" panose="02040602050305030304" pitchFamily="18" charset="0"/>
                        </a:rPr>
                        <a:t>PP/PCM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Book Antiqua" panose="02040602050305030304" pitchFamily="18" charset="0"/>
                        </a:rPr>
                        <a:t>379,3</a:t>
                      </a:r>
                      <a:endParaRPr lang="fr-FR" sz="12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Book Antiqua" panose="02040602050305030304" pitchFamily="18" charset="0"/>
                        </a:rPr>
                        <a:t>467,7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6275" algn="l"/>
                        </a:tabLst>
                      </a:pPr>
                      <a:r>
                        <a:rPr lang="fr-FR" sz="1200">
                          <a:effectLst/>
                          <a:latin typeface="Book Antiqua" panose="02040602050305030304" pitchFamily="18" charset="0"/>
                        </a:rPr>
                        <a:t>26,9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6275" algn="l"/>
                        </a:tabLst>
                      </a:pPr>
                      <a:r>
                        <a:rPr lang="fr-FR" sz="1200" dirty="0">
                          <a:effectLst/>
                          <a:latin typeface="Book Antiqua" panose="02040602050305030304" pitchFamily="18" charset="0"/>
                        </a:rPr>
                        <a:t>468</a:t>
                      </a:r>
                      <a:endParaRPr lang="fr-FR" sz="12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16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Book Antiqua" panose="02040602050305030304" pitchFamily="18" charset="0"/>
                        </a:rPr>
                        <a:t>PP/PCV/PPgMA1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Book Antiqua" panose="02040602050305030304" pitchFamily="18" charset="0"/>
                        </a:rPr>
                        <a:t>377,7</a:t>
                      </a:r>
                      <a:endParaRPr lang="fr-FR" sz="12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Book Antiqua" panose="02040602050305030304" pitchFamily="18" charset="0"/>
                        </a:rPr>
                        <a:t>463,7</a:t>
                      </a:r>
                      <a:endParaRPr lang="fr-FR" sz="12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Book Antiqua" panose="02040602050305030304" pitchFamily="18" charset="0"/>
                        </a:rPr>
                        <a:t>29,2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Book Antiqua" panose="02040602050305030304" pitchFamily="18" charset="0"/>
                        </a:rPr>
                        <a:t>466</a:t>
                      </a:r>
                      <a:endParaRPr lang="fr-FR" sz="12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-6572" y="4960612"/>
            <a:ext cx="91450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50000"/>
              </a:lnSpc>
              <a:spcAft>
                <a:spcPts val="0"/>
              </a:spcAft>
              <a:buBlip>
                <a:blip r:embed="rId2"/>
              </a:buBlip>
            </a:pPr>
            <a:r>
              <a:rPr lang="fr-FR" sz="2000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Meilleure </a:t>
            </a:r>
            <a:r>
              <a:rPr lang="fr-FR" sz="200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compatibilité PP-fibre de papier carton qui résulte des liaisons covalentes à l’interface du PP /fibres de papier carton modifié chimiquement. 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03648" y="346686"/>
            <a:ext cx="7020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fr-FR" sz="1600" kern="0" dirty="0" smtClean="0">
                <a:ln w="0">
                  <a:solidFill>
                    <a:srgbClr val="339933"/>
                  </a:solidFill>
                </a:ln>
                <a:solidFill>
                  <a:srgbClr val="66FF33"/>
                </a:soli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Etude du traitement au permanganate des </a:t>
            </a:r>
            <a:r>
              <a:rPr lang="fr-FR" sz="1600" kern="0" dirty="0">
                <a:ln w="0">
                  <a:solidFill>
                    <a:srgbClr val="339933"/>
                  </a:solidFill>
                </a:ln>
                <a:solidFill>
                  <a:srgbClr val="66FF33"/>
                </a:soli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fibres de papier </a:t>
            </a:r>
            <a:r>
              <a:rPr lang="fr-FR" sz="1600" kern="0" dirty="0" smtClean="0">
                <a:ln w="0">
                  <a:solidFill>
                    <a:srgbClr val="339933"/>
                  </a:solidFill>
                </a:ln>
                <a:solidFill>
                  <a:srgbClr val="66FF33"/>
                </a:soli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carton sur </a:t>
            </a:r>
            <a:r>
              <a:rPr lang="fr-FR" sz="1600" kern="0" dirty="0">
                <a:ln w="0">
                  <a:solidFill>
                    <a:srgbClr val="339933"/>
                  </a:solidFill>
                </a:ln>
                <a:solidFill>
                  <a:srgbClr val="66FF33"/>
                </a:soli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propriétés des composites à matrice polypropylène</a:t>
            </a:r>
            <a:endParaRPr lang="fr-FR" sz="1600" kern="0" dirty="0">
              <a:ln w="0">
                <a:solidFill>
                  <a:srgbClr val="339933"/>
                </a:solidFill>
              </a:ln>
              <a:solidFill>
                <a:srgbClr val="66FF33"/>
              </a:solidFill>
              <a:effectLst>
                <a:reflection blurRad="6350" stA="53000" endA="300" endPos="35500" dir="5400000" sy="-90000" algn="bl" rotWithShape="0"/>
              </a:effectLst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600" y="1988840"/>
            <a:ext cx="6768752" cy="30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200" b="1" i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Tableau </a:t>
            </a:r>
            <a:r>
              <a:rPr lang="fr-FR" sz="1200" b="1" i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fr-FR" sz="1200" b="1" i="1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fr-FR" sz="1200" i="1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i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Paramètres thermiques du PP et des composites PP/PC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32048" y="1418334"/>
            <a:ext cx="1941079" cy="33065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350" b="1" dirty="0" smtClean="0">
                <a:latin typeface="Book Antiqua" panose="02040602050305030304" pitchFamily="18" charset="0"/>
              </a:rPr>
              <a:t>Propriétés Thermiques</a:t>
            </a:r>
            <a:endParaRPr lang="fr-FR" sz="1350" b="1" dirty="0">
              <a:latin typeface="Book Antiqua" panose="02040602050305030304" pitchFamily="18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3059832" y="2999292"/>
            <a:ext cx="432048" cy="2769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4303289" y="3001633"/>
            <a:ext cx="432048" cy="2769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5769792" y="3008999"/>
            <a:ext cx="432048" cy="2769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7524328" y="3034513"/>
            <a:ext cx="432048" cy="2769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84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998850"/>
              </p:ext>
            </p:extLst>
          </p:nvPr>
        </p:nvGraphicFramePr>
        <p:xfrm>
          <a:off x="457200" y="2564904"/>
          <a:ext cx="8229601" cy="15132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5400"/>
                <a:gridCol w="1139205"/>
                <a:gridCol w="885682"/>
                <a:gridCol w="1392727"/>
                <a:gridCol w="1139205"/>
                <a:gridCol w="1017382"/>
              </a:tblGrid>
              <a:tr h="3689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Caractéristiques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 (°C)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fr-FR" sz="1400" baseline="-25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(°C)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ΔHc   (J/g)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ΔH</a:t>
                      </a:r>
                      <a:r>
                        <a:rPr lang="fr-FR" sz="1400" baseline="-25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(J/g)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Xc (%)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95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118,91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165,09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90,25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91,26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44,1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7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PP/PCV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119,04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165,69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93,5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92,5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42,7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13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PP/PCM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120,52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163,17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93,35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95,34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59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PP/PCV/PP-g-MA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118,56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164,07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97,02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101,01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48,8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51520" y="1628800"/>
            <a:ext cx="878497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b="1" i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Tableau </a:t>
            </a:r>
            <a:r>
              <a:rPr lang="fr-FR" b="1" i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fr-FR" b="1" i="1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i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Caractéristiques thermiques du PP et des composites à fibres de papier carton traitées et non traitées.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32048" y="1196752"/>
            <a:ext cx="1947664" cy="33065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350" b="1" dirty="0" smtClean="0">
                <a:latin typeface="Book Antiqua" panose="02040602050305030304" pitchFamily="18" charset="0"/>
              </a:rPr>
              <a:t>DSC</a:t>
            </a:r>
            <a:endParaRPr lang="fr-FR" sz="1350" b="1" dirty="0">
              <a:latin typeface="Book Antiqua" panose="0204060205030503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4365104"/>
            <a:ext cx="8820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66FF33"/>
              </a:buClr>
              <a:buFont typeface="Wingdings" panose="05000000000000000000" pitchFamily="2" charset="2"/>
              <a:buChar char="Ø"/>
            </a:pPr>
            <a:r>
              <a:rPr lang="fr-FR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 traitements chimiques ont tendance à diminuer la température de fusion</a:t>
            </a:r>
            <a:r>
              <a:rPr lang="fr-FR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Clr>
                <a:srgbClr val="66FF33"/>
              </a:buClr>
              <a:buFont typeface="Wingdings" panose="05000000000000000000" pitchFamily="2" charset="2"/>
              <a:buChar char="Ø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fibres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papier carton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agissent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 des centres de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nucléation dans la matrice PP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augmente la température de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cristallisation</a:t>
            </a:r>
          </a:p>
          <a:p>
            <a:pPr marL="285750" indent="-285750">
              <a:buClr>
                <a:srgbClr val="66FF33"/>
              </a:buClr>
              <a:buFont typeface="Wingdings" panose="05000000000000000000" pitchFamily="2" charset="2"/>
              <a:buChar char="Ø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taux de cristallinité augmente avec différents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les traitements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chimiques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5004048" y="2996952"/>
            <a:ext cx="0" cy="10081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5580112" y="3514080"/>
            <a:ext cx="576064" cy="2749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5525988" y="3831580"/>
            <a:ext cx="57606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403648" y="346686"/>
            <a:ext cx="7020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fr-FR" sz="1600" kern="0" dirty="0" smtClean="0">
                <a:ln w="0">
                  <a:solidFill>
                    <a:srgbClr val="339933"/>
                  </a:solidFill>
                </a:ln>
                <a:solidFill>
                  <a:srgbClr val="66FF33"/>
                </a:soli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Etude du traitement au permanganate des </a:t>
            </a:r>
            <a:r>
              <a:rPr lang="fr-FR" sz="1600" kern="0" dirty="0">
                <a:ln w="0">
                  <a:solidFill>
                    <a:srgbClr val="339933"/>
                  </a:solidFill>
                </a:ln>
                <a:solidFill>
                  <a:srgbClr val="66FF33"/>
                </a:soli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fibres de papier </a:t>
            </a:r>
            <a:r>
              <a:rPr lang="fr-FR" sz="1600" kern="0" dirty="0" smtClean="0">
                <a:ln w="0">
                  <a:solidFill>
                    <a:srgbClr val="339933"/>
                  </a:solidFill>
                </a:ln>
                <a:solidFill>
                  <a:srgbClr val="66FF33"/>
                </a:soli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carton sur </a:t>
            </a:r>
            <a:r>
              <a:rPr lang="fr-FR" sz="1600" kern="0" dirty="0">
                <a:ln w="0">
                  <a:solidFill>
                    <a:srgbClr val="339933"/>
                  </a:solidFill>
                </a:ln>
                <a:solidFill>
                  <a:srgbClr val="66FF33"/>
                </a:soli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propriétés des composites à matrice polypropylène</a:t>
            </a:r>
            <a:endParaRPr lang="fr-FR" sz="1600" kern="0" dirty="0">
              <a:ln w="0">
                <a:solidFill>
                  <a:srgbClr val="339933"/>
                </a:solidFill>
              </a:ln>
              <a:solidFill>
                <a:srgbClr val="66FF33"/>
              </a:solidFill>
              <a:effectLst>
                <a:reflection blurRad="6350" stA="53000" endA="300" endPos="35500" dir="5400000" sy="-90000" algn="bl" rotWithShape="0"/>
              </a:effectLst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66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4064" y="1323577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 smtClean="0">
                <a:latin typeface="Book Antiqua" panose="02040602050305030304" pitchFamily="18" charset="0"/>
                <a:ea typeface="Calibri" panose="020F0502020204030204" pitchFamily="34" charset="0"/>
                <a:cs typeface="ArialMT"/>
              </a:rPr>
              <a:t>Ce travail vise </a:t>
            </a:r>
            <a:r>
              <a:rPr lang="fr-FR" dirty="0">
                <a:latin typeface="Book Antiqua" panose="02040602050305030304" pitchFamily="18" charset="0"/>
                <a:ea typeface="Calibri" panose="020F0502020204030204" pitchFamily="34" charset="0"/>
                <a:cs typeface="ArialMT"/>
              </a:rPr>
              <a:t>à évaluer le potentiel des fibres issues des déchets de papier </a:t>
            </a:r>
            <a:r>
              <a:rPr lang="fr-FR" dirty="0" smtClean="0">
                <a:latin typeface="Book Antiqua" panose="02040602050305030304" pitchFamily="18" charset="0"/>
                <a:ea typeface="Calibri" panose="020F0502020204030204" pitchFamily="34" charset="0"/>
                <a:cs typeface="ArialMT"/>
              </a:rPr>
              <a:t>(papier </a:t>
            </a:r>
            <a:r>
              <a:rPr lang="fr-FR" dirty="0">
                <a:latin typeface="Book Antiqua" panose="02040602050305030304" pitchFamily="18" charset="0"/>
                <a:ea typeface="Calibri" panose="020F0502020204030204" pitchFamily="34" charset="0"/>
                <a:cs typeface="ArialMT"/>
              </a:rPr>
              <a:t>carton) comme charge pour la préparation de matériaux composites à matrice polymère.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-14064" y="2180429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dirty="0">
                <a:latin typeface="Book Antiqua" panose="02040602050305030304" pitchFamily="18" charset="0"/>
                <a:ea typeface="Calibri" panose="020F0502020204030204" pitchFamily="34" charset="0"/>
                <a:cs typeface="Book Antiqua" panose="02040602050305030304" pitchFamily="18" charset="0"/>
              </a:rPr>
              <a:t>Les </a:t>
            </a:r>
            <a:r>
              <a:rPr lang="fr-FR" dirty="0" smtClean="0">
                <a:latin typeface="Book Antiqua" panose="02040602050305030304" pitchFamily="18" charset="0"/>
                <a:ea typeface="Calibri" panose="020F0502020204030204" pitchFamily="34" charset="0"/>
                <a:cs typeface="Book Antiqua" panose="02040602050305030304" pitchFamily="18" charset="0"/>
              </a:rPr>
              <a:t>résultats de la caractérisation des fibres de papiers utilisées </a:t>
            </a:r>
            <a:r>
              <a:rPr lang="fr-FR" dirty="0">
                <a:latin typeface="Book Antiqua" panose="02040602050305030304" pitchFamily="18" charset="0"/>
                <a:ea typeface="Calibri" panose="020F0502020204030204" pitchFamily="34" charset="0"/>
                <a:cs typeface="Book Antiqua" panose="02040602050305030304" pitchFamily="18" charset="0"/>
              </a:rPr>
              <a:t>ont révélé que </a:t>
            </a:r>
            <a:r>
              <a:rPr lang="fr-FR" dirty="0" smtClean="0">
                <a:latin typeface="Book Antiqua" panose="02040602050305030304" pitchFamily="18" charset="0"/>
                <a:ea typeface="Calibri" panose="020F0502020204030204" pitchFamily="34" charset="0"/>
                <a:cs typeface="Book Antiqua" panose="02040602050305030304" pitchFamily="18" charset="0"/>
              </a:rPr>
              <a:t>la fibre </a:t>
            </a:r>
            <a:r>
              <a:rPr lang="fr-FR" dirty="0">
                <a:latin typeface="Book Antiqua" panose="02040602050305030304" pitchFamily="18" charset="0"/>
                <a:ea typeface="Calibri" panose="020F0502020204030204" pitchFamily="34" charset="0"/>
                <a:cs typeface="Book Antiqua" panose="02040602050305030304" pitchFamily="18" charset="0"/>
              </a:rPr>
              <a:t>de </a:t>
            </a:r>
            <a:r>
              <a:rPr lang="fr-FR" dirty="0" smtClean="0">
                <a:latin typeface="Book Antiqua" panose="02040602050305030304" pitchFamily="18" charset="0"/>
                <a:ea typeface="Calibri" panose="020F0502020204030204" pitchFamily="34" charset="0"/>
                <a:cs typeface="Book Antiqua" panose="02040602050305030304" pitchFamily="18" charset="0"/>
              </a:rPr>
              <a:t>papier carton est constituée </a:t>
            </a:r>
            <a:r>
              <a:rPr lang="fr-FR" dirty="0">
                <a:latin typeface="Book Antiqua" panose="02040602050305030304" pitchFamily="18" charset="0"/>
                <a:ea typeface="Calibri" panose="020F0502020204030204" pitchFamily="34" charset="0"/>
                <a:cs typeface="Book Antiqua" panose="02040602050305030304" pitchFamily="18" charset="0"/>
              </a:rPr>
              <a:t>majoritairement d’holocellulose</a:t>
            </a:r>
            <a:r>
              <a:rPr lang="fr-FR" dirty="0" smtClean="0">
                <a:latin typeface="Book Antiqua" panose="02040602050305030304" pitchFamily="18" charset="0"/>
                <a:ea typeface="Calibri" panose="020F0502020204030204" pitchFamily="34" charset="0"/>
                <a:cs typeface="Book Antiqua" panose="02040602050305030304" pitchFamily="18" charset="0"/>
              </a:rPr>
              <a:t>,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31640" y="629917"/>
            <a:ext cx="23208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fr-FR" dirty="0" smtClean="0">
                <a:ln w="0">
                  <a:solidFill>
                    <a:srgbClr val="339933"/>
                  </a:solidFill>
                </a:ln>
                <a:solidFill>
                  <a:srgbClr val="66FF33"/>
                </a:soli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  <a:cs typeface="Andalus" panose="02020603050405020304" pitchFamily="18" charset="-78"/>
              </a:rPr>
              <a:t>Conclusion générale </a:t>
            </a:r>
            <a:endParaRPr lang="fr-FR" kern="0" dirty="0">
              <a:ln w="0">
                <a:solidFill>
                  <a:srgbClr val="339933"/>
                </a:solidFill>
              </a:ln>
              <a:solidFill>
                <a:srgbClr val="66FF33"/>
              </a:solidFill>
              <a:effectLst>
                <a:reflection blurRad="6350" stA="53000" endA="300" endPos="35500" dir="5400000" sy="-90000" algn="bl" rotWithShape="0"/>
              </a:effectLst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74848" y="3161921"/>
            <a:ext cx="91580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dirty="0">
                <a:latin typeface="Book Antiqua" panose="02040602050305030304" pitchFamily="18" charset="0"/>
                <a:ea typeface="Calibri" panose="020F0502020204030204" pitchFamily="34" charset="0"/>
              </a:rPr>
              <a:t>Pour améliorer la compatibilité charge - polypropylène, plusieurs solutions ont été proposées </a:t>
            </a:r>
            <a:r>
              <a:rPr lang="fr-FR" dirty="0" smtClean="0">
                <a:latin typeface="Book Antiqua" panose="02040602050305030304" pitchFamily="18" charset="0"/>
                <a:ea typeface="Calibri" panose="020F0502020204030204" pitchFamily="34" charset="0"/>
              </a:rPr>
              <a:t>: la </a:t>
            </a:r>
            <a:r>
              <a:rPr lang="fr-FR" dirty="0">
                <a:latin typeface="Book Antiqua" panose="02040602050305030304" pitchFamily="18" charset="0"/>
                <a:ea typeface="Calibri" panose="020F0502020204030204" pitchFamily="34" charset="0"/>
              </a:rPr>
              <a:t>première consiste à utiliser un agent de couplage de type PP-g-MA </a:t>
            </a:r>
            <a:r>
              <a:rPr lang="fr-FR" dirty="0" smtClean="0">
                <a:latin typeface="Book Antiqua" panose="02040602050305030304" pitchFamily="18" charset="0"/>
                <a:ea typeface="Calibri" panose="020F0502020204030204" pitchFamily="34" charset="0"/>
              </a:rPr>
              <a:t>et </a:t>
            </a:r>
            <a:r>
              <a:rPr lang="fr-FR" dirty="0">
                <a:latin typeface="Book Antiqua" panose="02040602050305030304" pitchFamily="18" charset="0"/>
                <a:ea typeface="Calibri" panose="020F0502020204030204" pitchFamily="34" charset="0"/>
              </a:rPr>
              <a:t>la deuxième par </a:t>
            </a:r>
            <a:r>
              <a:rPr lang="fr-FR" dirty="0">
                <a:latin typeface="Book Antiqua" panose="02040602050305030304" pitchFamily="18" charset="0"/>
                <a:ea typeface="Calibri" panose="020F0502020204030204" pitchFamily="34" charset="0"/>
                <a:cs typeface="Book Antiqua" panose="02040602050305030304" pitchFamily="18" charset="0"/>
              </a:rPr>
              <a:t>la modification chimique des fibres de papier carton avec le KMnO</a:t>
            </a:r>
            <a:r>
              <a:rPr lang="fr-FR" baseline="-25000" dirty="0">
                <a:latin typeface="Book Antiqua" panose="02040602050305030304" pitchFamily="18" charset="0"/>
                <a:ea typeface="Calibri" panose="020F0502020204030204" pitchFamily="34" charset="0"/>
                <a:cs typeface="Book Antiqua" panose="02040602050305030304" pitchFamily="18" charset="0"/>
              </a:rPr>
              <a:t>4</a:t>
            </a:r>
            <a:r>
              <a:rPr lang="fr-FR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330851"/>
            <a:ext cx="914400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fr-FR" dirty="0">
                <a:latin typeface="Book Antiqua" panose="02040602050305030304" pitchFamily="18" charset="0"/>
                <a:ea typeface="Calibri" panose="020F0502020204030204" pitchFamily="34" charset="0"/>
                <a:cs typeface="Book Antiqua" panose="02040602050305030304" pitchFamily="18" charset="0"/>
              </a:rPr>
              <a:t>Il s’avère que la modification par oxydation au KMnO</a:t>
            </a:r>
            <a:r>
              <a:rPr lang="fr-FR" baseline="-25000" dirty="0">
                <a:latin typeface="Book Antiqua" panose="02040602050305030304" pitchFamily="18" charset="0"/>
                <a:ea typeface="Calibri" panose="020F0502020204030204" pitchFamily="34" charset="0"/>
                <a:cs typeface="Book Antiqua" panose="02040602050305030304" pitchFamily="18" charset="0"/>
              </a:rPr>
              <a:t>4</a:t>
            </a:r>
            <a:r>
              <a:rPr lang="fr-FR" dirty="0">
                <a:latin typeface="Book Antiqua" panose="02040602050305030304" pitchFamily="18" charset="0"/>
                <a:ea typeface="Calibri" panose="020F0502020204030204" pitchFamily="34" charset="0"/>
                <a:cs typeface="Book Antiqua" panose="02040602050305030304" pitchFamily="18" charset="0"/>
              </a:rPr>
              <a:t> de ces fibres est plus efficace que l’incorporation </a:t>
            </a:r>
            <a:r>
              <a:rPr lang="fr-FR" dirty="0" smtClean="0">
                <a:latin typeface="Book Antiqua" panose="02040602050305030304" pitchFamily="18" charset="0"/>
                <a:ea typeface="Calibri" panose="020F0502020204030204" pitchFamily="34" charset="0"/>
                <a:cs typeface="Book Antiqua" panose="02040602050305030304" pitchFamily="18" charset="0"/>
              </a:rPr>
              <a:t>d’un  </a:t>
            </a:r>
            <a:r>
              <a:rPr lang="fr-FR" dirty="0">
                <a:latin typeface="Book Antiqua" panose="02040602050305030304" pitchFamily="18" charset="0"/>
                <a:ea typeface="Calibri" panose="020F0502020204030204" pitchFamily="34" charset="0"/>
                <a:cs typeface="Book Antiqua" panose="02040602050305030304" pitchFamily="18" charset="0"/>
              </a:rPr>
              <a:t>agent de couplage.   </a:t>
            </a:r>
            <a:endParaRPr lang="fr-FR" dirty="0" smtClean="0">
              <a:latin typeface="Book Antiqua" panose="02040602050305030304" pitchFamily="18" charset="0"/>
              <a:ea typeface="Calibri" panose="020F0502020204030204" pitchFamily="34" charset="0"/>
              <a:cs typeface="Book Antiqua" panose="02040602050305030304" pitchFamily="18" charset="0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Blip>
                <a:blip r:embed="rId2"/>
              </a:buBlip>
              <a:tabLst>
                <a:tab pos="270510" algn="l"/>
              </a:tabLst>
            </a:pPr>
            <a:r>
              <a:rPr lang="fr-FR" sz="1400" dirty="0" smtClean="0"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L’incorporation </a:t>
            </a:r>
            <a:r>
              <a:rPr lang="fr-FR" sz="1400" dirty="0"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 la fibre de papier carton enrichie en cellulose (issue du traitement au permanganate) à la matrice polypropylène conduit à une nette amélioration des propriétés des composites étudiés par rapport aux composites PP/PC/PP-g-MA1. 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76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2967335"/>
            <a:ext cx="8248348" cy="144655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lIns="91440" tIns="45720" rIns="91440" bIns="45720">
            <a:spAutoFit/>
            <a:scene3d>
              <a:camera prst="isometricOffAxis2Lef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L="571500" indent="-571500" algn="ctr">
              <a:buBlip>
                <a:blip r:embed="rId2"/>
              </a:buBlip>
            </a:pPr>
            <a:r>
              <a:rPr lang="fr-FR" sz="4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5000" endA="50" endPos="85000" dist="60007" dir="5400000" sy="-100000" algn="bl" rotWithShape="0"/>
                </a:effectLst>
              </a:rPr>
              <a:t>MERCI </a:t>
            </a:r>
            <a:r>
              <a:rPr lang="fr-FR" sz="4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5000" endA="50" endPos="85000" dist="60007" dir="5400000" sy="-100000" algn="bl" rotWithShape="0"/>
                </a:effectLst>
              </a:rPr>
              <a:t>POUR</a:t>
            </a:r>
            <a:r>
              <a:rPr lang="fr-FR" sz="4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5000" endA="50" endPos="85000" dist="60007" dir="5400000" sy="-100000" algn="bl" rotWithShape="0"/>
                </a:effectLst>
              </a:rPr>
              <a:t> VOTRE ATTENTION</a:t>
            </a:r>
            <a:endParaRPr lang="fr-FR" sz="4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  <a:reflection blurRad="6350" stA="55000" endA="50" endPos="85000" dist="60007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phique 5"/>
          <p:cNvGraphicFramePr/>
          <p:nvPr>
            <p:extLst>
              <p:ext uri="{D42A27DB-BD31-4B8C-83A1-F6EECF244321}">
                <p14:modId xmlns:p14="http://schemas.microsoft.com/office/powerpoint/2010/main" val="3697049765"/>
              </p:ext>
            </p:extLst>
          </p:nvPr>
        </p:nvGraphicFramePr>
        <p:xfrm>
          <a:off x="-39802" y="1287780"/>
          <a:ext cx="6939948" cy="3193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331639" y="383669"/>
            <a:ext cx="2706799" cy="677132"/>
          </a:xfrm>
        </p:spPr>
        <p:txBody>
          <a:bodyPr>
            <a:normAutofit/>
          </a:bodyPr>
          <a:lstStyle/>
          <a:p>
            <a:pPr algn="ctr"/>
            <a:r>
              <a:rPr lang="fr-FR" sz="2000" dirty="0">
                <a:ln w="0">
                  <a:solidFill>
                    <a:srgbClr val="339933"/>
                  </a:solidFill>
                </a:ln>
                <a:solidFill>
                  <a:srgbClr val="66FF33"/>
                </a:soli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</a:rPr>
              <a:t>INTRODUCTION 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CCDA0F5-113F-4760-A992-197F25F16A08}" type="slidenum">
              <a:rPr lang="fr-FR" smtClean="0"/>
              <a:t>2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395536" y="5179859"/>
            <a:ext cx="5184576" cy="8463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fr-FR" sz="9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algn="ctr"/>
            <a:r>
              <a:rPr lang="fr-FR" sz="2000" b="1" dirty="0">
                <a:solidFill>
                  <a:schemeClr val="tx1"/>
                </a:solidFill>
                <a:latin typeface="Book Antiqua" panose="02040602050305030304" pitchFamily="18" charset="0"/>
              </a:rPr>
              <a:t>19,2% </a:t>
            </a:r>
            <a:r>
              <a:rPr lang="fr-FR" sz="2000" dirty="0">
                <a:solidFill>
                  <a:schemeClr val="tx1"/>
                </a:solidFill>
                <a:latin typeface="Book Antiqua" panose="02040602050305030304" pitchFamily="18" charset="0"/>
              </a:rPr>
              <a:t>= Taux de recyclage des  </a:t>
            </a:r>
            <a:r>
              <a:rPr lang="fr-FR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plastiques </a:t>
            </a:r>
          </a:p>
          <a:p>
            <a:pPr algn="ctr"/>
            <a:r>
              <a:rPr lang="fr-FR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en</a:t>
            </a:r>
            <a:r>
              <a:rPr lang="fr-FR" sz="20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2012  </a:t>
            </a:r>
            <a:r>
              <a:rPr lang="fr-FR" sz="2000" dirty="0">
                <a:solidFill>
                  <a:schemeClr val="tx1"/>
                </a:solidFill>
                <a:latin typeface="Book Antiqua" panose="02040602050305030304" pitchFamily="18" charset="0"/>
              </a:rPr>
              <a:t>(17,5% en 2000) </a:t>
            </a:r>
          </a:p>
        </p:txBody>
      </p:sp>
      <p:sp>
        <p:nvSpPr>
          <p:cNvPr id="7" name="Rectangle 6"/>
          <p:cNvSpPr/>
          <p:nvPr/>
        </p:nvSpPr>
        <p:spPr>
          <a:xfrm>
            <a:off x="1547664" y="4514235"/>
            <a:ext cx="448552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350" b="1" i="1" dirty="0" smtClean="0">
                <a:latin typeface="Book Antiqua" panose="02040602050305030304" pitchFamily="18" charset="0"/>
                <a:ea typeface="Calibri" panose="020F0502020204030204" pitchFamily="34" charset="0"/>
                <a:cs typeface="MetaPlusNormal-Roman"/>
              </a:rPr>
              <a:t>Figure 1</a:t>
            </a:r>
            <a:r>
              <a:rPr lang="fr-FR" sz="1350" i="1" dirty="0" smtClean="0">
                <a:latin typeface="Book Antiqua" panose="02040602050305030304" pitchFamily="18" charset="0"/>
                <a:ea typeface="Calibri" panose="020F0502020204030204" pitchFamily="34" charset="0"/>
                <a:cs typeface="MetaPlusNormal-Roman"/>
              </a:rPr>
              <a:t>. Production </a:t>
            </a:r>
            <a:r>
              <a:rPr lang="fr-FR" sz="1350" i="1" dirty="0">
                <a:latin typeface="Book Antiqua" panose="02040602050305030304" pitchFamily="18" charset="0"/>
                <a:ea typeface="Calibri" panose="020F0502020204030204" pitchFamily="34" charset="0"/>
                <a:cs typeface="MetaPlusNormal-Roman"/>
              </a:rPr>
              <a:t>mondiale de matières plastiques en 2011</a:t>
            </a:r>
            <a:endParaRPr lang="fr-FR" sz="1350" dirty="0"/>
          </a:p>
        </p:txBody>
      </p:sp>
      <p:pic>
        <p:nvPicPr>
          <p:cNvPr id="2050" name="Picture 2" descr="http://www.ecoco2.com/images/blog/2013/tri-dechets-plastiqu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577" y="4898367"/>
            <a:ext cx="1709190" cy="137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fr.cdn.v5.futura-sciences.com/builds/images/thumbs/1/1bbb7b881c_Dechet-ordure-poubelle_Zigazou76-CC-b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577" y="3260276"/>
            <a:ext cx="1719454" cy="14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consostatic.com/wp-content/uploads/2012/04/tortuePlastiqu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577" y="1646279"/>
            <a:ext cx="1712261" cy="137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lastiques ocean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578" y="32282"/>
            <a:ext cx="1719453" cy="137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llipse 8"/>
          <p:cNvSpPr/>
          <p:nvPr/>
        </p:nvSpPr>
        <p:spPr>
          <a:xfrm>
            <a:off x="611559" y="5197032"/>
            <a:ext cx="72008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723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CCDA0F5-113F-4760-A992-197F25F16A08}" type="slidenum">
              <a:rPr lang="fr-FR" smtClean="0"/>
              <a:t>3</a:t>
            </a:fld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51800" y="1484784"/>
            <a:ext cx="5384296" cy="2769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200" dirty="0">
                <a:latin typeface="Book Antiqua" panose="02040602050305030304" pitchFamily="18" charset="0"/>
              </a:rPr>
              <a:t>La capacité de production mondiale devrait être multipliée par 6 d’ici </a:t>
            </a:r>
            <a:r>
              <a:rPr lang="fr-FR" sz="1200" dirty="0" smtClean="0">
                <a:latin typeface="Book Antiqua" panose="02040602050305030304" pitchFamily="18" charset="0"/>
              </a:rPr>
              <a:t>2016</a:t>
            </a:r>
            <a:endParaRPr lang="fr-FR" sz="1200" dirty="0">
              <a:latin typeface="Book Antiqua" panose="02040602050305030304" pitchFamily="18" charset="0"/>
            </a:endParaRPr>
          </a:p>
        </p:txBody>
      </p:sp>
      <p:graphicFrame>
        <p:nvGraphicFramePr>
          <p:cNvPr id="11" name="Graphique 10"/>
          <p:cNvGraphicFramePr/>
          <p:nvPr>
            <p:extLst>
              <p:ext uri="{D42A27DB-BD31-4B8C-83A1-F6EECF244321}">
                <p14:modId xmlns:p14="http://schemas.microsoft.com/office/powerpoint/2010/main" val="1509596120"/>
              </p:ext>
            </p:extLst>
          </p:nvPr>
        </p:nvGraphicFramePr>
        <p:xfrm>
          <a:off x="283514" y="2276872"/>
          <a:ext cx="342900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/>
          <p:cNvSpPr/>
          <p:nvPr/>
        </p:nvSpPr>
        <p:spPr>
          <a:xfrm>
            <a:off x="-5060" y="5301208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300"/>
              </a:spcBef>
              <a:spcAft>
                <a:spcPts val="900"/>
              </a:spcAft>
            </a:pPr>
            <a:r>
              <a:rPr lang="fr-FR" sz="1050" b="1" i="1" dirty="0" smtClean="0">
                <a:latin typeface="Book Antiqua" panose="02040602050305030304" pitchFamily="18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Figure </a:t>
            </a:r>
            <a:r>
              <a:rPr lang="fr-FR" sz="1050" b="1" i="1" dirty="0" smtClean="0">
                <a:latin typeface="Book Antiqua" panose="02040602050305030304" pitchFamily="18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3. </a:t>
            </a:r>
            <a:r>
              <a:rPr lang="fr-FR" sz="1050" i="1" dirty="0" smtClean="0">
                <a:latin typeface="Book Antiqua" panose="02040602050305030304" pitchFamily="18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Nombre </a:t>
            </a:r>
            <a:r>
              <a:rPr lang="fr-FR" sz="1050" i="1" dirty="0">
                <a:latin typeface="Book Antiqua" panose="02040602050305030304" pitchFamily="18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de publications des matériaux composites renforcés par des fibres lignocellulosiques (2000-2014) (source web of science)</a:t>
            </a:r>
          </a:p>
        </p:txBody>
      </p:sp>
      <p:cxnSp>
        <p:nvCxnSpPr>
          <p:cNvPr id="16" name="Connecteur droit avec flèche 15"/>
          <p:cNvCxnSpPr/>
          <p:nvPr/>
        </p:nvCxnSpPr>
        <p:spPr>
          <a:xfrm flipV="1">
            <a:off x="968880" y="2336362"/>
            <a:ext cx="2348172" cy="1596694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Text Placeholder 2"/>
          <p:cNvSpPr txBox="1">
            <a:spLocks/>
          </p:cNvSpPr>
          <p:nvPr/>
        </p:nvSpPr>
        <p:spPr>
          <a:xfrm>
            <a:off x="4196562" y="5009391"/>
            <a:ext cx="5040560" cy="999132"/>
          </a:xfrm>
          <a:prstGeom prst="rect">
            <a:avLst/>
          </a:prstGeom>
        </p:spPr>
        <p:txBody>
          <a:bodyPr/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41275">
              <a:lnSpc>
                <a:spcPct val="150000"/>
              </a:lnSpc>
            </a:pPr>
            <a:r>
              <a:rPr lang="fr-FR" sz="1400" dirty="0">
                <a:latin typeface="Book Antiqua" panose="02040602050305030304" pitchFamily="18" charset="0"/>
              </a:rPr>
              <a:t>Les bioplastiques représentent aujourd’hui environ </a:t>
            </a:r>
            <a:r>
              <a:rPr lang="fr-FR" sz="1400" b="1" dirty="0">
                <a:latin typeface="Book Antiqua" panose="02040602050305030304" pitchFamily="18" charset="0"/>
              </a:rPr>
              <a:t>0,3% </a:t>
            </a:r>
            <a:r>
              <a:rPr lang="fr-FR" sz="1400" dirty="0">
                <a:latin typeface="Book Antiqua" panose="02040602050305030304" pitchFamily="18" charset="0"/>
              </a:rPr>
              <a:t>de la production globale de matières plastiques (235 millions de tonnes</a:t>
            </a:r>
            <a:r>
              <a:rPr lang="fr-FR" sz="1400" dirty="0" smtClean="0">
                <a:latin typeface="Book Antiqua" panose="02040602050305030304" pitchFamily="18" charset="0"/>
              </a:rPr>
              <a:t>).</a:t>
            </a:r>
            <a:endParaRPr lang="fr-FR" sz="1400" dirty="0">
              <a:latin typeface="Book Antiqua" panose="02040602050305030304" pitchFamily="18" charset="0"/>
            </a:endParaRPr>
          </a:p>
          <a:p>
            <a:pPr indent="-41275">
              <a:lnSpc>
                <a:spcPct val="150000"/>
              </a:lnSpc>
            </a:pPr>
            <a:r>
              <a:rPr lang="fr-FR" sz="1400" dirty="0">
                <a:latin typeface="Book Antiqua" panose="02040602050305030304" pitchFamily="18" charset="0"/>
              </a:rPr>
              <a:t>Les capacités de productions progresse d’environ </a:t>
            </a:r>
            <a:r>
              <a:rPr lang="fr-FR" sz="1400" b="1" dirty="0">
                <a:latin typeface="Book Antiqua" panose="02040602050305030304" pitchFamily="18" charset="0"/>
              </a:rPr>
              <a:t>30 à 40% </a:t>
            </a:r>
            <a:r>
              <a:rPr lang="fr-FR" sz="1400" dirty="0">
                <a:latin typeface="Book Antiqua" panose="02040602050305030304" pitchFamily="18" charset="0"/>
              </a:rPr>
              <a:t>par </a:t>
            </a:r>
            <a:r>
              <a:rPr lang="fr-FR" sz="1400" dirty="0" smtClean="0">
                <a:latin typeface="Book Antiqua" panose="02040602050305030304" pitchFamily="18" charset="0"/>
              </a:rPr>
              <a:t>an.</a:t>
            </a:r>
            <a:endParaRPr lang="fr-FR" sz="1400" dirty="0">
              <a:latin typeface="Book Antiqua" panose="02040602050305030304" pitchFamily="18" charset="0"/>
            </a:endParaRPr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1331639" y="383669"/>
            <a:ext cx="2706799" cy="677132"/>
          </a:xfrm>
        </p:spPr>
        <p:txBody>
          <a:bodyPr>
            <a:normAutofit/>
          </a:bodyPr>
          <a:lstStyle/>
          <a:p>
            <a:pPr algn="ctr"/>
            <a:r>
              <a:rPr lang="fr-FR" sz="2000" dirty="0">
                <a:ln w="0">
                  <a:solidFill>
                    <a:srgbClr val="339933"/>
                  </a:solidFill>
                </a:ln>
                <a:solidFill>
                  <a:srgbClr val="66FF33"/>
                </a:soli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</a:rPr>
              <a:t>INTRODUCTION </a:t>
            </a:r>
          </a:p>
        </p:txBody>
      </p:sp>
      <p:graphicFrame>
        <p:nvGraphicFramePr>
          <p:cNvPr id="20" name="Graphique 19"/>
          <p:cNvGraphicFramePr/>
          <p:nvPr>
            <p:extLst>
              <p:ext uri="{D42A27DB-BD31-4B8C-83A1-F6EECF244321}">
                <p14:modId xmlns:p14="http://schemas.microsoft.com/office/powerpoint/2010/main" val="3211556999"/>
              </p:ext>
            </p:extLst>
          </p:nvPr>
        </p:nvGraphicFramePr>
        <p:xfrm>
          <a:off x="5117959" y="1737619"/>
          <a:ext cx="3722370" cy="2794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Rectangle 20"/>
          <p:cNvSpPr/>
          <p:nvPr/>
        </p:nvSpPr>
        <p:spPr>
          <a:xfrm>
            <a:off x="4911296" y="4432033"/>
            <a:ext cx="424053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50" b="1" i="1" dirty="0" smtClean="0">
                <a:latin typeface="Book Antiqua" panose="02040602050305030304" pitchFamily="18" charset="0"/>
              </a:rPr>
              <a:t>Figure 2. </a:t>
            </a:r>
            <a:r>
              <a:rPr lang="fr-FR" sz="1050" i="1" dirty="0" smtClean="0">
                <a:latin typeface="Book Antiqua" panose="02040602050305030304" pitchFamily="18" charset="0"/>
              </a:rPr>
              <a:t>Capacité </a:t>
            </a:r>
            <a:r>
              <a:rPr lang="fr-FR" sz="1050" i="1" dirty="0">
                <a:latin typeface="Book Antiqua" panose="02040602050305030304" pitchFamily="18" charset="0"/>
              </a:rPr>
              <a:t>de production mondiale actuelle et prévisionnelle </a:t>
            </a:r>
            <a:r>
              <a:rPr lang="fr-FR" sz="1050" i="1" dirty="0" smtClean="0">
                <a:latin typeface="Book Antiqua" panose="02040602050305030304" pitchFamily="18" charset="0"/>
              </a:rPr>
              <a:t>des bioplastiques </a:t>
            </a:r>
            <a:r>
              <a:rPr lang="fr-FR" sz="1050" i="1" dirty="0">
                <a:latin typeface="Book Antiqua" panose="02040602050305030304" pitchFamily="18" charset="0"/>
              </a:rPr>
              <a:t>(Source </a:t>
            </a:r>
            <a:r>
              <a:rPr lang="fr-FR" sz="1050" i="1" dirty="0" err="1">
                <a:latin typeface="Book Antiqua" panose="02040602050305030304" pitchFamily="18" charset="0"/>
              </a:rPr>
              <a:t>european</a:t>
            </a:r>
            <a:r>
              <a:rPr lang="fr-FR" sz="1050" i="1" dirty="0">
                <a:latin typeface="Book Antiqua" panose="02040602050305030304" pitchFamily="18" charset="0"/>
              </a:rPr>
              <a:t> </a:t>
            </a:r>
            <a:r>
              <a:rPr lang="fr-FR" sz="1050" i="1" dirty="0" err="1">
                <a:latin typeface="Book Antiqua" panose="02040602050305030304" pitchFamily="18" charset="0"/>
              </a:rPr>
              <a:t>bioplastics</a:t>
            </a:r>
            <a:r>
              <a:rPr lang="fr-FR" sz="1050" i="1" dirty="0">
                <a:latin typeface="Book Antiqua" panose="02040602050305030304" pitchFamily="18" charset="0"/>
              </a:rPr>
              <a:t> 2012)</a:t>
            </a:r>
          </a:p>
        </p:txBody>
      </p:sp>
      <p:cxnSp>
        <p:nvCxnSpPr>
          <p:cNvPr id="22" name="Connecteur droit avec flèche 21"/>
          <p:cNvCxnSpPr/>
          <p:nvPr/>
        </p:nvCxnSpPr>
        <p:spPr>
          <a:xfrm flipV="1">
            <a:off x="5884530" y="2066022"/>
            <a:ext cx="2088232" cy="110359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03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Graphic spid="11" grpId="0">
        <p:bldAsOne/>
      </p:bldGraphic>
      <p:bldP spid="12" grpId="0"/>
      <p:bldP spid="13" grpId="0"/>
      <p:bldGraphic spid="20" grpId="0">
        <p:bldAsOne/>
      </p:bldGraphic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915816" y="1471623"/>
            <a:ext cx="1977390" cy="14773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fr-FR" dirty="0">
                <a:solidFill>
                  <a:schemeClr val="tx1"/>
                </a:solidFill>
                <a:latin typeface="Book Antiqua" panose="02040602050305030304" pitchFamily="18" charset="0"/>
              </a:rPr>
              <a:t>80%</a:t>
            </a:r>
          </a:p>
          <a:p>
            <a:endParaRPr lang="fr-FR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r>
              <a:rPr lang="fr-FR" dirty="0">
                <a:solidFill>
                  <a:schemeClr val="tx1"/>
                </a:solidFill>
                <a:latin typeface="Book Antiqua" panose="02040602050305030304" pitchFamily="18" charset="0"/>
              </a:rPr>
              <a:t>Composites bois-polymères (avec </a:t>
            </a:r>
          </a:p>
          <a:p>
            <a:r>
              <a:rPr lang="fr-FR" dirty="0">
                <a:solidFill>
                  <a:schemeClr val="tx1"/>
                </a:solidFill>
                <a:latin typeface="Book Antiqua" panose="02040602050305030304" pitchFamily="18" charset="0"/>
              </a:rPr>
              <a:t>PP et PVC)</a:t>
            </a:r>
          </a:p>
        </p:txBody>
      </p:sp>
      <p:graphicFrame>
        <p:nvGraphicFramePr>
          <p:cNvPr id="6" name="Graphique 5"/>
          <p:cNvGraphicFramePr/>
          <p:nvPr>
            <p:extLst>
              <p:ext uri="{D42A27DB-BD31-4B8C-83A1-F6EECF244321}">
                <p14:modId xmlns:p14="http://schemas.microsoft.com/office/powerpoint/2010/main" val="1029194865"/>
              </p:ext>
            </p:extLst>
          </p:nvPr>
        </p:nvGraphicFramePr>
        <p:xfrm>
          <a:off x="111918" y="1358904"/>
          <a:ext cx="3402726" cy="2772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107504" y="4153021"/>
            <a:ext cx="430568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50" b="1" i="1" dirty="0" smtClean="0">
                <a:latin typeface="Book Antiqua" panose="02040602050305030304" pitchFamily="18" charset="0"/>
              </a:rPr>
              <a:t>Figure 4. </a:t>
            </a:r>
            <a:r>
              <a:rPr lang="fr-FR" sz="1050" i="1" dirty="0" smtClean="0">
                <a:latin typeface="Book Antiqua" panose="02040602050305030304" pitchFamily="18" charset="0"/>
              </a:rPr>
              <a:t>Marché </a:t>
            </a:r>
            <a:r>
              <a:rPr lang="fr-FR" sz="1050" i="1" dirty="0">
                <a:latin typeface="Book Antiqua" panose="02040602050305030304" pitchFamily="18" charset="0"/>
              </a:rPr>
              <a:t>mondial des </a:t>
            </a:r>
            <a:r>
              <a:rPr lang="fr-FR" sz="1050" i="1" dirty="0" err="1">
                <a:latin typeface="Book Antiqua" panose="02040602050305030304" pitchFamily="18" charset="0"/>
              </a:rPr>
              <a:t>biocomposites</a:t>
            </a:r>
            <a:r>
              <a:rPr lang="fr-FR" sz="1050" i="1" dirty="0">
                <a:latin typeface="Book Antiqua" panose="02040602050305030304" pitchFamily="18" charset="0"/>
              </a:rPr>
              <a:t> en millions de dollars</a:t>
            </a:r>
          </a:p>
          <a:p>
            <a:pPr algn="ctr"/>
            <a:r>
              <a:rPr lang="fr-FR" sz="1050" i="1" dirty="0">
                <a:latin typeface="Book Antiqua" panose="02040602050305030304" pitchFamily="18" charset="0"/>
              </a:rPr>
              <a:t> (Source : Lucintel-2011)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938580" y="3047213"/>
            <a:ext cx="1977390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fr-FR" dirty="0">
                <a:solidFill>
                  <a:schemeClr val="tx1"/>
                </a:solidFill>
                <a:latin typeface="Book Antiqua" panose="02040602050305030304" pitchFamily="18" charset="0"/>
              </a:rPr>
              <a:t>20%</a:t>
            </a:r>
          </a:p>
          <a:p>
            <a:r>
              <a:rPr lang="fr-FR" dirty="0">
                <a:solidFill>
                  <a:schemeClr val="tx1"/>
                </a:solidFill>
                <a:latin typeface="Book Antiqua" panose="02040602050305030304" pitchFamily="18" charset="0"/>
              </a:rPr>
              <a:t>Autres fibres naturelles </a:t>
            </a:r>
          </a:p>
        </p:txBody>
      </p:sp>
      <p:sp>
        <p:nvSpPr>
          <p:cNvPr id="9" name="Flèche droite 8"/>
          <p:cNvSpPr/>
          <p:nvPr/>
        </p:nvSpPr>
        <p:spPr>
          <a:xfrm>
            <a:off x="5005601" y="2075889"/>
            <a:ext cx="285750" cy="27432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0" name="Flèche droite 9"/>
          <p:cNvSpPr/>
          <p:nvPr/>
        </p:nvSpPr>
        <p:spPr>
          <a:xfrm>
            <a:off x="5041364" y="3300932"/>
            <a:ext cx="285750" cy="27432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1" name="ZoneTexte 10"/>
          <p:cNvSpPr txBox="1"/>
          <p:nvPr/>
        </p:nvSpPr>
        <p:spPr>
          <a:xfrm>
            <a:off x="5458559" y="2075889"/>
            <a:ext cx="136817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>
                <a:latin typeface="Book Antiqua" panose="02040602050305030304" pitchFamily="18" charset="0"/>
              </a:rPr>
              <a:t>Construction</a:t>
            </a:r>
            <a:r>
              <a:rPr lang="fr-FR" sz="1350" dirty="0"/>
              <a:t>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475272" y="3300932"/>
            <a:ext cx="136817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>
                <a:latin typeface="Book Antiqua" panose="02040602050305030304" pitchFamily="18" charset="0"/>
              </a:rPr>
              <a:t>Automobiles 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2189763" y="5204721"/>
            <a:ext cx="5040560" cy="999132"/>
          </a:xfrm>
          <a:prstGeom prst="rect">
            <a:avLst/>
          </a:prstGeom>
        </p:spPr>
        <p:txBody>
          <a:bodyPr/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latin typeface="Book Antiqua" panose="02040602050305030304" pitchFamily="18" charset="0"/>
              </a:rPr>
              <a:t>Amélioration des performances des matières</a:t>
            </a:r>
          </a:p>
          <a:p>
            <a:pPr>
              <a:tabLst>
                <a:tab pos="177800" algn="l"/>
              </a:tabLst>
            </a:pPr>
            <a:r>
              <a:rPr lang="fr-FR" sz="1400" dirty="0" smtClean="0">
                <a:latin typeface="Book Antiqua" panose="02040602050305030304" pitchFamily="18" charset="0"/>
              </a:rPr>
              <a:t>     </a:t>
            </a:r>
            <a:r>
              <a:rPr lang="fr-FR" sz="1400" dirty="0">
                <a:latin typeface="Book Antiqua" panose="02040602050305030304" pitchFamily="18" charset="0"/>
              </a:rPr>
              <a:t>Légèreté des pièces</a:t>
            </a:r>
          </a:p>
          <a:p>
            <a:r>
              <a:rPr lang="fr-FR" sz="1400" dirty="0" smtClean="0">
                <a:latin typeface="Book Antiqua" panose="02040602050305030304" pitchFamily="18" charset="0"/>
              </a:rPr>
              <a:t>Règlementations</a:t>
            </a:r>
            <a:endParaRPr lang="fr-FR" sz="1400" dirty="0">
              <a:latin typeface="Book Antiqua" panose="02040602050305030304" pitchFamily="18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CCDA0F5-113F-4760-A992-197F25F16A08}" type="slidenum">
              <a:rPr lang="fr-FR" smtClean="0"/>
              <a:t>4</a:t>
            </a:fld>
            <a:endParaRPr lang="fr-FR" dirty="0"/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1331639" y="383669"/>
            <a:ext cx="2706799" cy="677132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sz="2000" smtClean="0">
                <a:ln w="0">
                  <a:solidFill>
                    <a:srgbClr val="339933"/>
                  </a:solidFill>
                </a:ln>
                <a:solidFill>
                  <a:srgbClr val="66FF33"/>
                </a:soli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</a:rPr>
              <a:t>INTRODUCTION </a:t>
            </a:r>
            <a:endParaRPr lang="fr-FR" sz="2000" dirty="0">
              <a:ln w="0">
                <a:solidFill>
                  <a:srgbClr val="339933"/>
                </a:solidFill>
              </a:ln>
              <a:solidFill>
                <a:srgbClr val="66FF33"/>
              </a:solidFill>
              <a:effectLst>
                <a:reflection blurRad="6350" stA="53000" endA="300" endPos="35500" dir="5400000" sy="-90000" algn="bl" rotWithShape="0"/>
              </a:effectLst>
              <a:latin typeface="Book Antiqua" panose="02040602050305030304" pitchFamily="18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0775" y="3954569"/>
            <a:ext cx="2111930" cy="96126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9101" y="2393618"/>
            <a:ext cx="2173838" cy="961268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84417" y="888899"/>
            <a:ext cx="1956191" cy="96126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669405" y="3564055"/>
            <a:ext cx="829073" cy="3000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1350" dirty="0">
                <a:solidFill>
                  <a:schemeClr val="tx1"/>
                </a:solidFill>
                <a:latin typeface="Book Antiqua" panose="02040602050305030304" pitchFamily="18" charset="0"/>
              </a:rPr>
              <a:t>Terrasse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475892" y="2050127"/>
            <a:ext cx="912429" cy="3000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1350" dirty="0" err="1">
                <a:solidFill>
                  <a:schemeClr val="tx1"/>
                </a:solidFill>
                <a:latin typeface="Book Antiqua" panose="02040602050305030304" pitchFamily="18" charset="0"/>
              </a:rPr>
              <a:t>Barodage</a:t>
            </a:r>
            <a:endParaRPr lang="fr-FR" sz="135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86600" y="548680"/>
            <a:ext cx="1922321" cy="3000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1350" dirty="0">
                <a:solidFill>
                  <a:schemeClr val="tx1"/>
                </a:solidFill>
                <a:latin typeface="Book Antiqua" panose="02040602050305030304" pitchFamily="18" charset="0"/>
              </a:rPr>
              <a:t>Menuiseries</a:t>
            </a:r>
            <a:r>
              <a:rPr lang="fr-FR" sz="135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fr-FR" sz="1350" dirty="0">
                <a:solidFill>
                  <a:schemeClr val="tx1"/>
                </a:solidFill>
                <a:latin typeface="Book Antiqua" panose="02040602050305030304" pitchFamily="18" charset="0"/>
              </a:rPr>
              <a:t>et profilés</a:t>
            </a: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5441" y="4706928"/>
            <a:ext cx="2627925" cy="1556542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15262" y="2402406"/>
            <a:ext cx="2514510" cy="155654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879101" y="2047096"/>
            <a:ext cx="1883849" cy="3000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1350" dirty="0">
                <a:solidFill>
                  <a:schemeClr val="tx1"/>
                </a:solidFill>
                <a:latin typeface="Book Antiqua" panose="02040602050305030304" pitchFamily="18" charset="0"/>
              </a:rPr>
              <a:t>Platine de rétroviseur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923566" y="4357756"/>
            <a:ext cx="1697901" cy="3000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1350" dirty="0">
                <a:solidFill>
                  <a:schemeClr val="tx1"/>
                </a:solidFill>
                <a:latin typeface="Book Antiqua" panose="02040602050305030304" pitchFamily="18" charset="0"/>
              </a:rPr>
              <a:t>Panneaux de portes</a:t>
            </a:r>
          </a:p>
        </p:txBody>
      </p:sp>
    </p:spTree>
    <p:extLst>
      <p:ext uri="{BB962C8B-B14F-4D97-AF65-F5344CB8AC3E}">
        <p14:creationId xmlns:p14="http://schemas.microsoft.com/office/powerpoint/2010/main" val="344760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0740" y="1272896"/>
            <a:ext cx="5817053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latin typeface="Book Antiqua" panose="02040602050305030304" pitchFamily="18" charset="0"/>
              </a:rPr>
              <a:t>un </a:t>
            </a:r>
            <a:r>
              <a:rPr lang="fr-FR" dirty="0">
                <a:latin typeface="Book Antiqua" panose="02040602050305030304" pitchFamily="18" charset="0"/>
              </a:rPr>
              <a:t>manque de source d’approvisionnement en fibres.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65" y="1762466"/>
            <a:ext cx="1993106" cy="128587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9895" y="1764508"/>
            <a:ext cx="1957388" cy="13144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575" y="1762466"/>
            <a:ext cx="1850231" cy="1316492"/>
          </a:xfrm>
          <a:prstGeom prst="rect">
            <a:avLst/>
          </a:prstGeom>
        </p:spPr>
      </p:pic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977399"/>
              </p:ext>
            </p:extLst>
          </p:nvPr>
        </p:nvGraphicFramePr>
        <p:xfrm>
          <a:off x="103837" y="3807330"/>
          <a:ext cx="4318635" cy="2326775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023110"/>
                <a:gridCol w="740569"/>
                <a:gridCol w="474345"/>
                <a:gridCol w="542925"/>
                <a:gridCol w="537686"/>
              </a:tblGrid>
              <a:tr h="17484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fr-FR" sz="8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Book Antiqua" panose="02040602050305030304" pitchFamily="18" charset="0"/>
                        </a:rPr>
                        <a:t>1998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Book Antiqua" panose="02040602050305030304" pitchFamily="18" charset="0"/>
                        </a:rPr>
                        <a:t>2007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Book Antiqua" panose="02040602050305030304" pitchFamily="18" charset="0"/>
                        </a:rPr>
                        <a:t>2008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Book Antiqua" panose="02040602050305030304" pitchFamily="18" charset="0"/>
                        </a:rPr>
                        <a:t>2011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34969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Book Antiqua" panose="02040602050305030304" pitchFamily="18" charset="0"/>
                        </a:rPr>
                        <a:t>Papiers et cartons Produits (milliers de tonnes)  </a:t>
                      </a:r>
                      <a:endParaRPr lang="fr-FR" sz="8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Book Antiqua" panose="02040602050305030304" pitchFamily="18" charset="0"/>
                        </a:rPr>
                        <a:t>29,9 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Book Antiqua" panose="02040602050305030304" pitchFamily="18" charset="0"/>
                        </a:rPr>
                        <a:t>39,37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Book Antiqua" panose="02040602050305030304" pitchFamily="18" charset="0"/>
                        </a:rPr>
                        <a:t>39,1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Book Antiqua" panose="02040602050305030304" pitchFamily="18" charset="0"/>
                        </a:rPr>
                        <a:t>81,5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139879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Book Antiqua" panose="02040602050305030304" pitchFamily="18" charset="0"/>
                        </a:rPr>
                        <a:t>Dont :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Book Antiqua" panose="02040602050305030304" pitchFamily="18" charset="0"/>
                        </a:rPr>
                        <a:t>Papier journal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Book Antiqua" panose="02040602050305030304" pitchFamily="18" charset="0"/>
                        </a:rPr>
                        <a:t>Impression-écriture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Book Antiqua" panose="02040602050305030304" pitchFamily="18" charset="0"/>
                        </a:rPr>
                        <a:t>Papier pour onduler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Book Antiqua" panose="02040602050305030304" pitchFamily="18" charset="0"/>
                        </a:rPr>
                        <a:t>Cartons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Book Antiqua" panose="02040602050305030304" pitchFamily="18" charset="0"/>
                        </a:rPr>
                        <a:t>Papier tissue </a:t>
                      </a:r>
                      <a:endParaRPr lang="fr-FR" sz="8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Book Antiqua" panose="02040602050305030304" pitchFamily="18" charset="0"/>
                        </a:rPr>
                        <a:t>-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Book Antiqua" panose="02040602050305030304" pitchFamily="18" charset="0"/>
                        </a:rPr>
                        <a:t>-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Book Antiqua" panose="02040602050305030304" pitchFamily="18" charset="0"/>
                        </a:rPr>
                        <a:t>-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Book Antiqua" panose="02040602050305030304" pitchFamily="18" charset="0"/>
                        </a:rPr>
                        <a:t>-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Book Antiqua" panose="02040602050305030304" pitchFamily="18" charset="0"/>
                        </a:rPr>
                        <a:t>-</a:t>
                      </a:r>
                      <a:endParaRPr lang="fr-FR" sz="8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Book Antiqua" panose="02040602050305030304" pitchFamily="18" charset="0"/>
                        </a:rPr>
                        <a:t>38,290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Book Antiqua" panose="02040602050305030304" pitchFamily="18" charset="0"/>
                        </a:rPr>
                        <a:t>11,7873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Book Antiqua" panose="02040602050305030304" pitchFamily="18" charset="0"/>
                        </a:rPr>
                        <a:t>12,7973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Book Antiqua" panose="02040602050305030304" pitchFamily="18" charset="0"/>
                        </a:rPr>
                        <a:t>5,0404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Book Antiqua" panose="02040602050305030304" pitchFamily="18" charset="0"/>
                        </a:rPr>
                        <a:t>2,6780</a:t>
                      </a:r>
                      <a:endParaRPr lang="fr-FR" sz="8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Book Antiqua" panose="02040602050305030304" pitchFamily="18" charset="0"/>
                        </a:rPr>
                        <a:t>3,6925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Book Antiqua" panose="02040602050305030304" pitchFamily="18" charset="0"/>
                        </a:rPr>
                        <a:t>11,4565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Book Antiqua" panose="02040602050305030304" pitchFamily="18" charset="0"/>
                        </a:rPr>
                        <a:t>12,8764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Book Antiqua" panose="02040602050305030304" pitchFamily="18" charset="0"/>
                        </a:rPr>
                        <a:t>50,245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Book Antiqua" panose="02040602050305030304" pitchFamily="18" charset="0"/>
                        </a:rPr>
                        <a:t>27,681</a:t>
                      </a:r>
                      <a:endParaRPr lang="fr-FR" sz="8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Book Antiqua" panose="02040602050305030304" pitchFamily="18" charset="0"/>
                        </a:rPr>
                        <a:t>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Book Antiqua" panose="02040602050305030304" pitchFamily="18" charset="0"/>
                        </a:rPr>
                        <a:t>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Book Antiqua" panose="02040602050305030304" pitchFamily="18" charset="0"/>
                        </a:rPr>
                        <a:t>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Book Antiqua" panose="02040602050305030304" pitchFamily="18" charset="0"/>
                        </a:rPr>
                        <a:t>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Book Antiqua" panose="02040602050305030304" pitchFamily="18" charset="0"/>
                        </a:rPr>
                        <a:t>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Book Antiqua" panose="02040602050305030304" pitchFamily="18" charset="0"/>
                        </a:rPr>
                        <a:t>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Book Antiqua" panose="02040602050305030304" pitchFamily="18" charset="0"/>
                        </a:rPr>
                        <a:t>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3793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Book Antiqua" panose="02040602050305030304" pitchFamily="18" charset="0"/>
                        </a:rPr>
                        <a:t>Papiers et cartons recyclés (milliers de tonnes)  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Book Antiqua" panose="02040602050305030304" pitchFamily="18" charset="0"/>
                        </a:rPr>
                        <a:t>-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Book Antiqua" panose="02040602050305030304" pitchFamily="18" charset="0"/>
                        </a:rPr>
                        <a:t>-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Book Antiqua" panose="02040602050305030304" pitchFamily="18" charset="0"/>
                        </a:rPr>
                        <a:t>-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Book Antiqua" panose="02040602050305030304" pitchFamily="18" charset="0"/>
                        </a:rPr>
                        <a:t>48,985</a:t>
                      </a:r>
                      <a:endParaRPr lang="fr-FR" sz="8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2867960"/>
              </p:ext>
            </p:extLst>
          </p:nvPr>
        </p:nvGraphicFramePr>
        <p:xfrm>
          <a:off x="4571081" y="3367928"/>
          <a:ext cx="3150394" cy="1821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8304" y="692696"/>
            <a:ext cx="1685925" cy="111442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8304" y="1916832"/>
            <a:ext cx="1685925" cy="131445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7444121" y="3903698"/>
            <a:ext cx="2125789" cy="957263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CCDA0F5-113F-4760-A992-197F25F16A08}" type="slidenum">
              <a:rPr lang="fr-FR" smtClean="0"/>
              <a:t>5</a:t>
            </a:fld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3995557" y="5251924"/>
            <a:ext cx="430568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50" b="1" i="1" dirty="0" smtClean="0">
                <a:latin typeface="Book Antiqua" panose="02040602050305030304" pitchFamily="18" charset="0"/>
              </a:rPr>
              <a:t>Figure 5. </a:t>
            </a:r>
            <a:r>
              <a:rPr lang="fr-FR" sz="1050" i="1" dirty="0">
                <a:latin typeface="Book Antiqua" panose="02040602050305030304" pitchFamily="18" charset="0"/>
              </a:rPr>
              <a:t>Estimation des déchets municipaux dans le monde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-37270" y="3367928"/>
            <a:ext cx="430568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50" b="1" i="1" dirty="0" smtClean="0">
                <a:latin typeface="Book Antiqua" panose="02040602050305030304" pitchFamily="18" charset="0"/>
              </a:rPr>
              <a:t>Tableau 1. </a:t>
            </a:r>
            <a:r>
              <a:rPr lang="fr-FR" sz="1050" i="1" dirty="0">
                <a:latin typeface="Book Antiqua" panose="02040602050305030304" pitchFamily="18" charset="0"/>
              </a:rPr>
              <a:t>Production et recyclage annuels à l’échelle mondiale de papiers et cartons (source COPACEL, ADEME).</a:t>
            </a:r>
            <a:endParaRPr lang="fr-FR" sz="1050" dirty="0">
              <a:latin typeface="Book Antiqua" panose="02040602050305030304" pitchFamily="18" charset="0"/>
            </a:endParaRP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1076495" y="429247"/>
            <a:ext cx="2706799" cy="677132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sz="2000" dirty="0" smtClean="0">
                <a:ln w="0">
                  <a:solidFill>
                    <a:srgbClr val="339933"/>
                  </a:solidFill>
                </a:ln>
                <a:solidFill>
                  <a:srgbClr val="66FF33"/>
                </a:soli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</a:rPr>
              <a:t>INTRODUCTION </a:t>
            </a:r>
            <a:endParaRPr lang="fr-FR" sz="2000" dirty="0">
              <a:ln w="0">
                <a:solidFill>
                  <a:srgbClr val="339933"/>
                </a:solidFill>
              </a:ln>
              <a:solidFill>
                <a:srgbClr val="66FF33"/>
              </a:solidFill>
              <a:effectLst>
                <a:reflection blurRad="6350" stA="53000" endA="300" endPos="35500" dir="5400000" sy="-90000" algn="bl" rotWithShape="0"/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25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4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phique 5"/>
          <p:cNvGraphicFramePr/>
          <p:nvPr>
            <p:extLst>
              <p:ext uri="{D42A27DB-BD31-4B8C-83A1-F6EECF244321}">
                <p14:modId xmlns:p14="http://schemas.microsoft.com/office/powerpoint/2010/main" val="3531902556"/>
              </p:ext>
            </p:extLst>
          </p:nvPr>
        </p:nvGraphicFramePr>
        <p:xfrm>
          <a:off x="772468" y="1628800"/>
          <a:ext cx="7342832" cy="3135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2267744" y="4691800"/>
            <a:ext cx="59650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 smtClean="0">
                <a:latin typeface="Book Antiqua" panose="02040602050305030304" pitchFamily="18" charset="0"/>
              </a:rPr>
              <a:t>Figure 6.</a:t>
            </a:r>
            <a:r>
              <a:rPr lang="fr-FR" sz="1200" dirty="0" smtClean="0">
                <a:latin typeface="Book Antiqua" panose="02040602050305030304" pitchFamily="18" charset="0"/>
              </a:rPr>
              <a:t>  Composition des déchets ménagers en Algérie Source: CIRIEC N° 2011/04 </a:t>
            </a:r>
          </a:p>
          <a:p>
            <a:endParaRPr lang="fr-FR" sz="1200" dirty="0">
              <a:latin typeface="Book Antiqua" panose="0204060205030503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67744" y="5149896"/>
            <a:ext cx="5496219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200" dirty="0">
                <a:latin typeface="Book Antiqua" panose="02040602050305030304" pitchFamily="18" charset="0"/>
              </a:rPr>
              <a:t>la consommation nationale de papier et carton est estimée </a:t>
            </a:r>
            <a:r>
              <a:rPr lang="fr-FR" sz="1200" dirty="0" smtClean="0">
                <a:latin typeface="Book Antiqua" panose="02040602050305030304" pitchFamily="18" charset="0"/>
              </a:rPr>
              <a:t>à 600 </a:t>
            </a:r>
            <a:r>
              <a:rPr lang="fr-FR" sz="1200" dirty="0">
                <a:latin typeface="Book Antiqua" panose="02040602050305030304" pitchFamily="18" charset="0"/>
              </a:rPr>
              <a:t>000 tonnes/an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87824" y="6064812"/>
            <a:ext cx="3683967" cy="276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200" dirty="0" smtClean="0">
                <a:latin typeface="Book Antiqua" panose="02040602050305030304" pitchFamily="18" charset="0"/>
              </a:rPr>
              <a:t>Le </a:t>
            </a:r>
            <a:r>
              <a:rPr lang="fr-FR" sz="1200" dirty="0">
                <a:latin typeface="Book Antiqua" panose="02040602050305030304" pitchFamily="18" charset="0"/>
              </a:rPr>
              <a:t>recyclage </a:t>
            </a:r>
            <a:r>
              <a:rPr lang="fr-FR" sz="1200" dirty="0" smtClean="0">
                <a:latin typeface="Book Antiqua" panose="02040602050305030304" pitchFamily="18" charset="0"/>
              </a:rPr>
              <a:t>local, </a:t>
            </a:r>
            <a:r>
              <a:rPr lang="fr-FR" sz="1200" dirty="0">
                <a:latin typeface="Book Antiqua" panose="02040602050305030304" pitchFamily="18" charset="0"/>
              </a:rPr>
              <a:t>est inférieur </a:t>
            </a:r>
            <a:r>
              <a:rPr lang="fr-FR" sz="1200" dirty="0" smtClean="0">
                <a:latin typeface="Book Antiqua" panose="02040602050305030304" pitchFamily="18" charset="0"/>
              </a:rPr>
              <a:t>à 50 </a:t>
            </a:r>
            <a:r>
              <a:rPr lang="fr-FR" sz="1200" dirty="0">
                <a:latin typeface="Book Antiqua" panose="02040602050305030304" pitchFamily="18" charset="0"/>
              </a:rPr>
              <a:t>000 tonnes/an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CCDA0F5-113F-4760-A992-197F25F16A08}" type="slidenum">
              <a:rPr lang="fr-FR" smtClean="0"/>
              <a:t>6</a:t>
            </a:fld>
            <a:endParaRPr lang="fr-FR"/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1331639" y="383669"/>
            <a:ext cx="2706799" cy="677132"/>
          </a:xfrm>
        </p:spPr>
        <p:txBody>
          <a:bodyPr>
            <a:normAutofit/>
          </a:bodyPr>
          <a:lstStyle/>
          <a:p>
            <a:pPr algn="ctr"/>
            <a:r>
              <a:rPr lang="fr-FR" sz="2000" dirty="0">
                <a:ln w="0">
                  <a:solidFill>
                    <a:srgbClr val="339933"/>
                  </a:solidFill>
                </a:ln>
                <a:solidFill>
                  <a:srgbClr val="66FF33"/>
                </a:soli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</a:rPr>
              <a:t>INTRODUCTION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51520" y="2276872"/>
            <a:ext cx="978606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dirty="0" smtClean="0">
                <a:latin typeface="Book Antiqua" panose="02040602050305030304" pitchFamily="18" charset="0"/>
              </a:rPr>
              <a:t>Algérie </a:t>
            </a:r>
            <a:endParaRPr lang="fr-FR" sz="1600" dirty="0">
              <a:latin typeface="Book Antiqua" panose="02040602050305030304" pitchFamily="18" charset="0"/>
            </a:endParaRPr>
          </a:p>
        </p:txBody>
      </p:sp>
      <p:sp>
        <p:nvSpPr>
          <p:cNvPr id="3" name="Éclair 2"/>
          <p:cNvSpPr/>
          <p:nvPr/>
        </p:nvSpPr>
        <p:spPr>
          <a:xfrm>
            <a:off x="1408826" y="2315467"/>
            <a:ext cx="1137374" cy="432048"/>
          </a:xfrm>
          <a:prstGeom prst="lightningBol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Double flèche verticale 3"/>
          <p:cNvSpPr/>
          <p:nvPr/>
        </p:nvSpPr>
        <p:spPr>
          <a:xfrm>
            <a:off x="4744837" y="5479613"/>
            <a:ext cx="288032" cy="59439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827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09675" y="1149049"/>
            <a:ext cx="6135461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fr-FR" dirty="0">
                <a:solidFill>
                  <a:schemeClr val="tx1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Book Antiqua" panose="02040602050305030304" pitchFamily="18" charset="0"/>
              </a:rPr>
              <a:t>Recyclage et réutilisation des  fibres papetières dans les composites à matrice thermoplastique </a:t>
            </a:r>
          </a:p>
        </p:txBody>
      </p:sp>
      <p:pic>
        <p:nvPicPr>
          <p:cNvPr id="4" name="Picture 2" descr="ampoule idé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648" y="5000626"/>
            <a:ext cx="407194" cy="50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e 4"/>
          <p:cNvGrpSpPr/>
          <p:nvPr/>
        </p:nvGrpSpPr>
        <p:grpSpPr>
          <a:xfrm>
            <a:off x="2143492" y="2459833"/>
            <a:ext cx="4267826" cy="3048000"/>
            <a:chOff x="1676822" y="1952626"/>
            <a:chExt cx="4267826" cy="3048000"/>
          </a:xfrm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grpSpPr>
        <p:sp>
          <p:nvSpPr>
            <p:cNvPr id="6" name="Triangle isocèle 5"/>
            <p:cNvSpPr/>
            <p:nvPr/>
          </p:nvSpPr>
          <p:spPr>
            <a:xfrm>
              <a:off x="2248635" y="1952626"/>
              <a:ext cx="3048000" cy="3048000"/>
            </a:xfrm>
            <a:prstGeom prst="triangl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 prst="hardEdge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Forme libre 6"/>
            <p:cNvSpPr/>
            <p:nvPr/>
          </p:nvSpPr>
          <p:spPr>
            <a:xfrm>
              <a:off x="2782035" y="2196035"/>
              <a:ext cx="1981200" cy="721518"/>
            </a:xfrm>
            <a:custGeom>
              <a:avLst/>
              <a:gdLst>
                <a:gd name="connsiteX0" fmla="*/ 0 w 1981200"/>
                <a:gd name="connsiteY0" fmla="*/ 120255 h 721518"/>
                <a:gd name="connsiteX1" fmla="*/ 120255 w 1981200"/>
                <a:gd name="connsiteY1" fmla="*/ 0 h 721518"/>
                <a:gd name="connsiteX2" fmla="*/ 1860945 w 1981200"/>
                <a:gd name="connsiteY2" fmla="*/ 0 h 721518"/>
                <a:gd name="connsiteX3" fmla="*/ 1981200 w 1981200"/>
                <a:gd name="connsiteY3" fmla="*/ 120255 h 721518"/>
                <a:gd name="connsiteX4" fmla="*/ 1981200 w 1981200"/>
                <a:gd name="connsiteY4" fmla="*/ 601263 h 721518"/>
                <a:gd name="connsiteX5" fmla="*/ 1860945 w 1981200"/>
                <a:gd name="connsiteY5" fmla="*/ 721518 h 721518"/>
                <a:gd name="connsiteX6" fmla="*/ 120255 w 1981200"/>
                <a:gd name="connsiteY6" fmla="*/ 721518 h 721518"/>
                <a:gd name="connsiteX7" fmla="*/ 0 w 1981200"/>
                <a:gd name="connsiteY7" fmla="*/ 601263 h 721518"/>
                <a:gd name="connsiteX8" fmla="*/ 0 w 1981200"/>
                <a:gd name="connsiteY8" fmla="*/ 120255 h 72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1200" h="721518">
                  <a:moveTo>
                    <a:pt x="0" y="120255"/>
                  </a:moveTo>
                  <a:cubicBezTo>
                    <a:pt x="0" y="53840"/>
                    <a:pt x="53840" y="0"/>
                    <a:pt x="120255" y="0"/>
                  </a:cubicBezTo>
                  <a:lnTo>
                    <a:pt x="1860945" y="0"/>
                  </a:lnTo>
                  <a:cubicBezTo>
                    <a:pt x="1927360" y="0"/>
                    <a:pt x="1981200" y="53840"/>
                    <a:pt x="1981200" y="120255"/>
                  </a:cubicBezTo>
                  <a:lnTo>
                    <a:pt x="1981200" y="601263"/>
                  </a:lnTo>
                  <a:cubicBezTo>
                    <a:pt x="1981200" y="667678"/>
                    <a:pt x="1927360" y="721518"/>
                    <a:pt x="1860945" y="721518"/>
                  </a:cubicBezTo>
                  <a:lnTo>
                    <a:pt x="120255" y="721518"/>
                  </a:lnTo>
                  <a:cubicBezTo>
                    <a:pt x="53840" y="721518"/>
                    <a:pt x="0" y="667678"/>
                    <a:pt x="0" y="601263"/>
                  </a:cubicBezTo>
                  <a:lnTo>
                    <a:pt x="0" y="120255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190500" extrusionH="12700" prstMaterial="plastic">
              <a:bevelT w="50800" h="50800" prst="hardEdge"/>
            </a:sp3d>
          </p:spPr>
          <p:style>
            <a:lnRef idx="1">
              <a:schemeClr val="accent2">
                <a:shade val="5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942" tIns="80942" rIns="80942" bIns="8094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dirty="0" smtClean="0">
                  <a:latin typeface="Book Antiqua" panose="02040602050305030304" pitchFamily="18" charset="0"/>
                </a:rPr>
                <a:t>Traitement chimique</a:t>
              </a:r>
              <a:endParaRPr lang="fr-FR" sz="1200" kern="1200" dirty="0">
                <a:latin typeface="Book Antiqua" panose="02040602050305030304" pitchFamily="18" charset="0"/>
              </a:endParaRPr>
            </a:p>
          </p:txBody>
        </p:sp>
        <p:sp>
          <p:nvSpPr>
            <p:cNvPr id="8" name="Forme libre 7"/>
            <p:cNvSpPr/>
            <p:nvPr/>
          </p:nvSpPr>
          <p:spPr>
            <a:xfrm>
              <a:off x="1676822" y="3197724"/>
              <a:ext cx="1981200" cy="721518"/>
            </a:xfrm>
            <a:custGeom>
              <a:avLst/>
              <a:gdLst>
                <a:gd name="connsiteX0" fmla="*/ 0 w 1981200"/>
                <a:gd name="connsiteY0" fmla="*/ 120255 h 721518"/>
                <a:gd name="connsiteX1" fmla="*/ 120255 w 1981200"/>
                <a:gd name="connsiteY1" fmla="*/ 0 h 721518"/>
                <a:gd name="connsiteX2" fmla="*/ 1860945 w 1981200"/>
                <a:gd name="connsiteY2" fmla="*/ 0 h 721518"/>
                <a:gd name="connsiteX3" fmla="*/ 1981200 w 1981200"/>
                <a:gd name="connsiteY3" fmla="*/ 120255 h 721518"/>
                <a:gd name="connsiteX4" fmla="*/ 1981200 w 1981200"/>
                <a:gd name="connsiteY4" fmla="*/ 601263 h 721518"/>
                <a:gd name="connsiteX5" fmla="*/ 1860945 w 1981200"/>
                <a:gd name="connsiteY5" fmla="*/ 721518 h 721518"/>
                <a:gd name="connsiteX6" fmla="*/ 120255 w 1981200"/>
                <a:gd name="connsiteY6" fmla="*/ 721518 h 721518"/>
                <a:gd name="connsiteX7" fmla="*/ 0 w 1981200"/>
                <a:gd name="connsiteY7" fmla="*/ 601263 h 721518"/>
                <a:gd name="connsiteX8" fmla="*/ 0 w 1981200"/>
                <a:gd name="connsiteY8" fmla="*/ 120255 h 72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1200" h="721518">
                  <a:moveTo>
                    <a:pt x="0" y="120255"/>
                  </a:moveTo>
                  <a:cubicBezTo>
                    <a:pt x="0" y="53840"/>
                    <a:pt x="53840" y="0"/>
                    <a:pt x="120255" y="0"/>
                  </a:cubicBezTo>
                  <a:lnTo>
                    <a:pt x="1860945" y="0"/>
                  </a:lnTo>
                  <a:cubicBezTo>
                    <a:pt x="1927360" y="0"/>
                    <a:pt x="1981200" y="53840"/>
                    <a:pt x="1981200" y="120255"/>
                  </a:cubicBezTo>
                  <a:lnTo>
                    <a:pt x="1981200" y="601263"/>
                  </a:lnTo>
                  <a:cubicBezTo>
                    <a:pt x="1981200" y="667678"/>
                    <a:pt x="1927360" y="721518"/>
                    <a:pt x="1860945" y="721518"/>
                  </a:cubicBezTo>
                  <a:lnTo>
                    <a:pt x="120255" y="721518"/>
                  </a:lnTo>
                  <a:cubicBezTo>
                    <a:pt x="53840" y="721518"/>
                    <a:pt x="0" y="667678"/>
                    <a:pt x="0" y="601263"/>
                  </a:cubicBezTo>
                  <a:lnTo>
                    <a:pt x="0" y="120255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190500" extrusionH="12700" prstMaterial="plastic">
              <a:bevelT w="50800" h="50800" prst="hardEdge"/>
            </a:sp3d>
          </p:spPr>
          <p:style>
            <a:lnRef idx="1">
              <a:schemeClr val="accent2">
                <a:shade val="50000"/>
                <a:hueOff val="170208"/>
                <a:satOff val="33034"/>
                <a:lumOff val="2321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942" tIns="80942" rIns="80942" bIns="8094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 smtClean="0">
                  <a:latin typeface="Book Antiqua" panose="02040602050305030304" pitchFamily="18" charset="0"/>
                </a:rPr>
                <a:t>Elaboration des composites</a:t>
              </a:r>
              <a:endParaRPr lang="fr-FR" sz="1200" kern="1200" dirty="0">
                <a:latin typeface="Book Antiqua" panose="02040602050305030304" pitchFamily="18" charset="0"/>
              </a:endParaRPr>
            </a:p>
          </p:txBody>
        </p:sp>
        <p:sp>
          <p:nvSpPr>
            <p:cNvPr id="9" name="Forme libre 8"/>
            <p:cNvSpPr/>
            <p:nvPr/>
          </p:nvSpPr>
          <p:spPr>
            <a:xfrm>
              <a:off x="3963448" y="3952284"/>
              <a:ext cx="1981200" cy="721518"/>
            </a:xfrm>
            <a:custGeom>
              <a:avLst/>
              <a:gdLst>
                <a:gd name="connsiteX0" fmla="*/ 0 w 1981200"/>
                <a:gd name="connsiteY0" fmla="*/ 120255 h 721518"/>
                <a:gd name="connsiteX1" fmla="*/ 120255 w 1981200"/>
                <a:gd name="connsiteY1" fmla="*/ 0 h 721518"/>
                <a:gd name="connsiteX2" fmla="*/ 1860945 w 1981200"/>
                <a:gd name="connsiteY2" fmla="*/ 0 h 721518"/>
                <a:gd name="connsiteX3" fmla="*/ 1981200 w 1981200"/>
                <a:gd name="connsiteY3" fmla="*/ 120255 h 721518"/>
                <a:gd name="connsiteX4" fmla="*/ 1981200 w 1981200"/>
                <a:gd name="connsiteY4" fmla="*/ 601263 h 721518"/>
                <a:gd name="connsiteX5" fmla="*/ 1860945 w 1981200"/>
                <a:gd name="connsiteY5" fmla="*/ 721518 h 721518"/>
                <a:gd name="connsiteX6" fmla="*/ 120255 w 1981200"/>
                <a:gd name="connsiteY6" fmla="*/ 721518 h 721518"/>
                <a:gd name="connsiteX7" fmla="*/ 0 w 1981200"/>
                <a:gd name="connsiteY7" fmla="*/ 601263 h 721518"/>
                <a:gd name="connsiteX8" fmla="*/ 0 w 1981200"/>
                <a:gd name="connsiteY8" fmla="*/ 120255 h 72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1200" h="721518">
                  <a:moveTo>
                    <a:pt x="0" y="120255"/>
                  </a:moveTo>
                  <a:cubicBezTo>
                    <a:pt x="0" y="53840"/>
                    <a:pt x="53840" y="0"/>
                    <a:pt x="120255" y="0"/>
                  </a:cubicBezTo>
                  <a:lnTo>
                    <a:pt x="1860945" y="0"/>
                  </a:lnTo>
                  <a:cubicBezTo>
                    <a:pt x="1927360" y="0"/>
                    <a:pt x="1981200" y="53840"/>
                    <a:pt x="1981200" y="120255"/>
                  </a:cubicBezTo>
                  <a:lnTo>
                    <a:pt x="1981200" y="601263"/>
                  </a:lnTo>
                  <a:cubicBezTo>
                    <a:pt x="1981200" y="667678"/>
                    <a:pt x="1927360" y="721518"/>
                    <a:pt x="1860945" y="721518"/>
                  </a:cubicBezTo>
                  <a:lnTo>
                    <a:pt x="120255" y="721518"/>
                  </a:lnTo>
                  <a:cubicBezTo>
                    <a:pt x="53840" y="721518"/>
                    <a:pt x="0" y="667678"/>
                    <a:pt x="0" y="601263"/>
                  </a:cubicBezTo>
                  <a:lnTo>
                    <a:pt x="0" y="120255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190500" extrusionH="12700" prstMaterial="plastic">
              <a:bevelT w="50800" h="50800" prst="hardEdge"/>
            </a:sp3d>
          </p:spPr>
          <p:style>
            <a:lnRef idx="1">
              <a:schemeClr val="accent2">
                <a:shade val="50000"/>
                <a:hueOff val="170208"/>
                <a:satOff val="33034"/>
                <a:lumOff val="2321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942" tIns="80942" rIns="80942" bIns="8094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dirty="0" smtClean="0">
                  <a:latin typeface="Book Antiqua" panose="02040602050305030304" pitchFamily="18" charset="0"/>
                </a:rPr>
                <a:t>Interprétation des résultats</a:t>
              </a:r>
              <a:endParaRPr lang="fr-FR" sz="1200" kern="1200" dirty="0"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021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633762"/>
              </p:ext>
            </p:extLst>
          </p:nvPr>
        </p:nvGraphicFramePr>
        <p:xfrm>
          <a:off x="1253952" y="2780928"/>
          <a:ext cx="5832648" cy="244827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916324"/>
                <a:gridCol w="2916324"/>
              </a:tblGrid>
              <a:tr h="3092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Book Antiqua" panose="02040602050305030304" pitchFamily="18" charset="0"/>
                        </a:rPr>
                        <a:t>Caractéristiques</a:t>
                      </a:r>
                      <a:endParaRPr lang="fr-FR" sz="14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8" marR="361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Book Antiqua" panose="02040602050305030304" pitchFamily="18" charset="0"/>
                        </a:rPr>
                        <a:t>Valeur nominale</a:t>
                      </a:r>
                      <a:endParaRPr lang="fr-FR" sz="14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8" marR="36198" marT="0" marB="0"/>
                </a:tc>
              </a:tr>
              <a:tr h="592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Book Antiqua" panose="02040602050305030304" pitchFamily="18" charset="0"/>
                        </a:rPr>
                        <a:t>Indice de fluidité à  chaud</a:t>
                      </a:r>
                      <a:r>
                        <a:rPr lang="fr-FR" sz="1400" kern="1200" dirty="0">
                          <a:effectLst/>
                          <a:latin typeface="Book Antiqua" panose="02040602050305030304" pitchFamily="18" charset="0"/>
                        </a:rPr>
                        <a:t> à (230°C/2,16Kg)</a:t>
                      </a:r>
                      <a:endParaRPr lang="fr-FR" sz="14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8" marR="36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fr-FR" sz="1400" dirty="0">
                          <a:effectLst/>
                          <a:latin typeface="Book Antiqua" panose="02040602050305030304" pitchFamily="18" charset="0"/>
                        </a:rPr>
                        <a:t>3,0g /10 min</a:t>
                      </a:r>
                      <a:endParaRPr lang="fr-FR" sz="14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8" marR="36198" marT="0" marB="0"/>
                </a:tc>
              </a:tr>
              <a:tr h="3092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Book Antiqua" panose="02040602050305030304" pitchFamily="18" charset="0"/>
                        </a:rPr>
                        <a:t>Résistance à la traction</a:t>
                      </a:r>
                      <a:endParaRPr lang="fr-FR" sz="14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8" marR="361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Book Antiqua" panose="02040602050305030304" pitchFamily="18" charset="0"/>
                        </a:rPr>
                        <a:t>35 ,0 </a:t>
                      </a:r>
                      <a:r>
                        <a:rPr lang="fr-FR" sz="1400" dirty="0" err="1">
                          <a:effectLst/>
                          <a:latin typeface="Book Antiqua" panose="02040602050305030304" pitchFamily="18" charset="0"/>
                        </a:rPr>
                        <a:t>MPa</a:t>
                      </a:r>
                      <a:endParaRPr lang="fr-FR" sz="14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8" marR="36198" marT="0" marB="0"/>
                </a:tc>
              </a:tr>
              <a:tr h="3092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Book Antiqua" panose="02040602050305030304" pitchFamily="18" charset="0"/>
                        </a:rPr>
                        <a:t>Module de flexion (23°C)</a:t>
                      </a:r>
                      <a:endParaRPr lang="fr-FR" sz="14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8" marR="361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Book Antiqua" panose="02040602050305030304" pitchFamily="18" charset="0"/>
                        </a:rPr>
                        <a:t>1450 </a:t>
                      </a:r>
                      <a:r>
                        <a:rPr lang="fr-FR" sz="1400" dirty="0" err="1">
                          <a:effectLst/>
                          <a:latin typeface="Book Antiqua" panose="02040602050305030304" pitchFamily="18" charset="0"/>
                        </a:rPr>
                        <a:t>MPa</a:t>
                      </a:r>
                      <a:endParaRPr lang="fr-FR" sz="14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8" marR="36198" marT="0" marB="0"/>
                </a:tc>
              </a:tr>
              <a:tr h="3092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Book Antiqua" panose="02040602050305030304" pitchFamily="18" charset="0"/>
                        </a:rPr>
                        <a:t>Résistance au choc ( 23°C)</a:t>
                      </a:r>
                      <a:endParaRPr lang="fr-FR" sz="14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8" marR="361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Book Antiqua" panose="02040602050305030304" pitchFamily="18" charset="0"/>
                        </a:rPr>
                        <a:t>4,00 kJ /m</a:t>
                      </a:r>
                      <a:r>
                        <a:rPr lang="fr-FR" sz="1400" baseline="30000" dirty="0">
                          <a:effectLst/>
                          <a:latin typeface="Book Antiqua" panose="02040602050305030304" pitchFamily="18" charset="0"/>
                        </a:rPr>
                        <a:t>2</a:t>
                      </a:r>
                      <a:endParaRPr lang="fr-FR" sz="14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8" marR="36198" marT="0" marB="0"/>
                </a:tc>
              </a:tr>
              <a:tr h="3092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Book Antiqua" panose="02040602050305030304" pitchFamily="18" charset="0"/>
                        </a:rPr>
                        <a:t>Température de ramollissement </a:t>
                      </a:r>
                      <a:endParaRPr lang="fr-FR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8" marR="361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Book Antiqua" panose="02040602050305030304" pitchFamily="18" charset="0"/>
                        </a:rPr>
                        <a:t>156°C</a:t>
                      </a:r>
                      <a:endParaRPr lang="fr-FR" sz="14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8" marR="36198" marT="0" marB="0"/>
                </a:tc>
              </a:tr>
              <a:tr h="3092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Book Antiqua" panose="02040602050305030304" pitchFamily="18" charset="0"/>
                        </a:rPr>
                        <a:t>Température de fusion</a:t>
                      </a:r>
                      <a:endParaRPr lang="fr-FR" sz="14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8" marR="361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Book Antiqua" panose="02040602050305030304" pitchFamily="18" charset="0"/>
                        </a:rPr>
                        <a:t>163°C</a:t>
                      </a:r>
                      <a:endParaRPr lang="fr-FR" sz="14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8" marR="36198" marT="0" marB="0"/>
                </a:tc>
              </a:tr>
            </a:tbl>
          </a:graphicData>
        </a:graphic>
      </p:graphicFrame>
      <p:sp>
        <p:nvSpPr>
          <p:cNvPr id="5" name="Titre 1"/>
          <p:cNvSpPr txBox="1">
            <a:spLocks/>
          </p:cNvSpPr>
          <p:nvPr/>
        </p:nvSpPr>
        <p:spPr>
          <a:xfrm>
            <a:off x="68588" y="1278135"/>
            <a:ext cx="1263052" cy="33065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350" b="1" dirty="0" smtClean="0">
                <a:latin typeface="Book Antiqua" panose="02040602050305030304" pitchFamily="18" charset="0"/>
              </a:rPr>
              <a:t>Matériaux </a:t>
            </a:r>
            <a:endParaRPr lang="fr-FR" sz="1350" b="1" dirty="0">
              <a:latin typeface="Book Antiqua" panose="0204060205030503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66416" y="402000"/>
            <a:ext cx="392566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700" dirty="0" smtClean="0">
                <a:ln w="0">
                  <a:solidFill>
                    <a:srgbClr val="339933"/>
                  </a:solidFill>
                </a:ln>
                <a:solidFill>
                  <a:srgbClr val="66FF33"/>
                </a:solidFill>
                <a:effectLst>
                  <a:reflection blurRad="6350" stA="53000" endA="300" endPos="35500" dir="5400000" sy="-90000" algn="bl" rotWithShape="0"/>
                </a:effectLst>
                <a:latin typeface="Baskerville Old Face" panose="02020602080505020303" pitchFamily="18" charset="0"/>
                <a:cs typeface="Andalus" panose="02020603050405020304" pitchFamily="18" charset="-78"/>
              </a:rPr>
              <a:t>Composites à matrice PP et fibres de papier</a:t>
            </a:r>
            <a:endParaRPr lang="fr-FR" dirty="0">
              <a:ln w="0">
                <a:solidFill>
                  <a:srgbClr val="339933"/>
                </a:solidFill>
              </a:ln>
              <a:solidFill>
                <a:srgbClr val="66FF33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79712" y="2276872"/>
            <a:ext cx="44198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i="1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Tableau </a:t>
            </a:r>
            <a:r>
              <a:rPr lang="fr-FR" sz="1600" i="1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fr-FR" sz="1600" i="1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Propriétés de la matrice polypropylène.</a:t>
            </a:r>
            <a:endParaRPr lang="fr-FR" sz="1600" dirty="0"/>
          </a:p>
        </p:txBody>
      </p:sp>
      <p:sp>
        <p:nvSpPr>
          <p:cNvPr id="10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31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411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CCDA0F5-113F-4760-A992-197F25F16A08}" type="slidenum">
              <a:rPr lang="fr-FR" smtClean="0"/>
              <a:t>9</a:t>
            </a:fld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241559" y="611194"/>
            <a:ext cx="792037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700" dirty="0">
                <a:ln w="0">
                  <a:solidFill>
                    <a:srgbClr val="339933"/>
                  </a:solidFill>
                </a:ln>
                <a:solidFill>
                  <a:srgbClr val="66FF33"/>
                </a:solidFill>
                <a:effectLst>
                  <a:reflection blurRad="6350" stA="53000" endA="300" endPos="35500" dir="5400000" sy="-90000" algn="bl" rotWithShape="0"/>
                </a:effectLst>
                <a:latin typeface="Baskerville Old Face" panose="02020602080505020303" pitchFamily="18" charset="0"/>
                <a:cs typeface="Andalus" panose="02020603050405020304" pitchFamily="18" charset="-78"/>
              </a:rPr>
              <a:t>Effet des fibres issues des déchets de papier sur les propriétés des composites à matrice PP</a:t>
            </a:r>
            <a:endParaRPr lang="fr-FR" dirty="0">
              <a:ln w="0">
                <a:solidFill>
                  <a:srgbClr val="339933"/>
                </a:solidFill>
              </a:ln>
              <a:solidFill>
                <a:srgbClr val="66FF33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515635"/>
              </p:ext>
            </p:extLst>
          </p:nvPr>
        </p:nvGraphicFramePr>
        <p:xfrm>
          <a:off x="2339752" y="2060848"/>
          <a:ext cx="5042892" cy="841375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226468"/>
                <a:gridCol w="1368152"/>
                <a:gridCol w="1224136"/>
                <a:gridCol w="1224136"/>
              </a:tblGrid>
              <a:tr h="315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Book Antiqua" panose="02040602050305030304" pitchFamily="18" charset="0"/>
                        </a:rPr>
                        <a:t>Type de la fibre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Book Antiqua" panose="02040602050305030304" pitchFamily="18" charset="0"/>
                        </a:rPr>
                        <a:t>Longueur (</a:t>
                      </a:r>
                      <a:r>
                        <a:rPr lang="fr-FR" sz="1000" dirty="0" err="1">
                          <a:effectLst/>
                          <a:latin typeface="Book Antiqua" panose="02040602050305030304" pitchFamily="18" charset="0"/>
                        </a:rPr>
                        <a:t>μm</a:t>
                      </a:r>
                      <a:r>
                        <a:rPr lang="fr-FR" sz="1000" dirty="0">
                          <a:effectLst/>
                          <a:latin typeface="Book Antiqua" panose="02040602050305030304" pitchFamily="18" charset="0"/>
                        </a:rPr>
                        <a:t>)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Book Antiqua" panose="02040602050305030304" pitchFamily="18" charset="0"/>
                        </a:rPr>
                        <a:t>Diamètre (μm)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Book Antiqua" panose="02040602050305030304" pitchFamily="18" charset="0"/>
                        </a:rPr>
                        <a:t>Eléments fins (%)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11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Book Antiqua" panose="02040602050305030304" pitchFamily="18" charset="0"/>
                        </a:rPr>
                        <a:t>PC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Book Antiqua" panose="02040602050305030304" pitchFamily="18" charset="0"/>
                        </a:rPr>
                        <a:t>781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Book Antiqua" panose="02040602050305030304" pitchFamily="18" charset="0"/>
                        </a:rPr>
                        <a:t>29,7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 smtClean="0">
                        <a:effectLst/>
                        <a:latin typeface="Book Antiqua" panose="0204060205030503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Book Antiqua" panose="02040602050305030304" pitchFamily="18" charset="0"/>
                        </a:rPr>
                        <a:t>10,52</a:t>
                      </a:r>
                      <a:endParaRPr lang="fr-FR" sz="1000" dirty="0">
                        <a:effectLst/>
                        <a:latin typeface="Book Antiqua" panose="0204060205030503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442060"/>
              </p:ext>
            </p:extLst>
          </p:nvPr>
        </p:nvGraphicFramePr>
        <p:xfrm>
          <a:off x="899592" y="4448145"/>
          <a:ext cx="6876764" cy="51943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88132"/>
                <a:gridCol w="1584176"/>
                <a:gridCol w="1512168"/>
                <a:gridCol w="1368152"/>
                <a:gridCol w="1224136"/>
              </a:tblGrid>
              <a:tr h="2597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Book Antiqua" panose="02040602050305030304" pitchFamily="18" charset="0"/>
                        </a:rPr>
                        <a:t>Type de la fibre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kern="1200" dirty="0">
                          <a:effectLst/>
                          <a:latin typeface="Book Antiqua" panose="02040602050305030304" pitchFamily="18" charset="0"/>
                        </a:rPr>
                        <a:t>Holocellulose (%)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kern="1200" dirty="0">
                          <a:effectLst/>
                          <a:latin typeface="Book Antiqua" panose="02040602050305030304" pitchFamily="18" charset="0"/>
                        </a:rPr>
                        <a:t>Lignine (%)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kern="1200" dirty="0">
                          <a:effectLst/>
                          <a:latin typeface="Book Antiqua" panose="02040602050305030304" pitchFamily="18" charset="0"/>
                        </a:rPr>
                        <a:t>Cendre (%)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kern="1200" dirty="0">
                          <a:effectLst/>
                          <a:latin typeface="Book Antiqua" panose="02040602050305030304" pitchFamily="18" charset="0"/>
                        </a:rPr>
                        <a:t>Autres (%)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97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kern="1200" dirty="0">
                          <a:effectLst/>
                          <a:latin typeface="Book Antiqua" panose="02040602050305030304" pitchFamily="18" charset="0"/>
                        </a:rPr>
                        <a:t>PC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kern="1200" dirty="0">
                          <a:effectLst/>
                          <a:latin typeface="Book Antiqua" panose="02040602050305030304" pitchFamily="18" charset="0"/>
                        </a:rPr>
                        <a:t>67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kern="1200">
                          <a:effectLst/>
                          <a:latin typeface="Book Antiqua" panose="02040602050305030304" pitchFamily="18" charset="0"/>
                        </a:rPr>
                        <a:t>17,6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kern="1200">
                          <a:effectLst/>
                          <a:latin typeface="Book Antiqua" panose="02040602050305030304" pitchFamily="18" charset="0"/>
                        </a:rPr>
                        <a:t>11,5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kern="1200" dirty="0">
                          <a:effectLst/>
                          <a:latin typeface="Book Antiqua" panose="02040602050305030304" pitchFamily="18" charset="0"/>
                        </a:rPr>
                        <a:t>3,9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291524" y="4041068"/>
            <a:ext cx="34996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Tableau </a:t>
            </a:r>
            <a:r>
              <a:rPr lang="fr-FR" sz="1200" i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fr-FR" sz="1200" i="1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1200" i="1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Composition </a:t>
            </a:r>
            <a:r>
              <a:rPr lang="fr-FR" sz="1200" i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chimique des fibres de papier.</a:t>
            </a:r>
            <a:endParaRPr lang="fr-FR" sz="1200" dirty="0"/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0" y="1268760"/>
            <a:ext cx="1263052" cy="33065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350" b="1" dirty="0" smtClean="0">
                <a:latin typeface="Book Antiqua" panose="02040602050305030304" pitchFamily="18" charset="0"/>
              </a:rPr>
              <a:t>Matériaux </a:t>
            </a:r>
            <a:endParaRPr lang="fr-FR" sz="1350" b="1" dirty="0">
              <a:latin typeface="Book Antiqua" panose="0204060205030503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26290" y="1599413"/>
            <a:ext cx="2743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fr-FR" sz="1200" i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Tableau </a:t>
            </a:r>
            <a:r>
              <a:rPr lang="fr-FR" sz="1200" i="1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fr-FR" sz="1200" b="1" i="1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i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Propriétés des fibres de papier.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51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10369</TotalTime>
  <Words>1229</Words>
  <Application>Microsoft Office PowerPoint</Application>
  <PresentationFormat>Affichage à l'écran (4:3)</PresentationFormat>
  <Paragraphs>304</Paragraphs>
  <Slides>18</Slides>
  <Notes>3</Notes>
  <HiddenSlides>0</HiddenSlides>
  <MMClips>0</MMClips>
  <ScaleCrop>false</ScaleCrop>
  <HeadingPairs>
    <vt:vector size="8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33" baseType="lpstr">
      <vt:lpstr>Andalus</vt:lpstr>
      <vt:lpstr>Arial</vt:lpstr>
      <vt:lpstr>ArialMT</vt:lpstr>
      <vt:lpstr>Baskerville Old Face</vt:lpstr>
      <vt:lpstr>Book Antiqua</vt:lpstr>
      <vt:lpstr>Calibri</vt:lpstr>
      <vt:lpstr>Cambria</vt:lpstr>
      <vt:lpstr>MetaPlusNormal-Roman</vt:lpstr>
      <vt:lpstr>Segoe</vt:lpstr>
      <vt:lpstr>Segoe UI Semilight</vt:lpstr>
      <vt:lpstr>Times New Roman</vt:lpstr>
      <vt:lpstr>Wingdings</vt:lpstr>
      <vt:lpstr>Diseño predeterminado</vt:lpstr>
      <vt:lpstr>1_Diseño predeterminado</vt:lpstr>
      <vt:lpstr>SPW 10.0 Graph</vt:lpstr>
      <vt:lpstr>Effet de la modification chimique des fibres de papier carton sur les propriétés des composites matrice polymère</vt:lpstr>
      <vt:lpstr>INTRODUCTION </vt:lpstr>
      <vt:lpstr>INTRODUCTION </vt:lpstr>
      <vt:lpstr>Présentation PowerPoint</vt:lpstr>
      <vt:lpstr>Présentation PowerPoint</vt:lpstr>
      <vt:lpstr>INTRODUCTION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CHIBANI Nacera</cp:lastModifiedBy>
  <cp:revision>888</cp:revision>
  <dcterms:created xsi:type="dcterms:W3CDTF">2010-05-23T14:28:12Z</dcterms:created>
  <dcterms:modified xsi:type="dcterms:W3CDTF">2015-12-02T11:55:02Z</dcterms:modified>
</cp:coreProperties>
</file>