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8" r:id="rId32"/>
    <p:sldId id="289" r:id="rId33"/>
    <p:sldId id="287"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4001"/>
    <a:srgbClr val="CC9900"/>
    <a:srgbClr val="157FFF"/>
    <a:srgbClr val="F7E289"/>
    <a:srgbClr val="FF9E1D"/>
    <a:srgbClr val="D68B1C"/>
    <a:srgbClr val="D0962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 d="1"/>
        <a:sy n="1" d="1"/>
      </p:scale>
      <p:origin x="0" y="0"/>
    </p:cViewPr>
  </p:notesTextViewPr>
  <p:gridSpacing cx="156370338" cy="1563703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D7FAA-BFB4-4A25-8FD8-EF3F34B1D5DA}" type="datetimeFigureOut">
              <a:rPr lang="en-US" smtClean="0"/>
              <a:pPr/>
              <a:t>12/2/2016</a:t>
            </a:fld>
            <a:endParaRPr lang="en-US"/>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FDE332-F50F-40CF-B48E-D35B436447F0}" type="slidenum">
              <a:rPr lang="en-US" smtClean="0"/>
              <a:pPr/>
              <a:t>‹N°›</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a:p>
        </p:txBody>
      </p:sp>
      <p:sp>
        <p:nvSpPr>
          <p:cNvPr id="4" name="Espace réservé du numéro de diapositive 3"/>
          <p:cNvSpPr>
            <a:spLocks noGrp="1"/>
          </p:cNvSpPr>
          <p:nvPr>
            <p:ph type="sldNum" sz="quarter" idx="10"/>
          </p:nvPr>
        </p:nvSpPr>
        <p:spPr/>
        <p:txBody>
          <a:bodyPr/>
          <a:lstStyle/>
          <a:p>
            <a:fld id="{3FFDE332-F50F-40CF-B48E-D35B436447F0}"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113885" y="4650640"/>
            <a:ext cx="4428445" cy="1527050"/>
          </a:xfrm>
          <a:effectLst>
            <a:outerShdw blurRad="50800" dist="38100" dir="2700000" algn="tl" rotWithShape="0">
              <a:prstClr val="black">
                <a:alpha val="40000"/>
              </a:prstClr>
            </a:outerShdw>
          </a:effectLst>
        </p:spPr>
        <p:txBody>
          <a:bodyPr>
            <a:normAutofit/>
          </a:bodyPr>
          <a:lstStyle>
            <a:lvl1pPr algn="r">
              <a:defRPr sz="3600">
                <a:solidFill>
                  <a:schemeClr val="bg1"/>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2141530" y="3581705"/>
            <a:ext cx="6400800" cy="1068935"/>
          </a:xfrm>
        </p:spPr>
        <p:txBody>
          <a:bodyPr>
            <a:normAutofit/>
          </a:bodyPr>
          <a:lstStyle>
            <a:lvl1pPr marL="0" indent="0" algn="r">
              <a:buNone/>
              <a:defRPr sz="2600">
                <a:solidFill>
                  <a:schemeClr val="accent6">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EBADC42C-D396-4221-AFA4-2FF978DA495F}"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261AA-188B-45E1-BE88-C63CFED4CF60}" type="datetime1">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2BBBCA-EC0B-4122-A533-B67BE9C3188A}"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CF8904-3785-46AC-B011-3C48E87083B9}"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138425"/>
            <a:ext cx="6566315" cy="610820"/>
          </a:xfrm>
        </p:spPr>
        <p:txBody>
          <a:bodyPr>
            <a:normAutofit/>
          </a:bodyPr>
          <a:lstStyle>
            <a:lvl1pPr algn="l">
              <a:defRPr sz="3600">
                <a:solidFill>
                  <a:schemeClr val="accent6">
                    <a:lumMod val="60000"/>
                    <a:lumOff val="4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5" y="1901949"/>
            <a:ext cx="6413610" cy="4123035"/>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297797D-6CD8-40B6-A637-405031972C05}"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3310" y="527605"/>
            <a:ext cx="7016195" cy="684885"/>
          </a:xfrm>
        </p:spPr>
        <p:txBody>
          <a:bodyPr>
            <a:normAutofit/>
          </a:bodyPr>
          <a:lstStyle>
            <a:lvl1pPr algn="l">
              <a:defRPr sz="3600">
                <a:solidFill>
                  <a:schemeClr val="accent6">
                    <a:lumMod val="60000"/>
                    <a:lumOff val="4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23310" y="1443835"/>
            <a:ext cx="7016195" cy="4275740"/>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70455BF-3A9B-4380-B833-DF779B4B5A8F}"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EA32B5-3D89-45AF-9652-BE17A68F19FE}" type="datetime1">
              <a:rPr lang="en-US" smtClean="0"/>
              <a:pPr/>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BBD839-90DC-4B60-BD9D-E0E02F21A0E3}" type="datetime1">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1670" y="1291130"/>
            <a:ext cx="6244435" cy="532180"/>
          </a:xfrm>
        </p:spPr>
        <p:txBody>
          <a:bodyPr>
            <a:normAutofit/>
          </a:bodyPr>
          <a:lstStyle>
            <a:lvl1pPr algn="l">
              <a:defRPr sz="3600">
                <a:solidFill>
                  <a:schemeClr val="accent6">
                    <a:lumMod val="60000"/>
                    <a:lumOff val="4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3817625" cy="773424"/>
          </a:xfrm>
        </p:spPr>
        <p:txBody>
          <a:bodyPr anchor="b"/>
          <a:lstStyle>
            <a:lvl1pPr marL="0" indent="0">
              <a:buNone/>
              <a:defRPr sz="2400" b="1"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7410" y="1901950"/>
            <a:ext cx="3817625" cy="773424"/>
          </a:xfrm>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7410" y="2665475"/>
            <a:ext cx="3817625" cy="3035058"/>
          </a:xfrm>
        </p:spPr>
        <p:txBody>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63F6BDF4-E600-4576-9EDD-89787D7B320E}" type="datetime1">
              <a:rPr lang="en-US" smtClean="0"/>
              <a:pPr/>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E244EF-64EB-40AE-A398-B589B6B56D6E}" type="datetime1">
              <a:rPr lang="en-US" smtClean="0"/>
              <a:pPr/>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E37F4-6117-483E-A305-1D5A9E171881}" type="datetime1">
              <a:rPr lang="en-US" smtClean="0"/>
              <a:pPr/>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0F5BB-5121-4D02-A86D-B2570E07616D}" type="datetime1">
              <a:rPr lang="en-US" smtClean="0"/>
              <a:pPr/>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A5A54B-E489-4B03-861A-7E39020AB8B0}" type="datetime1">
              <a:rPr lang="en-US" smtClean="0"/>
              <a:pPr/>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‹N°›</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5.emf"/><Relationship Id="rId4" Type="http://schemas.openxmlformats.org/officeDocument/2006/relationships/image" Target="../media/image4.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hyperlink" Target="http://www.handicap-international.fr/sites/fr/files/country/files/handicap-international-algerie.pdf"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itre 1"/>
          <p:cNvSpPr>
            <a:spLocks noGrp="1"/>
          </p:cNvSpPr>
          <p:nvPr>
            <p:ph type="ctrTitle"/>
          </p:nvPr>
        </p:nvSpPr>
        <p:spPr>
          <a:xfrm>
            <a:off x="5574592" y="1536918"/>
            <a:ext cx="3578558" cy="975852"/>
          </a:xfrm>
        </p:spPr>
        <p:txBody>
          <a:bodyPr>
            <a:noAutofit/>
          </a:bodyPr>
          <a:lstStyle/>
          <a:p>
            <a:pPr algn="ctr">
              <a:lnSpc>
                <a:spcPct val="115000"/>
              </a:lnSpc>
              <a:spcAft>
                <a:spcPts val="1000"/>
              </a:spcAft>
            </a:pPr>
            <a:r>
              <a:rPr lang="fr-FR" sz="2400" dirty="0" smtClean="0">
                <a:latin typeface="Baskerville Old Face" pitchFamily="18" charset="0"/>
              </a:rPr>
              <a:t>Dr</a:t>
            </a:r>
            <a:r>
              <a:rPr lang="fr-FR" sz="2400" dirty="0">
                <a:latin typeface="Baskerville Old Face" pitchFamily="18" charset="0"/>
              </a:rPr>
              <a:t>.  </a:t>
            </a:r>
            <a:r>
              <a:rPr lang="fr-FR" sz="2400" dirty="0" smtClean="0">
                <a:latin typeface="Baskerville Old Face" pitchFamily="18" charset="0"/>
              </a:rPr>
              <a:t>BOUZID BAA  Saliha, </a:t>
            </a:r>
            <a:r>
              <a:rPr lang="fr-FR" sz="2400" dirty="0" smtClean="0">
                <a:latin typeface="Baskerville Old Face" pitchFamily="18" charset="0"/>
              </a:rPr>
              <a:t>MCA </a:t>
            </a:r>
            <a:r>
              <a:rPr lang="fr-FR" sz="2400" dirty="0">
                <a:latin typeface="Baskerville Old Face" pitchFamily="18" charset="0"/>
              </a:rPr>
              <a:t>en </a:t>
            </a:r>
            <a:r>
              <a:rPr lang="fr-FR" sz="2400" dirty="0" smtClean="0">
                <a:latin typeface="Baskerville Old Face" pitchFamily="18" charset="0"/>
              </a:rPr>
              <a:t>psychologie-orthophonie</a:t>
            </a:r>
            <a:br>
              <a:rPr lang="fr-FR" sz="2400" dirty="0" smtClean="0">
                <a:latin typeface="Baskerville Old Face" pitchFamily="18" charset="0"/>
              </a:rPr>
            </a:br>
            <a:r>
              <a:rPr lang="fr-FR" sz="2400" dirty="0" smtClean="0">
                <a:effectLst/>
                <a:latin typeface="Baskerville Old Face" pitchFamily="18" charset="0"/>
                <a:ea typeface="Calibri"/>
                <a:cs typeface="Arial"/>
              </a:rPr>
              <a:t>MEKHOUKH Halima, MAB en orthophonie</a:t>
            </a:r>
            <a:endParaRPr lang="fr-FR" sz="2400" dirty="0">
              <a:latin typeface="Baskerville Old Face" pitchFamily="18" charset="0"/>
            </a:endParaRPr>
          </a:p>
        </p:txBody>
      </p:sp>
      <p:sp>
        <p:nvSpPr>
          <p:cNvPr id="9" name="Sous-titre 2"/>
          <p:cNvSpPr>
            <a:spLocks noGrp="1"/>
          </p:cNvSpPr>
          <p:nvPr>
            <p:ph type="subTitle" idx="1"/>
          </p:nvPr>
        </p:nvSpPr>
        <p:spPr>
          <a:xfrm>
            <a:off x="5129391" y="3886200"/>
            <a:ext cx="3871054" cy="1680670"/>
          </a:xfrm>
        </p:spPr>
        <p:txBody>
          <a:bodyPr>
            <a:noAutofit/>
          </a:bodyPr>
          <a:lstStyle/>
          <a:p>
            <a:pPr algn="ctr"/>
            <a:r>
              <a:rPr lang="fr-FR" sz="2000" dirty="0" smtClean="0">
                <a:latin typeface="Arial Black" pitchFamily="34" charset="0"/>
              </a:rPr>
              <a:t>Laboratoire interdisciplinaire</a:t>
            </a:r>
          </a:p>
          <a:p>
            <a:pPr algn="ctr"/>
            <a:r>
              <a:rPr lang="fr-FR" sz="2000" dirty="0" smtClean="0">
                <a:latin typeface="Arial Black" pitchFamily="34" charset="0"/>
              </a:rPr>
              <a:t> « santé et population »</a:t>
            </a:r>
          </a:p>
          <a:p>
            <a:pPr algn="ctr">
              <a:lnSpc>
                <a:spcPct val="115000"/>
              </a:lnSpc>
              <a:spcAft>
                <a:spcPts val="1000"/>
              </a:spcAft>
            </a:pPr>
            <a:r>
              <a:rPr lang="fr-FR" sz="2000" dirty="0" smtClean="0">
                <a:effectLst/>
                <a:latin typeface="Times New Roman"/>
                <a:ea typeface="Calibri"/>
                <a:cs typeface="Arial"/>
              </a:rPr>
              <a:t>Faculté des Sciences Humaines  et Sociales / Université Abderrahmane MIRA de Bejaia</a:t>
            </a:r>
            <a:endParaRPr lang="fr-FR" sz="2000" dirty="0">
              <a:ea typeface="Calibri"/>
              <a:cs typeface="Arial"/>
            </a:endParaRPr>
          </a:p>
          <a:p>
            <a:pPr algn="ctr"/>
            <a:endParaRPr lang="fr-FR" sz="2000" dirty="0" smtClean="0">
              <a:latin typeface="Arial Black" pitchFamily="34" charset="0"/>
            </a:endParaRPr>
          </a:p>
          <a:p>
            <a:pPr algn="ctr"/>
            <a:endParaRPr lang="fr-FR" sz="2000" dirty="0">
              <a:latin typeface="Arial Black" pitchFamily="34" charset="0"/>
            </a:endParaRPr>
          </a:p>
        </p:txBody>
      </p:sp>
    </p:spTree>
    <p:extLst>
      <p:ext uri="{BB962C8B-B14F-4D97-AF65-F5344CB8AC3E}">
        <p14:creationId xmlns:p14="http://schemas.microsoft.com/office/powerpoint/2010/main" xmlns=""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232869"/>
            <a:ext cx="7626100" cy="6555641"/>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L’intégration scolaire </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Dans les pays francophones, le terme en usage – intégration – regroupe des  réalités très différentes allant de l’intégration (</a:t>
            </a:r>
            <a:r>
              <a:rPr lang="fr-FR" sz="2400" dirty="0" err="1" smtClean="0">
                <a:solidFill>
                  <a:schemeClr val="bg1"/>
                </a:solidFill>
                <a:latin typeface="Times New Roman" pitchFamily="18" charset="0"/>
                <a:cs typeface="Times New Roman" pitchFamily="18" charset="0"/>
              </a:rPr>
              <a:t>mainstream</a:t>
            </a:r>
            <a:r>
              <a:rPr lang="fr-FR" sz="2400" dirty="0" smtClean="0">
                <a:solidFill>
                  <a:schemeClr val="bg1"/>
                </a:solidFill>
                <a:latin typeface="Times New Roman" pitchFamily="18" charset="0"/>
                <a:cs typeface="Times New Roman" pitchFamily="18" charset="0"/>
              </a:rPr>
              <a:t> )à l’école inclusive.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Thomazet</a:t>
            </a:r>
            <a:r>
              <a:rPr lang="fr-FR" sz="2000" dirty="0" smtClean="0">
                <a:solidFill>
                  <a:schemeClr val="bg1"/>
                </a:solidFill>
                <a:latin typeface="Times New Roman" pitchFamily="18" charset="0"/>
                <a:cs typeface="Times New Roman" pitchFamily="18" charset="0"/>
              </a:rPr>
              <a:t> S., 2008)</a:t>
            </a:r>
            <a:r>
              <a:rPr lang="fr-FR" sz="2000" b="1" dirty="0" smtClean="0">
                <a:solidFill>
                  <a:schemeClr val="bg1"/>
                </a:solidFill>
                <a:latin typeface="Times New Roman" pitchFamily="18" charset="0"/>
                <a:cs typeface="Times New Roman" pitchFamily="18" charset="0"/>
              </a:rPr>
              <a:t> </a:t>
            </a:r>
            <a:endParaRPr lang="fr-FR" sz="2000"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 </a:t>
            </a:r>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 vocable « intégration scolaire » désigne actuellement tout aussi bien le cas d’élèves regroupés à l’intérieur d’une classe « spéciale » dans une école ordinaire que le cas d’élèves intégrés dans les classes ordinaires.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L’amplitude de cette intégration dans les classes ordinaires peut varier : elle va de l’intégration limitée à des matières dites «périphériques » (éducation physique et arts par exemple) à l’intégration dans les matières dites « fondamentales » (français et  mathématiques), jusqu’à l’intégration dans toutes les matières. </a:t>
            </a:r>
            <a:r>
              <a:rPr lang="fr-FR" sz="2000" dirty="0" smtClean="0">
                <a:solidFill>
                  <a:schemeClr val="bg1"/>
                </a:solidFill>
                <a:latin typeface="Times New Roman" pitchFamily="18" charset="0"/>
                <a:cs typeface="Times New Roman" pitchFamily="18" charset="0"/>
              </a:rPr>
              <a:t>(Petit C.,2001 )</a:t>
            </a:r>
            <a:r>
              <a:rPr lang="fr-FR" sz="2000" b="1" dirty="0" smtClean="0">
                <a:solidFill>
                  <a:schemeClr val="bg1"/>
                </a:solidFill>
                <a:latin typeface="Times New Roman" pitchFamily="18" charset="0"/>
                <a:cs typeface="Times New Roman" pitchFamily="18" charset="0"/>
              </a:rPr>
              <a:t> </a:t>
            </a:r>
            <a:endParaRPr lang="fr-FR" sz="2000" dirty="0" smtClean="0">
              <a:solidFill>
                <a:schemeClr val="bg1"/>
              </a:solidFill>
              <a:latin typeface="Times New Roman" pitchFamily="18" charset="0"/>
              <a:cs typeface="Times New Roman" pitchFamily="18" charset="0"/>
            </a:endParaRPr>
          </a:p>
          <a:p>
            <a:pPr algn="just"/>
            <a:endParaRPr lang="fr-FR" dirty="0" smtClean="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 xmlns:p14="http://schemas.microsoft.com/office/powerpoint/2010/main" val="139264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899" y="69490"/>
            <a:ext cx="7626101" cy="7417415"/>
          </a:xfrm>
          <a:prstGeom prst="rect">
            <a:avLst/>
          </a:prstGeom>
        </p:spPr>
        <p:txBody>
          <a:bodyPr wrap="square">
            <a:spAutoFit/>
          </a:bodyPr>
          <a:lstStyle/>
          <a:p>
            <a:pPr algn="just"/>
            <a:r>
              <a:rPr lang="fr-FR" sz="2400" dirty="0" smtClean="0">
                <a:solidFill>
                  <a:schemeClr val="bg1"/>
                </a:solidFill>
                <a:latin typeface="Times New Roman" pitchFamily="18" charset="0"/>
                <a:cs typeface="Times New Roman" pitchFamily="18" charset="0"/>
              </a:rPr>
              <a:t>L’enseignant qui accueille un élève adaptera, pour répondre à ses besoins, les structures de la classe (si nécessaire), mais également le matériel scolaire, voire le programme.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Gremion</a:t>
            </a:r>
            <a:r>
              <a:rPr lang="fr-FR" sz="2000" dirty="0" smtClean="0">
                <a:solidFill>
                  <a:schemeClr val="bg1"/>
                </a:solidFill>
                <a:latin typeface="Times New Roman" pitchFamily="18" charset="0"/>
                <a:cs typeface="Times New Roman" pitchFamily="18" charset="0"/>
              </a:rPr>
              <a:t>  L.&amp; </a:t>
            </a:r>
            <a:r>
              <a:rPr lang="fr-FR" sz="2000" dirty="0" err="1" smtClean="0">
                <a:solidFill>
                  <a:schemeClr val="bg1"/>
                </a:solidFill>
                <a:latin typeface="Times New Roman" pitchFamily="18" charset="0"/>
                <a:cs typeface="Times New Roman" pitchFamily="18" charset="0"/>
              </a:rPr>
              <a:t>Paratte</a:t>
            </a:r>
            <a:r>
              <a:rPr lang="fr-FR" sz="2000" dirty="0" smtClean="0">
                <a:solidFill>
                  <a:schemeClr val="bg1"/>
                </a:solidFill>
                <a:latin typeface="Times New Roman" pitchFamily="18" charset="0"/>
                <a:cs typeface="Times New Roman" pitchFamily="18" charset="0"/>
              </a:rPr>
              <a:t>  M., 2009)</a:t>
            </a:r>
            <a:r>
              <a:rPr lang="fr-FR" sz="2000" b="1" dirty="0" smtClean="0">
                <a:solidFill>
                  <a:schemeClr val="bg1"/>
                </a:solidFill>
                <a:latin typeface="Times New Roman" pitchFamily="18" charset="0"/>
                <a:cs typeface="Times New Roman" pitchFamily="18" charset="0"/>
              </a:rPr>
              <a:t>	</a:t>
            </a:r>
            <a:endParaRPr lang="fr-FR" sz="2000" dirty="0" smtClean="0">
              <a:solidFill>
                <a:schemeClr val="bg1"/>
              </a:solidFill>
              <a:latin typeface="Times New Roman" pitchFamily="18" charset="0"/>
              <a:cs typeface="Times New Roman" pitchFamily="18" charset="0"/>
            </a:endParaRP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 processus d’intégration se traduit  par des projets individualisés soutenus par une gamme de services qui vont de l’enseignement en classe ordinaire à l’enseignement en école spécialisée, favorisant l’environnement le plus «</a:t>
            </a:r>
            <a:r>
              <a:rPr lang="fr-FR" sz="2400" dirty="0" smtClean="0">
                <a:solidFill>
                  <a:schemeClr val="bg1"/>
                </a:solidFill>
                <a:latin typeface="Times New Roman" pitchFamily="18" charset="0"/>
                <a:cs typeface="Times New Roman" pitchFamily="18" charset="0"/>
              </a:rPr>
              <a:t>normal» </a:t>
            </a:r>
            <a:r>
              <a:rPr lang="fr-FR" sz="2400" dirty="0" smtClean="0">
                <a:solidFill>
                  <a:schemeClr val="bg1"/>
                </a:solidFill>
                <a:latin typeface="Times New Roman" pitchFamily="18" charset="0"/>
                <a:cs typeface="Times New Roman" pitchFamily="18" charset="0"/>
              </a:rPr>
              <a:t>possible par l’aménagement de passerelles autorisant un retour au cursus régulier ou dans une classe ordinaire. </a:t>
            </a:r>
            <a:r>
              <a:rPr lang="fr-FR" sz="2000" dirty="0" smtClean="0">
                <a:solidFill>
                  <a:schemeClr val="bg1"/>
                </a:solidFill>
                <a:latin typeface="Times New Roman" pitchFamily="18" charset="0"/>
                <a:cs typeface="Times New Roman" pitchFamily="18" charset="0"/>
              </a:rPr>
              <a:t>(Petit, C., 2001 p 37). </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L’intégration scolaire a constitué une étape essentielle pour l’inclusion scolaire en ce qu’elle a permis les premières expériences d’intégration physique (une classe spéciale intégrée dans l’école du quartier) et d’intégration sociale (des élèves intégrés partageant les mêmes services , cafétéria de l’école…).</a:t>
            </a:r>
          </a:p>
          <a:p>
            <a:pPr algn="just"/>
            <a:endParaRPr lang="fr-FR" dirty="0">
              <a:solidFill>
                <a:schemeClr val="bg1"/>
              </a:solidFill>
              <a:latin typeface="Times New Roman" pitchFamily="18" charset="0"/>
              <a:cs typeface="Times New Roman" pitchFamily="18" charset="0"/>
            </a:endParaRPr>
          </a:p>
          <a:p>
            <a:pPr algn="just"/>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 xmlns:p14="http://schemas.microsoft.com/office/powerpoint/2010/main" val="316562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97874" y="269563"/>
            <a:ext cx="7302571" cy="5447645"/>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Inclusion / éducation inclusive</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Pour l’UNESCO (2001) « L’éducation inclusive se préoccupe de tous les enfants, en portant un intérêt spécial à ceux qui traditionnellement n’ont pas d’opportunité éducative comme les enfants à besoins particuliers, avec incapacités, ou appartenant à des minorités ethniques ou linguistiques, entre autres ».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Thomazet</a:t>
            </a:r>
            <a:r>
              <a:rPr lang="fr-FR" sz="2000" dirty="0" smtClean="0">
                <a:solidFill>
                  <a:schemeClr val="bg1"/>
                </a:solidFill>
                <a:latin typeface="Times New Roman" pitchFamily="18" charset="0"/>
                <a:cs typeface="Times New Roman" pitchFamily="18" charset="0"/>
              </a:rPr>
              <a:t>, S., 2006). </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L’inclusion  vise une intégration qui permet à l’élève de se sentir partenaire à part entière, indépendamment de ses difficultés et de ses compétences, d’être un élève parmi les autres. Tous les élèves de la classe sont perçus comme autant d’individus différents et complémentaires.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Gremion</a:t>
            </a:r>
            <a:r>
              <a:rPr lang="fr-FR" sz="2000" dirty="0" smtClean="0">
                <a:solidFill>
                  <a:schemeClr val="bg1"/>
                </a:solidFill>
                <a:latin typeface="Times New Roman" pitchFamily="18" charset="0"/>
                <a:cs typeface="Times New Roman" pitchFamily="18" charset="0"/>
              </a:rPr>
              <a:t>,  L.et </a:t>
            </a:r>
            <a:r>
              <a:rPr lang="fr-FR" sz="2000" dirty="0" err="1" smtClean="0">
                <a:solidFill>
                  <a:schemeClr val="bg1"/>
                </a:solidFill>
                <a:latin typeface="Times New Roman" pitchFamily="18" charset="0"/>
                <a:cs typeface="Times New Roman" pitchFamily="18" charset="0"/>
              </a:rPr>
              <a:t>Paratte</a:t>
            </a:r>
            <a:r>
              <a:rPr lang="fr-FR" sz="2000" dirty="0" smtClean="0">
                <a:solidFill>
                  <a:schemeClr val="bg1"/>
                </a:solidFill>
                <a:latin typeface="Times New Roman" pitchFamily="18" charset="0"/>
                <a:cs typeface="Times New Roman" pitchFamily="18" charset="0"/>
              </a:rPr>
              <a:t>,  M., 2009)</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 xmlns:p14="http://schemas.microsoft.com/office/powerpoint/2010/main" val="339337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7176" y="374900"/>
            <a:ext cx="7230564" cy="6032421"/>
          </a:xfrm>
          <a:prstGeom prst="rect">
            <a:avLst/>
          </a:prstGeom>
        </p:spPr>
        <p:txBody>
          <a:bodyPr wrap="square">
            <a:spAutoFit/>
          </a:bodyPr>
          <a:lstStyle/>
          <a:p>
            <a:pPr algn="just"/>
            <a:r>
              <a:rPr lang="fr-FR" sz="2800" b="1" u="sng" dirty="0" smtClean="0">
                <a:solidFill>
                  <a:schemeClr val="bg1"/>
                </a:solidFill>
                <a:latin typeface="Times New Roman" pitchFamily="18" charset="0"/>
                <a:cs typeface="Times New Roman" pitchFamily="18" charset="0"/>
              </a:rPr>
              <a:t>Le terme « inclusion » prend plusieurs significations selon les pays</a:t>
            </a:r>
          </a:p>
          <a:p>
            <a:pPr algn="just"/>
            <a:endParaRPr lang="fr-FR"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En France</a:t>
            </a:r>
            <a:r>
              <a:rPr lang="fr-FR" sz="2400" dirty="0" smtClean="0">
                <a:solidFill>
                  <a:schemeClr val="bg1"/>
                </a:solidFill>
                <a:latin typeface="Times New Roman" pitchFamily="18" charset="0"/>
                <a:cs typeface="Times New Roman" pitchFamily="18" charset="0"/>
              </a:rPr>
              <a:t>, le terme d’inclusion et celui d’éducation inclusive sont parfois </a:t>
            </a:r>
            <a:r>
              <a:rPr lang="fr-FR" sz="2400" dirty="0" smtClean="0">
                <a:solidFill>
                  <a:schemeClr val="bg1"/>
                </a:solidFill>
                <a:latin typeface="Times New Roman" pitchFamily="18" charset="0"/>
                <a:cs typeface="Times New Roman" pitchFamily="18" charset="0"/>
              </a:rPr>
              <a:t>assimilés </a:t>
            </a:r>
            <a:r>
              <a:rPr lang="fr-FR" sz="2400" dirty="0" smtClean="0">
                <a:solidFill>
                  <a:schemeClr val="bg1"/>
                </a:solidFill>
                <a:latin typeface="Times New Roman" pitchFamily="18" charset="0"/>
                <a:cs typeface="Times New Roman" pitchFamily="18" charset="0"/>
              </a:rPr>
              <a:t>à des pratiques d’accueil qui se limiteraient à placer des élèves handicapés en milieu ordinaire, sans aucune réflexion sur les conditions nécessaires à cet accueil.</a:t>
            </a:r>
          </a:p>
          <a:p>
            <a:pPr algn="just"/>
            <a:r>
              <a:rPr lang="fr-FR" sz="2400" dirty="0" smtClean="0">
                <a:solidFill>
                  <a:schemeClr val="bg1"/>
                </a:solidFill>
                <a:latin typeface="Times New Roman" pitchFamily="18" charset="0"/>
                <a:cs typeface="Times New Roman" pitchFamily="18" charset="0"/>
              </a:rPr>
              <a:t> </a:t>
            </a:r>
            <a:r>
              <a:rPr lang="fr-FR" sz="2400" b="1" dirty="0" smtClean="0">
                <a:solidFill>
                  <a:schemeClr val="bg1"/>
                </a:solidFill>
                <a:latin typeface="Times New Roman" pitchFamily="18" charset="0"/>
                <a:cs typeface="Times New Roman" pitchFamily="18" charset="0"/>
              </a:rPr>
              <a:t>En Angleterre</a:t>
            </a:r>
            <a:r>
              <a:rPr lang="fr-FR" sz="2400" dirty="0" smtClean="0">
                <a:solidFill>
                  <a:schemeClr val="bg1"/>
                </a:solidFill>
                <a:latin typeface="Times New Roman" pitchFamily="18" charset="0"/>
                <a:cs typeface="Times New Roman" pitchFamily="18" charset="0"/>
              </a:rPr>
              <a:t>, </a:t>
            </a:r>
            <a:r>
              <a:rPr lang="fr-FR" sz="2400" dirty="0" smtClean="0">
                <a:solidFill>
                  <a:schemeClr val="bg1"/>
                </a:solidFill>
                <a:latin typeface="Times New Roman" pitchFamily="18" charset="0"/>
                <a:cs typeface="Times New Roman" pitchFamily="18" charset="0"/>
              </a:rPr>
              <a:t>c’est </a:t>
            </a:r>
            <a:r>
              <a:rPr lang="fr-FR" sz="2400" dirty="0" smtClean="0">
                <a:solidFill>
                  <a:schemeClr val="bg1"/>
                </a:solidFill>
                <a:latin typeface="Times New Roman" pitchFamily="18" charset="0"/>
                <a:cs typeface="Times New Roman" pitchFamily="18" charset="0"/>
              </a:rPr>
              <a:t>sous le terme d’intégration que l’on désigne cette seule présence physique, alors que le terme d’inclusion implique une appartenance pleine et entière à la communauté scolaire. </a:t>
            </a:r>
          </a:p>
          <a:p>
            <a:pPr algn="just"/>
            <a:r>
              <a:rPr lang="fr-FR" sz="2400" b="1" dirty="0" smtClean="0">
                <a:solidFill>
                  <a:schemeClr val="bg1"/>
                </a:solidFill>
                <a:latin typeface="Times New Roman" pitchFamily="18" charset="0"/>
                <a:cs typeface="Times New Roman" pitchFamily="18" charset="0"/>
              </a:rPr>
              <a:t>En Italie</a:t>
            </a:r>
            <a:r>
              <a:rPr lang="fr-FR" sz="2400" dirty="0" smtClean="0">
                <a:solidFill>
                  <a:schemeClr val="bg1"/>
                </a:solidFill>
                <a:latin typeface="Times New Roman" pitchFamily="18" charset="0"/>
                <a:cs typeface="Times New Roman" pitchFamily="18" charset="0"/>
              </a:rPr>
              <a:t>, le terme intégration est encore couramment utilisé, alors que la politique éducative se place résolument dans la perspective de ce qu’on appelle ailleurs école inclusive. </a:t>
            </a:r>
            <a:r>
              <a:rPr lang="fr-FR" sz="2000" dirty="0" smtClean="0">
                <a:solidFill>
                  <a:schemeClr val="bg1"/>
                </a:solidFill>
                <a:latin typeface="Times New Roman" pitchFamily="18" charset="0"/>
                <a:cs typeface="Times New Roman" pitchFamily="18" charset="0"/>
              </a:rPr>
              <a:t>(Plaisance, E. et al., 2007).</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 xmlns:p14="http://schemas.microsoft.com/office/powerpoint/2010/main" val="2547093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197346"/>
            <a:ext cx="7374580" cy="6370975"/>
          </a:xfrm>
          <a:prstGeom prst="rect">
            <a:avLst/>
          </a:prstGeom>
        </p:spPr>
        <p:txBody>
          <a:bodyPr wrap="square">
            <a:spAutoFit/>
          </a:bodyPr>
          <a:lstStyle/>
          <a:p>
            <a:pPr algn="just"/>
            <a:r>
              <a:rPr lang="fr-FR" sz="2400" b="1" dirty="0" smtClean="0">
                <a:solidFill>
                  <a:schemeClr val="accent2">
                    <a:lumMod val="75000"/>
                  </a:schemeClr>
                </a:solidFill>
                <a:latin typeface="Times New Roman" pitchFamily="18" charset="0"/>
                <a:cs typeface="Times New Roman" pitchFamily="18" charset="0"/>
              </a:rPr>
              <a:t>Au Québec</a:t>
            </a:r>
            <a:r>
              <a:rPr lang="fr-FR" sz="2400" dirty="0" smtClean="0">
                <a:solidFill>
                  <a:schemeClr val="bg1"/>
                </a:solidFill>
                <a:latin typeface="Times New Roman" pitchFamily="18" charset="0"/>
                <a:cs typeface="Times New Roman" pitchFamily="18" charset="0"/>
              </a:rPr>
              <a:t>,  le terme « inclusion scolaire »  désigne une variante de l’intégration qui doit être instituée  de façon plus radicale et plus systématique mettant  en évidence une notion qui renvoie à l’éducation de tous les élèves dans les classes et les écoles de quartier. </a:t>
            </a:r>
          </a:p>
          <a:p>
            <a:pPr algn="just"/>
            <a:r>
              <a:rPr lang="fr-FR" sz="2400" dirty="0" smtClean="0">
                <a:solidFill>
                  <a:schemeClr val="bg1"/>
                </a:solidFill>
                <a:latin typeface="Times New Roman" pitchFamily="18" charset="0"/>
                <a:cs typeface="Times New Roman" pitchFamily="18" charset="0"/>
              </a:rPr>
              <a:t>Elle suppose donc l’abolition complète des services «ségrégués » et le transfert de l’ensemble des ressources dans la classe ordinaire. </a:t>
            </a:r>
            <a:r>
              <a:rPr lang="fr-FR" sz="2000" dirty="0" smtClean="0">
                <a:solidFill>
                  <a:schemeClr val="bg1"/>
                </a:solidFill>
                <a:latin typeface="Times New Roman" pitchFamily="18" charset="0"/>
                <a:cs typeface="Times New Roman" pitchFamily="18" charset="0"/>
              </a:rPr>
              <a:t>(Petit, C., 2001 ) </a:t>
            </a:r>
          </a:p>
          <a:p>
            <a:pPr algn="just"/>
            <a:endParaRPr lang="fr-FR" sz="2400" dirty="0" smtClean="0">
              <a:solidFill>
                <a:schemeClr val="bg1"/>
              </a:solidFill>
              <a:latin typeface="Times New Roman" pitchFamily="18" charset="0"/>
              <a:cs typeface="Times New Roman" pitchFamily="18" charset="0"/>
            </a:endParaRPr>
          </a:p>
          <a:p>
            <a:pPr algn="just"/>
            <a:r>
              <a:rPr lang="fr-FR" sz="2400" b="1" dirty="0" smtClean="0">
                <a:solidFill>
                  <a:schemeClr val="accent2">
                    <a:lumMod val="75000"/>
                  </a:schemeClr>
                </a:solidFill>
                <a:latin typeface="Times New Roman" pitchFamily="18" charset="0"/>
                <a:cs typeface="Times New Roman" pitchFamily="18" charset="0"/>
              </a:rPr>
              <a:t>Aux États-Unis</a:t>
            </a:r>
            <a:r>
              <a:rPr lang="fr-FR" sz="2400" dirty="0" smtClean="0">
                <a:solidFill>
                  <a:schemeClr val="bg1"/>
                </a:solidFill>
                <a:latin typeface="Times New Roman" pitchFamily="18" charset="0"/>
                <a:cs typeface="Times New Roman" pitchFamily="18" charset="0"/>
              </a:rPr>
              <a:t>, le terme inclusion (inclusion, inclusive </a:t>
            </a:r>
            <a:r>
              <a:rPr lang="fr-FR" sz="2400" dirty="0" err="1" smtClean="0">
                <a:solidFill>
                  <a:schemeClr val="bg1"/>
                </a:solidFill>
                <a:latin typeface="Times New Roman" pitchFamily="18" charset="0"/>
                <a:cs typeface="Times New Roman" pitchFamily="18" charset="0"/>
              </a:rPr>
              <a:t>school</a:t>
            </a:r>
            <a:r>
              <a:rPr lang="fr-FR" sz="2400" dirty="0" smtClean="0">
                <a:solidFill>
                  <a:schemeClr val="bg1"/>
                </a:solidFill>
                <a:latin typeface="Times New Roman" pitchFamily="18" charset="0"/>
                <a:cs typeface="Times New Roman" pitchFamily="18" charset="0"/>
              </a:rPr>
              <a:t>, inclusive </a:t>
            </a:r>
            <a:r>
              <a:rPr lang="fr-FR" sz="2400" dirty="0" err="1" smtClean="0">
                <a:solidFill>
                  <a:schemeClr val="bg1"/>
                </a:solidFill>
                <a:latin typeface="Times New Roman" pitchFamily="18" charset="0"/>
                <a:cs typeface="Times New Roman" pitchFamily="18" charset="0"/>
              </a:rPr>
              <a:t>education</a:t>
            </a:r>
            <a:r>
              <a:rPr lang="fr-FR" sz="2400" dirty="0" smtClean="0">
                <a:solidFill>
                  <a:schemeClr val="bg1"/>
                </a:solidFill>
                <a:latin typeface="Times New Roman" pitchFamily="18" charset="0"/>
                <a:cs typeface="Times New Roman" pitchFamily="18" charset="0"/>
              </a:rPr>
              <a:t> ) est quelquefois synonyme d’ intégration . Cependant,  il représente le plus souvent un changement conceptuel radical pour la plupart des acteurs et chercheurs en éducation. </a:t>
            </a:r>
          </a:p>
          <a:p>
            <a:pPr algn="just"/>
            <a:r>
              <a:rPr lang="fr-FR" sz="2400" dirty="0" smtClean="0">
                <a:solidFill>
                  <a:schemeClr val="bg1"/>
                </a:solidFill>
                <a:latin typeface="Times New Roman" pitchFamily="18" charset="0"/>
                <a:cs typeface="Times New Roman" pitchFamily="18" charset="0"/>
              </a:rPr>
              <a:t>En effet, l’école ordinaire, pour devenir inclusive, doit s’organiser pour répondre aux besoins éducatifs particuliers de tous les élèves.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Thomazet</a:t>
            </a:r>
            <a:r>
              <a:rPr lang="fr-FR" sz="2000" dirty="0" smtClean="0">
                <a:solidFill>
                  <a:schemeClr val="bg1"/>
                </a:solidFill>
                <a:latin typeface="Times New Roman" pitchFamily="18" charset="0"/>
                <a:cs typeface="Times New Roman" pitchFamily="18" charset="0"/>
              </a:rPr>
              <a:t> S., 2006). </a:t>
            </a:r>
            <a:endParaRPr lang="fr-FR" sz="24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 xmlns:p14="http://schemas.microsoft.com/office/powerpoint/2010/main" val="362755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9205" y="745440"/>
            <a:ext cx="7353945" cy="5201424"/>
          </a:xfrm>
          <a:prstGeom prst="rect">
            <a:avLst/>
          </a:prstGeom>
        </p:spPr>
        <p:txBody>
          <a:bodyPr wrap="square">
            <a:spAutoFit/>
          </a:bodyPr>
          <a:lstStyle/>
          <a:p>
            <a:pPr algn="just"/>
            <a:r>
              <a:rPr lang="fr-FR" sz="2400" dirty="0" smtClean="0">
                <a:solidFill>
                  <a:schemeClr val="bg1"/>
                </a:solidFill>
                <a:latin typeface="Times New Roman" pitchFamily="18" charset="0"/>
                <a:cs typeface="Times New Roman" pitchFamily="18" charset="0"/>
              </a:rPr>
              <a:t>À l’issue de la Conférence mondiale sur l’éducation pour tous, en 1990 à </a:t>
            </a:r>
            <a:r>
              <a:rPr lang="fr-FR" sz="2400" dirty="0" err="1" smtClean="0">
                <a:solidFill>
                  <a:schemeClr val="bg1"/>
                </a:solidFill>
                <a:latin typeface="Times New Roman" pitchFamily="18" charset="0"/>
                <a:cs typeface="Times New Roman" pitchFamily="18" charset="0"/>
              </a:rPr>
              <a:t>Jomtien</a:t>
            </a:r>
            <a:r>
              <a:rPr lang="fr-FR" sz="2400" dirty="0" smtClean="0">
                <a:solidFill>
                  <a:schemeClr val="bg1"/>
                </a:solidFill>
                <a:latin typeface="Times New Roman" pitchFamily="18" charset="0"/>
                <a:cs typeface="Times New Roman" pitchFamily="18" charset="0"/>
              </a:rPr>
              <a:t> (Thaïlande), le terme d’« inclusion » a été préféré à celui d’intégration parce qu'il exprime mieux la volonté de mettre un terme aux discriminations et ségrégations toujours en cours.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Garel</a:t>
            </a:r>
            <a:r>
              <a:rPr lang="fr-FR" sz="2000" dirty="0" smtClean="0">
                <a:solidFill>
                  <a:schemeClr val="bg1"/>
                </a:solidFill>
                <a:latin typeface="Times New Roman" pitchFamily="18" charset="0"/>
                <a:cs typeface="Times New Roman" pitchFamily="18" charset="0"/>
              </a:rPr>
              <a:t>, J-P.,  2010)</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Il faut retenir que l’objectif de l’éducation inclusive est que l’ensemble des soutiens dont tous les élèves peuvent avoir besoin soit disponible dans le fonctionnement ordinaire de l’école.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Certains élèves peuvent  bénéficier par ailleurs de soins médicaux ou de thérapies, en dehors de l’école.</a:t>
            </a:r>
            <a:endParaRPr lang="fr-FR" sz="24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 xmlns:p14="http://schemas.microsoft.com/office/powerpoint/2010/main" val="373499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50046"/>
            <a:ext cx="7518596" cy="7294305"/>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 Quelles pratiques pour une pédagogie de l’inclusion ?</a:t>
            </a:r>
          </a:p>
          <a:p>
            <a:pPr algn="just"/>
            <a:endParaRPr lang="fr-FR" sz="24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Une pédagogie de l’inclusion est un modèle pédagogique qui permet la gestion des différences tout en répondant aux besoins particuliers de chaque élève. Pour y parvenir, ses pratiques doivent reposer sur:</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-une coopération entre les intervenants scolaires et entre les apprenants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-la reconnaissance et la prise en compte de l’unicité de chaque apprenant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-une participation optimale et le développement de l’autonomie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-une pédagogie favorisant la construction et l’intégration des savoirs.</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Ces pratiques doivent être accompagnées des interventions spécialisées visant à répondre de manière spécifique aux besoins éducatifs particuliers des élèves avec des handicaps spécifiques et des élèves en difficultés.</a:t>
            </a:r>
            <a:r>
              <a:rPr lang="fr-FR" sz="2000" dirty="0" smtClean="0">
                <a:solidFill>
                  <a:schemeClr val="bg1"/>
                </a:solidFill>
                <a:latin typeface="Times New Roman" pitchFamily="18" charset="0"/>
                <a:cs typeface="Times New Roman" pitchFamily="18" charset="0"/>
              </a:rPr>
              <a:t> (</a:t>
            </a:r>
            <a:r>
              <a:rPr lang="fr-FR" sz="2000" dirty="0" err="1" smtClean="0">
                <a:solidFill>
                  <a:schemeClr val="bg1"/>
                </a:solidFill>
                <a:latin typeface="Times New Roman" pitchFamily="18" charset="0"/>
                <a:cs typeface="Times New Roman" pitchFamily="18" charset="0"/>
              </a:rPr>
              <a:t>Vieinneau</a:t>
            </a:r>
            <a:r>
              <a:rPr lang="fr-FR" sz="2000" dirty="0" smtClean="0">
                <a:solidFill>
                  <a:schemeClr val="bg1"/>
                </a:solidFill>
                <a:latin typeface="Times New Roman" pitchFamily="18" charset="0"/>
                <a:cs typeface="Times New Roman" pitchFamily="18" charset="0"/>
              </a:rPr>
              <a:t> R., In :Dionne C., Rousseau N. et al., 2006).</a:t>
            </a:r>
          </a:p>
          <a:p>
            <a:pPr algn="just"/>
            <a:endParaRPr lang="fr-FR" sz="2000" b="1"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 xmlns:p14="http://schemas.microsoft.com/office/powerpoint/2010/main" val="310540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0"/>
            <a:ext cx="7626100" cy="6955750"/>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Les caractéristiques de l’inclusion </a:t>
            </a:r>
          </a:p>
          <a:p>
            <a:pPr algn="just"/>
            <a:endParaRPr lang="fr-FR"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A</a:t>
            </a:r>
            <a:r>
              <a:rPr lang="fr-FR" sz="2000" b="1" dirty="0" smtClean="0">
                <a:solidFill>
                  <a:schemeClr val="bg1"/>
                </a:solidFill>
                <a:latin typeface="Times New Roman" pitchFamily="18" charset="0"/>
                <a:cs typeface="Times New Roman" pitchFamily="18" charset="0"/>
              </a:rPr>
              <a:t>ccueillir </a:t>
            </a:r>
            <a:r>
              <a:rPr lang="fr-FR" sz="2000" b="1" dirty="0" smtClean="0">
                <a:solidFill>
                  <a:schemeClr val="bg1"/>
                </a:solidFill>
                <a:latin typeface="Times New Roman" pitchFamily="18" charset="0"/>
                <a:cs typeface="Times New Roman" pitchFamily="18" charset="0"/>
              </a:rPr>
              <a:t>tous les élèves </a:t>
            </a:r>
            <a:r>
              <a:rPr lang="fr-FR" sz="2000" b="1" dirty="0" smtClean="0">
                <a:solidFill>
                  <a:schemeClr val="bg1"/>
                </a:solidFill>
                <a:latin typeface="Times New Roman" pitchFamily="18" charset="0"/>
                <a:cs typeface="Times New Roman" pitchFamily="18" charset="0"/>
              </a:rPr>
              <a:t>(</a:t>
            </a:r>
            <a:r>
              <a:rPr lang="fr-FR" sz="2000" b="1" dirty="0" smtClean="0">
                <a:solidFill>
                  <a:schemeClr val="bg1"/>
                </a:solidFill>
                <a:latin typeface="Times New Roman" pitchFamily="18" charset="0"/>
                <a:cs typeface="Times New Roman" pitchFamily="18" charset="0"/>
              </a:rPr>
              <a:t>ne </a:t>
            </a:r>
            <a:r>
              <a:rPr lang="fr-FR" sz="2000" b="1" dirty="0" smtClean="0">
                <a:solidFill>
                  <a:schemeClr val="bg1"/>
                </a:solidFill>
                <a:latin typeface="Times New Roman" pitchFamily="18" charset="0"/>
                <a:cs typeface="Times New Roman" pitchFamily="18" charset="0"/>
              </a:rPr>
              <a:t>laisser personne à l’extérieur de l’enseignement </a:t>
            </a:r>
            <a:r>
              <a:rPr lang="fr-FR" sz="2000" b="1" dirty="0" smtClean="0">
                <a:solidFill>
                  <a:schemeClr val="bg1"/>
                </a:solidFill>
                <a:latin typeface="Times New Roman" pitchFamily="18" charset="0"/>
                <a:cs typeface="Times New Roman" pitchFamily="18" charset="0"/>
              </a:rPr>
              <a:t>ordinaire); </a:t>
            </a:r>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a:t>
            </a:r>
            <a:endParaRPr lang="fr-FR" sz="2000" b="1" dirty="0" smtClean="0">
              <a:solidFill>
                <a:schemeClr val="bg1"/>
              </a:solidFill>
              <a:latin typeface="Times New Roman" pitchFamily="18" charset="0"/>
              <a:cs typeface="Times New Roman" pitchFamily="18" charset="0"/>
            </a:endParaRPr>
          </a:p>
          <a:p>
            <a:pPr algn="just">
              <a:buFontTx/>
              <a:buChar char="-"/>
            </a:pPr>
            <a:r>
              <a:rPr lang="fr-FR" sz="2000" b="1" dirty="0" smtClean="0">
                <a:solidFill>
                  <a:schemeClr val="bg1"/>
                </a:solidFill>
                <a:latin typeface="Times New Roman" pitchFamily="18" charset="0"/>
                <a:cs typeface="Times New Roman" pitchFamily="18" charset="0"/>
              </a:rPr>
              <a:t>S’ajuster  </a:t>
            </a:r>
            <a:r>
              <a:rPr lang="fr-FR" sz="2000" b="1" dirty="0" smtClean="0">
                <a:solidFill>
                  <a:schemeClr val="bg1"/>
                </a:solidFill>
                <a:latin typeface="Times New Roman" pitchFamily="18" charset="0"/>
                <a:cs typeface="Times New Roman" pitchFamily="18" charset="0"/>
              </a:rPr>
              <a:t>aux besoins variés de formation au moyen d’options éducatives souples et adaptées;</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T</a:t>
            </a:r>
            <a:r>
              <a:rPr lang="fr-FR" sz="2000" b="1" dirty="0" smtClean="0">
                <a:solidFill>
                  <a:schemeClr val="bg1"/>
                </a:solidFill>
                <a:latin typeface="Times New Roman" pitchFamily="18" charset="0"/>
                <a:cs typeface="Times New Roman" pitchFamily="18" charset="0"/>
              </a:rPr>
              <a:t>enir </a:t>
            </a:r>
            <a:r>
              <a:rPr lang="fr-FR" sz="2000" b="1" dirty="0" smtClean="0">
                <a:solidFill>
                  <a:schemeClr val="bg1"/>
                </a:solidFill>
                <a:latin typeface="Times New Roman" pitchFamily="18" charset="0"/>
                <a:cs typeface="Times New Roman" pitchFamily="18" charset="0"/>
              </a:rPr>
              <a:t>compte des besoins de chacun et être structuré en </a:t>
            </a:r>
            <a:r>
              <a:rPr lang="fr-FR" sz="2000" b="1" dirty="0" smtClean="0">
                <a:solidFill>
                  <a:schemeClr val="bg1"/>
                </a:solidFill>
                <a:latin typeface="Times New Roman" pitchFamily="18" charset="0"/>
                <a:cs typeface="Times New Roman" pitchFamily="18" charset="0"/>
              </a:rPr>
              <a:t>conséquence;</a:t>
            </a:r>
            <a:endParaRPr lang="fr-FR" sz="2000" dirty="0" smtClean="0">
              <a:solidFill>
                <a:schemeClr val="bg1"/>
              </a:solidFill>
              <a:latin typeface="Times New Roman" pitchFamily="18" charset="0"/>
              <a:cs typeface="Times New Roman" pitchFamily="18" charset="0"/>
            </a:endParaRP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Tenir </a:t>
            </a:r>
            <a:r>
              <a:rPr lang="fr-FR" sz="2000" b="1" dirty="0" smtClean="0">
                <a:solidFill>
                  <a:schemeClr val="bg1"/>
                </a:solidFill>
                <a:latin typeface="Times New Roman" pitchFamily="18" charset="0"/>
                <a:cs typeface="Times New Roman" pitchFamily="18" charset="0"/>
              </a:rPr>
              <a:t>compte des besoins de soutien de chaque membre de l’école (le personnel et tous les élèves) afin qu’ils réussissent dans le cadre normal des activités éducatives;</a:t>
            </a:r>
            <a:r>
              <a:rPr lang="fr-FR" sz="2000" dirty="0" smtClean="0">
                <a:solidFill>
                  <a:schemeClr val="bg1"/>
                </a:solidFill>
                <a:latin typeface="Times New Roman" pitchFamily="18" charset="0"/>
                <a:cs typeface="Times New Roman" pitchFamily="18" charset="0"/>
              </a:rPr>
              <a:t>(Petit, C., 2001 )</a:t>
            </a:r>
            <a:endParaRPr lang="fr-FR" sz="2000" b="1" dirty="0" smtClean="0">
              <a:solidFill>
                <a:schemeClr val="bg1"/>
              </a:solidFill>
              <a:latin typeface="Times New Roman" pitchFamily="18" charset="0"/>
              <a:cs typeface="Times New Roman" pitchFamily="18" charset="0"/>
            </a:endParaRP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Recevoir </a:t>
            </a:r>
            <a:r>
              <a:rPr lang="fr-FR" sz="2000" b="1" dirty="0" smtClean="0">
                <a:solidFill>
                  <a:schemeClr val="bg1"/>
                </a:solidFill>
                <a:latin typeface="Times New Roman" pitchFamily="18" charset="0"/>
                <a:cs typeface="Times New Roman" pitchFamily="18" charset="0"/>
              </a:rPr>
              <a:t>l’aide des personnes ressources expertes en fonction des besoins particuliers de ses élèves (orthophonistes, psychologues, rééducateur… ) (l’enseignant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 Mise en place de dispositifs spéciaux (classes spéciales, groupes d’aides, unités d’intégration) en réponse aux besoins des élèves  présents dans l’établissement. (</a:t>
            </a:r>
            <a:r>
              <a:rPr lang="fr-FR" sz="2000" b="1" dirty="0" err="1" smtClean="0">
                <a:solidFill>
                  <a:schemeClr val="bg1"/>
                </a:solidFill>
                <a:latin typeface="Times New Roman" pitchFamily="18" charset="0"/>
                <a:cs typeface="Times New Roman" pitchFamily="18" charset="0"/>
              </a:rPr>
              <a:t>Thomazet</a:t>
            </a:r>
            <a:r>
              <a:rPr lang="fr-FR" sz="2000" b="1" dirty="0" smtClean="0">
                <a:solidFill>
                  <a:schemeClr val="bg1"/>
                </a:solidFill>
                <a:latin typeface="Times New Roman" pitchFamily="18" charset="0"/>
                <a:cs typeface="Times New Roman" pitchFamily="18" charset="0"/>
              </a:rPr>
              <a:t>, S., 2006)</a:t>
            </a:r>
            <a:endParaRPr lang="fr-FR" sz="2000" b="1"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 xmlns:p14="http://schemas.microsoft.com/office/powerpoint/2010/main" val="315278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899" y="-83215"/>
            <a:ext cx="7572025" cy="6647974"/>
          </a:xfrm>
          <a:prstGeom prst="rect">
            <a:avLst/>
          </a:prstGeom>
        </p:spPr>
        <p:txBody>
          <a:bodyPr wrap="square">
            <a:spAutoFit/>
          </a:bodyPr>
          <a:lstStyle/>
          <a:p>
            <a:pPr algn="just"/>
            <a:r>
              <a:rPr lang="fr-FR" sz="2400" b="1" u="sng" dirty="0" smtClean="0">
                <a:solidFill>
                  <a:schemeClr val="bg1"/>
                </a:solidFill>
                <a:latin typeface="Times New Roman" pitchFamily="18" charset="0"/>
                <a:cs typeface="Times New Roman" pitchFamily="18" charset="0"/>
              </a:rPr>
              <a:t> </a:t>
            </a:r>
            <a:r>
              <a:rPr lang="fr-FR" sz="2400" b="1" dirty="0" smtClean="0">
                <a:solidFill>
                  <a:schemeClr val="bg1"/>
                </a:solidFill>
                <a:latin typeface="Times New Roman" pitchFamily="18" charset="0"/>
                <a:cs typeface="Times New Roman" pitchFamily="18" charset="0"/>
              </a:rPr>
              <a:t>Les conditions d’une mise en place d’une éducation inclusive</a:t>
            </a:r>
          </a:p>
          <a:p>
            <a:pPr algn="just"/>
            <a:endParaRPr lang="fr-FR" dirty="0" smtClean="0">
              <a:solidFill>
                <a:schemeClr val="bg1"/>
              </a:solidFill>
              <a:latin typeface="Times New Roman" pitchFamily="18" charset="0"/>
              <a:cs typeface="Times New Roman" pitchFamily="18" charset="0"/>
            </a:endParaRPr>
          </a:p>
          <a:p>
            <a:pPr marL="457200" indent="-457200" algn="just"/>
            <a:r>
              <a:rPr lang="fr-FR" sz="2000" dirty="0" smtClean="0">
                <a:solidFill>
                  <a:schemeClr val="bg1"/>
                </a:solidFill>
                <a:latin typeface="Times New Roman" pitchFamily="18" charset="0"/>
                <a:cs typeface="Times New Roman" pitchFamily="18" charset="0"/>
              </a:rPr>
              <a:t>1.La formation des enseignants : formation centrée essentiellement sur l’approfondissement des compétences pédagogiques en vue de gérer la diversité des élèves ; </a:t>
            </a:r>
          </a:p>
          <a:p>
            <a:pPr algn="just"/>
            <a:endParaRPr lang="fr-FR" sz="2000" dirty="0" smtClean="0">
              <a:solidFill>
                <a:schemeClr val="bg1"/>
              </a:solidFill>
              <a:latin typeface="Times New Roman" pitchFamily="18" charset="0"/>
              <a:cs typeface="Times New Roman" pitchFamily="18" charset="0"/>
            </a:endParaRPr>
          </a:p>
          <a:p>
            <a:pPr algn="just"/>
            <a:r>
              <a:rPr lang="fr-FR" sz="2000" dirty="0" smtClean="0">
                <a:solidFill>
                  <a:schemeClr val="bg1"/>
                </a:solidFill>
                <a:latin typeface="Times New Roman" pitchFamily="18" charset="0"/>
                <a:cs typeface="Times New Roman" pitchFamily="18" charset="0"/>
              </a:rPr>
              <a:t>l’importance d’une sensibilisation au handicap, qui mette davantage l’accent sur la question de l’éducabilité que sur une présentation des déficiences ;</a:t>
            </a:r>
          </a:p>
          <a:p>
            <a:pPr algn="just"/>
            <a:endParaRPr lang="fr-FR" sz="2000" dirty="0" smtClean="0">
              <a:solidFill>
                <a:schemeClr val="bg1"/>
              </a:solidFill>
              <a:latin typeface="Times New Roman" pitchFamily="18" charset="0"/>
              <a:cs typeface="Times New Roman" pitchFamily="18" charset="0"/>
            </a:endParaRPr>
          </a:p>
          <a:p>
            <a:pPr algn="just"/>
            <a:r>
              <a:rPr lang="fr-FR" sz="2000" dirty="0" smtClean="0">
                <a:solidFill>
                  <a:schemeClr val="bg1"/>
                </a:solidFill>
                <a:latin typeface="Times New Roman" pitchFamily="18" charset="0"/>
                <a:cs typeface="Times New Roman" pitchFamily="18" charset="0"/>
              </a:rPr>
              <a:t>2. le rôle des professionnels spécialisés : le milieu spécialisé en tant que ressource pour l’école est sollicité aussi  par l’éducation inclusive. Ainsi, les professionnels spécialisés ont  besoin d’être préparés à de nouveaux modes d’intervention dans les écoles, auprès des enfants et des adultes. </a:t>
            </a:r>
          </a:p>
          <a:p>
            <a:pPr algn="just"/>
            <a:endParaRPr lang="fr-FR" sz="2000" dirty="0" smtClean="0">
              <a:solidFill>
                <a:schemeClr val="bg1"/>
              </a:solidFill>
              <a:latin typeface="Times New Roman" pitchFamily="18" charset="0"/>
              <a:cs typeface="Times New Roman" pitchFamily="18" charset="0"/>
            </a:endParaRPr>
          </a:p>
          <a:p>
            <a:pPr algn="just"/>
            <a:r>
              <a:rPr lang="fr-FR" sz="2000" dirty="0">
                <a:solidFill>
                  <a:schemeClr val="bg1"/>
                </a:solidFill>
                <a:latin typeface="Times New Roman" pitchFamily="18" charset="0"/>
                <a:cs typeface="Times New Roman" pitchFamily="18" charset="0"/>
              </a:rPr>
              <a:t>3</a:t>
            </a:r>
            <a:r>
              <a:rPr lang="fr-FR" sz="2000" dirty="0" smtClean="0">
                <a:solidFill>
                  <a:schemeClr val="bg1"/>
                </a:solidFill>
                <a:latin typeface="Times New Roman" pitchFamily="18" charset="0"/>
                <a:cs typeface="Times New Roman" pitchFamily="18" charset="0"/>
              </a:rPr>
              <a:t>. le travail en collaboration : la démarche inclusive suppose le travail en collaboration, aussi bien au sein de l’école qu’entre écoles et structures spécialisées, raison pour laquelle la formation porte également sur les pratiques de collaboration ;  des formations en équipe, des formations </a:t>
            </a:r>
            <a:r>
              <a:rPr lang="fr-FR" sz="2000" dirty="0" err="1" smtClean="0">
                <a:solidFill>
                  <a:schemeClr val="bg1"/>
                </a:solidFill>
                <a:latin typeface="Times New Roman" pitchFamily="18" charset="0"/>
                <a:cs typeface="Times New Roman" pitchFamily="18" charset="0"/>
              </a:rPr>
              <a:t>pluricatégorielles</a:t>
            </a:r>
            <a:r>
              <a:rPr lang="fr-FR" sz="2000" dirty="0" smtClean="0">
                <a:solidFill>
                  <a:schemeClr val="bg1"/>
                </a:solidFill>
                <a:latin typeface="Times New Roman" pitchFamily="18" charset="0"/>
                <a:cs typeface="Times New Roman" pitchFamily="18" charset="0"/>
              </a:rPr>
              <a:t>. (Plaisance, E. et al., 2007).</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 xmlns:p14="http://schemas.microsoft.com/office/powerpoint/2010/main" val="3786675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83215"/>
            <a:ext cx="7626100" cy="7232749"/>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Les difficultés  </a:t>
            </a:r>
          </a:p>
          <a:p>
            <a:pPr algn="just"/>
            <a:endParaRPr lang="fr-FR"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L</a:t>
            </a:r>
            <a:r>
              <a:rPr lang="fr-FR" sz="2400" dirty="0" smtClean="0">
                <a:solidFill>
                  <a:schemeClr val="bg1"/>
                </a:solidFill>
                <a:latin typeface="Times New Roman" pitchFamily="18" charset="0"/>
                <a:cs typeface="Times New Roman" pitchFamily="18" charset="0"/>
              </a:rPr>
              <a:t>a </a:t>
            </a:r>
            <a:r>
              <a:rPr lang="fr-FR" sz="2400" dirty="0" smtClean="0">
                <a:solidFill>
                  <a:schemeClr val="bg1"/>
                </a:solidFill>
                <a:latin typeface="Times New Roman" pitchFamily="18" charset="0"/>
                <a:cs typeface="Times New Roman" pitchFamily="18" charset="0"/>
              </a:rPr>
              <a:t>grande majorité des enseignants se sentent incompétents dans la gestion de la diversité des élèves réunis dans un même groupe (mythe de classe homogène, identifier l’élite en valorisant la compétition et la performance individuelles. </a:t>
            </a:r>
            <a:r>
              <a:rPr lang="fr-FR" sz="2000" dirty="0" smtClean="0">
                <a:solidFill>
                  <a:schemeClr val="bg1"/>
                </a:solidFill>
                <a:latin typeface="Times New Roman" pitchFamily="18" charset="0"/>
                <a:cs typeface="Times New Roman" pitchFamily="18" charset="0"/>
              </a:rPr>
              <a:t>(Prud’homme, L. et al., 2011). </a:t>
            </a:r>
          </a:p>
          <a:p>
            <a:pPr algn="just">
              <a:buFont typeface="Wingdings" pitchFamily="2" charset="2"/>
              <a:buChar char="v"/>
            </a:pPr>
            <a:endParaRPr lang="fr-FR" sz="2000"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L</a:t>
            </a:r>
            <a:r>
              <a:rPr lang="fr-FR" sz="2400" dirty="0" smtClean="0">
                <a:solidFill>
                  <a:schemeClr val="bg1"/>
                </a:solidFill>
                <a:latin typeface="Times New Roman" pitchFamily="18" charset="0"/>
                <a:cs typeface="Times New Roman" pitchFamily="18" charset="0"/>
              </a:rPr>
              <a:t>a </a:t>
            </a:r>
            <a:r>
              <a:rPr lang="fr-FR" sz="2400" dirty="0" smtClean="0">
                <a:solidFill>
                  <a:schemeClr val="bg1"/>
                </a:solidFill>
                <a:latin typeface="Times New Roman" pitchFamily="18" charset="0"/>
                <a:cs typeface="Times New Roman" pitchFamily="18" charset="0"/>
              </a:rPr>
              <a:t>recherche scientifique démontre  certains bénéfices de l’approche inclusive mais relève aussi  les risques en matière de stress et d’épuisement professionnel pour les enseignants.</a:t>
            </a:r>
          </a:p>
          <a:p>
            <a:pPr algn="just">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Les </a:t>
            </a:r>
            <a:r>
              <a:rPr lang="fr-FR" sz="2400" dirty="0" smtClean="0">
                <a:solidFill>
                  <a:schemeClr val="bg1"/>
                </a:solidFill>
                <a:latin typeface="Times New Roman" pitchFamily="18" charset="0"/>
                <a:cs typeface="Times New Roman" pitchFamily="18" charset="0"/>
              </a:rPr>
              <a:t>changements qu’imposent l’enseignement  inclusif </a:t>
            </a:r>
            <a:r>
              <a:rPr lang="fr-FR" sz="2400" dirty="0" smtClean="0">
                <a:solidFill>
                  <a:schemeClr val="bg1"/>
                </a:solidFill>
                <a:latin typeface="Times New Roman" pitchFamily="18" charset="0"/>
                <a:cs typeface="Times New Roman" pitchFamily="18" charset="0"/>
              </a:rPr>
              <a:t>peuvent  </a:t>
            </a:r>
            <a:r>
              <a:rPr lang="fr-FR" sz="2400" dirty="0" smtClean="0">
                <a:solidFill>
                  <a:schemeClr val="bg1"/>
                </a:solidFill>
                <a:latin typeface="Times New Roman" pitchFamily="18" charset="0"/>
                <a:cs typeface="Times New Roman" pitchFamily="18" charset="0"/>
              </a:rPr>
              <a:t>susciter craintes et inquiétudes dans les </a:t>
            </a:r>
            <a:r>
              <a:rPr lang="fr-FR" sz="2400" dirty="0" smtClean="0">
                <a:solidFill>
                  <a:schemeClr val="bg1"/>
                </a:solidFill>
                <a:latin typeface="Times New Roman" pitchFamily="18" charset="0"/>
                <a:cs typeface="Times New Roman" pitchFamily="18" charset="0"/>
              </a:rPr>
              <a:t>écoles</a:t>
            </a:r>
          </a:p>
          <a:p>
            <a:pPr algn="just"/>
            <a:r>
              <a:rPr lang="fr-FR" sz="2400" dirty="0" smtClean="0">
                <a:solidFill>
                  <a:schemeClr val="bg1"/>
                </a:solidFill>
                <a:latin typeface="Times New Roman" pitchFamily="18" charset="0"/>
                <a:cs typeface="Times New Roman" pitchFamily="18" charset="0"/>
              </a:rPr>
              <a:t>( enseignants </a:t>
            </a:r>
            <a:r>
              <a:rPr lang="fr-FR" sz="2400" dirty="0" smtClean="0">
                <a:solidFill>
                  <a:schemeClr val="bg1"/>
                </a:solidFill>
                <a:latin typeface="Times New Roman" pitchFamily="18" charset="0"/>
                <a:cs typeface="Times New Roman" pitchFamily="18" charset="0"/>
              </a:rPr>
              <a:t>inquiets face à ce qu’ils perçoivent comme une augmentation de leur charge de travail et </a:t>
            </a:r>
            <a:r>
              <a:rPr lang="fr-FR" sz="2400" dirty="0" smtClean="0">
                <a:solidFill>
                  <a:schemeClr val="bg1"/>
                </a:solidFill>
                <a:latin typeface="Times New Roman" pitchFamily="18" charset="0"/>
                <a:cs typeface="Times New Roman" pitchFamily="18" charset="0"/>
              </a:rPr>
              <a:t>appréhendent l’accueil </a:t>
            </a:r>
            <a:r>
              <a:rPr lang="fr-FR" sz="2400" dirty="0" smtClean="0">
                <a:solidFill>
                  <a:schemeClr val="bg1"/>
                </a:solidFill>
                <a:latin typeface="Times New Roman" pitchFamily="18" charset="0"/>
                <a:cs typeface="Times New Roman" pitchFamily="18" charset="0"/>
              </a:rPr>
              <a:t>de ce nouveau public pour lequel ils ne se sentent pas toujours préparés. (</a:t>
            </a:r>
            <a:r>
              <a:rPr lang="fr-FR" sz="2400" dirty="0" err="1" smtClean="0">
                <a:solidFill>
                  <a:schemeClr val="bg1"/>
                </a:solidFill>
                <a:latin typeface="Times New Roman" pitchFamily="18" charset="0"/>
                <a:cs typeface="Times New Roman" pitchFamily="18" charset="0"/>
              </a:rPr>
              <a:t>Gremion</a:t>
            </a:r>
            <a:r>
              <a:rPr lang="fr-FR" sz="2400" dirty="0" smtClean="0">
                <a:solidFill>
                  <a:schemeClr val="bg1"/>
                </a:solidFill>
                <a:latin typeface="Times New Roman" pitchFamily="18" charset="0"/>
                <a:cs typeface="Times New Roman" pitchFamily="18" charset="0"/>
              </a:rPr>
              <a:t>,  L.&amp;  </a:t>
            </a:r>
            <a:r>
              <a:rPr lang="fr-FR" sz="2400" dirty="0" err="1" smtClean="0">
                <a:solidFill>
                  <a:schemeClr val="bg1"/>
                </a:solidFill>
                <a:latin typeface="Times New Roman" pitchFamily="18" charset="0"/>
                <a:cs typeface="Times New Roman" pitchFamily="18" charset="0"/>
              </a:rPr>
              <a:t>Paratte</a:t>
            </a:r>
            <a:r>
              <a:rPr lang="fr-FR" sz="2400" dirty="0" smtClean="0">
                <a:solidFill>
                  <a:schemeClr val="bg1"/>
                </a:solidFill>
                <a:latin typeface="Times New Roman" pitchFamily="18" charset="0"/>
                <a:cs typeface="Times New Roman" pitchFamily="18" charset="0"/>
              </a:rPr>
              <a:t>,  M., 2009).</a:t>
            </a:r>
          </a:p>
          <a:p>
            <a:pPr algn="just"/>
            <a:endParaRPr lang="fr-FR" sz="2400" dirty="0" smtClean="0">
              <a:solidFill>
                <a:schemeClr val="bg1"/>
              </a:solidFill>
              <a:latin typeface="Times New Roman" pitchFamily="18" charset="0"/>
              <a:cs typeface="Times New Roman" pitchFamily="18" charset="0"/>
            </a:endParaRPr>
          </a:p>
          <a:p>
            <a:pPr algn="just"/>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 xmlns:p14="http://schemas.microsoft.com/office/powerpoint/2010/main" val="2656797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3000" b="-3000"/>
          </a:stretch>
        </a:blipFill>
        <a:effectLst/>
      </p:bgPr>
    </p:bg>
    <p:spTree>
      <p:nvGrpSpPr>
        <p:cNvPr id="1" name=""/>
        <p:cNvGrpSpPr/>
        <p:nvPr/>
      </p:nvGrpSpPr>
      <p:grpSpPr>
        <a:xfrm>
          <a:off x="0" y="0"/>
          <a:ext cx="0" cy="0"/>
          <a:chOff x="0" y="0"/>
          <a:chExt cx="0" cy="0"/>
        </a:xfrm>
      </p:grpSpPr>
      <p:sp>
        <p:nvSpPr>
          <p:cNvPr id="6" name="ZoneTexte 5"/>
          <p:cNvSpPr txBox="1"/>
          <p:nvPr/>
        </p:nvSpPr>
        <p:spPr>
          <a:xfrm>
            <a:off x="457715" y="1377110"/>
            <a:ext cx="8358378" cy="1508105"/>
          </a:xfrm>
          <a:prstGeom prst="rect">
            <a:avLst/>
          </a:prstGeom>
          <a:noFill/>
        </p:spPr>
        <p:txBody>
          <a:bodyPr wrap="none" rtlCol="0">
            <a:spAutoFit/>
          </a:bodyPr>
          <a:lstStyle/>
          <a:p>
            <a:r>
              <a:rPr lang="fr-FR" sz="3200" b="1" dirty="0" smtClean="0">
                <a:solidFill>
                  <a:schemeClr val="bg1"/>
                </a:solidFill>
                <a:latin typeface="Times New Roman" pitchFamily="18" charset="0"/>
                <a:ea typeface="Tahoma" pitchFamily="34" charset="0"/>
                <a:cs typeface="Times New Roman" pitchFamily="18" charset="0"/>
              </a:rPr>
              <a:t>Scolarisation</a:t>
            </a:r>
            <a:r>
              <a:rPr lang="fr-FR" sz="3200" b="1" dirty="0" smtClean="0">
                <a:solidFill>
                  <a:schemeClr val="bg1"/>
                </a:solidFill>
                <a:latin typeface="Times New Roman" pitchFamily="18" charset="0"/>
                <a:cs typeface="Times New Roman" pitchFamily="18" charset="0"/>
              </a:rPr>
              <a:t> des enfants à </a:t>
            </a:r>
            <a:r>
              <a:rPr lang="fr-FR" sz="3200" b="1" dirty="0" smtClean="0">
                <a:solidFill>
                  <a:schemeClr val="bg1"/>
                </a:solidFill>
                <a:latin typeface="Times New Roman" pitchFamily="18" charset="0"/>
                <a:cs typeface="Times New Roman" pitchFamily="18" charset="0"/>
              </a:rPr>
              <a:t>besoins </a:t>
            </a:r>
            <a:r>
              <a:rPr lang="fr-FR" sz="3200" b="1" dirty="0" smtClean="0">
                <a:solidFill>
                  <a:schemeClr val="bg1"/>
                </a:solidFill>
                <a:latin typeface="Times New Roman" pitchFamily="18" charset="0"/>
                <a:cs typeface="Times New Roman" pitchFamily="18" charset="0"/>
              </a:rPr>
              <a:t>spécifiques:</a:t>
            </a:r>
          </a:p>
          <a:p>
            <a:r>
              <a:rPr lang="fr-FR" sz="3600" dirty="0" smtClean="0">
                <a:solidFill>
                  <a:schemeClr val="bg1"/>
                </a:solidFill>
                <a:latin typeface="Times New Roman" pitchFamily="18" charset="0"/>
                <a:cs typeface="Times New Roman" pitchFamily="18" charset="0"/>
              </a:rPr>
              <a:t>  </a:t>
            </a:r>
            <a:endParaRPr lang="fr-FR" sz="2000" dirty="0" smtClean="0">
              <a:solidFill>
                <a:schemeClr val="bg1"/>
              </a:solidFill>
              <a:latin typeface="Times New Roman" pitchFamily="18" charset="0"/>
              <a:cs typeface="Times New Roman" pitchFamily="18" charset="0"/>
            </a:endParaRPr>
          </a:p>
          <a:p>
            <a:pPr algn="ctr"/>
            <a:r>
              <a:rPr lang="fr-FR" sz="2400" dirty="0" smtClean="0">
                <a:solidFill>
                  <a:schemeClr val="bg1"/>
                </a:solidFill>
                <a:latin typeface="Times New Roman" pitchFamily="18" charset="0"/>
                <a:cs typeface="Times New Roman" pitchFamily="18" charset="0"/>
              </a:rPr>
              <a:t>d’un enseignement </a:t>
            </a:r>
            <a:r>
              <a:rPr lang="fr-FR" sz="2400" b="1" i="1" u="sng" dirty="0" smtClean="0">
                <a:latin typeface="Times New Roman" pitchFamily="18" charset="0"/>
                <a:cs typeface="Times New Roman" pitchFamily="18" charset="0"/>
              </a:rPr>
              <a:t>intégratif</a:t>
            </a:r>
            <a:r>
              <a:rPr lang="fr-FR" sz="2400" b="1" dirty="0" smtClean="0">
                <a:latin typeface="Times New Roman" pitchFamily="18" charset="0"/>
                <a:cs typeface="Times New Roman" pitchFamily="18" charset="0"/>
              </a:rPr>
              <a:t> </a:t>
            </a:r>
            <a:r>
              <a:rPr lang="fr-FR" sz="2400" dirty="0" smtClean="0">
                <a:solidFill>
                  <a:schemeClr val="bg1"/>
                </a:solidFill>
                <a:latin typeface="Times New Roman" pitchFamily="18" charset="0"/>
                <a:cs typeface="Times New Roman" pitchFamily="18" charset="0"/>
              </a:rPr>
              <a:t>à un enseignement </a:t>
            </a:r>
            <a:r>
              <a:rPr lang="fr-FR" sz="2400" b="1" i="1" u="sng" dirty="0" smtClean="0">
                <a:latin typeface="Times New Roman" pitchFamily="18" charset="0"/>
                <a:cs typeface="Times New Roman" pitchFamily="18" charset="0"/>
              </a:rPr>
              <a:t>inclusif</a:t>
            </a:r>
            <a:endParaRPr lang="fr-FR" sz="2400" b="1" i="1" u="sng" dirty="0">
              <a:latin typeface="Times New Roman" pitchFamily="18" charset="0"/>
              <a:cs typeface="Times New Roman" pitchFamily="18" charset="0"/>
            </a:endParaRPr>
          </a:p>
        </p:txBody>
      </p:sp>
      <p:pic>
        <p:nvPicPr>
          <p:cNvPr id="1027"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270240" y="4929636"/>
            <a:ext cx="1080120" cy="10841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726624" y="4944884"/>
            <a:ext cx="1008112" cy="95643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0" name="Flèche droite 9"/>
          <p:cNvSpPr/>
          <p:nvPr/>
        </p:nvSpPr>
        <p:spPr>
          <a:xfrm>
            <a:off x="3350360" y="5402999"/>
            <a:ext cx="2376264" cy="121158"/>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12" name="Flèche courbée vers la droite 11"/>
          <p:cNvSpPr/>
          <p:nvPr/>
        </p:nvSpPr>
        <p:spPr>
          <a:xfrm>
            <a:off x="1823310" y="4754927"/>
            <a:ext cx="342038" cy="648072"/>
          </a:xfrm>
          <a:prstGeom prst="curved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
        <p:nvSpPr>
          <p:cNvPr id="13" name="Flèche courbée vers la gauche 12"/>
          <p:cNvSpPr/>
          <p:nvPr/>
        </p:nvSpPr>
        <p:spPr>
          <a:xfrm flipV="1">
            <a:off x="6879953" y="4717675"/>
            <a:ext cx="288032" cy="648071"/>
          </a:xfrm>
          <a:prstGeom prst="curvedLef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solidFill>
                <a:schemeClr val="tx1"/>
              </a:solidFill>
            </a:endParaRPr>
          </a:p>
        </p:txBody>
      </p:sp>
      <p:sp>
        <p:nvSpPr>
          <p:cNvPr id="8" name="ZoneTexte 7"/>
          <p:cNvSpPr txBox="1"/>
          <p:nvPr/>
        </p:nvSpPr>
        <p:spPr>
          <a:xfrm>
            <a:off x="1517900" y="4106855"/>
            <a:ext cx="244328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fr-FR" b="1" dirty="0" smtClean="0"/>
              <a:t>Enseignement intégratif</a:t>
            </a:r>
            <a:endParaRPr lang="en-US" b="1" dirty="0"/>
          </a:p>
        </p:txBody>
      </p:sp>
      <p:sp>
        <p:nvSpPr>
          <p:cNvPr id="9" name="ZoneTexte 8"/>
          <p:cNvSpPr txBox="1"/>
          <p:nvPr/>
        </p:nvSpPr>
        <p:spPr>
          <a:xfrm>
            <a:off x="5030115" y="4106855"/>
            <a:ext cx="244328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fr-FR" b="1" dirty="0" smtClean="0"/>
              <a:t>Enseignement inclusif</a:t>
            </a:r>
            <a:endParaRPr lang="en-US" b="1" dirty="0"/>
          </a:p>
        </p:txBody>
      </p:sp>
      <p:sp>
        <p:nvSpPr>
          <p:cNvPr id="11" name="Espace réservé du numéro de diapositive 10"/>
          <p:cNvSpPr>
            <a:spLocks noGrp="1"/>
          </p:cNvSpPr>
          <p:nvPr>
            <p:ph type="sldNum" sz="quarter" idx="12"/>
          </p:nvPr>
        </p:nvSpPr>
        <p:spPr>
          <a:xfrm>
            <a:off x="5789675" y="7339615"/>
            <a:ext cx="2133600" cy="365125"/>
          </a:xfrm>
        </p:spPr>
        <p:txBody>
          <a:bodyPr/>
          <a:lstStyle/>
          <a:p>
            <a:fld id="{B82CCC60-E8CD-4174-8B1A-7DF615B22EEF}" type="slidenum">
              <a:rPr lang="en-US" smtClean="0"/>
              <a:pPr/>
              <a:t>2</a:t>
            </a:fld>
            <a:endParaRPr lang="en-US"/>
          </a:p>
        </p:txBody>
      </p:sp>
    </p:spTree>
    <p:extLst>
      <p:ext uri="{BB962C8B-B14F-4D97-AF65-F5344CB8AC3E}">
        <p14:creationId xmlns="" xmlns:p14="http://schemas.microsoft.com/office/powerpoint/2010/main" val="56030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par>
                          <p:cTn id="8" fill="hold">
                            <p:stCondLst>
                              <p:cond delay="2000"/>
                            </p:stCondLst>
                            <p:childTnLst>
                              <p:par>
                                <p:cTn id="9" presetID="53"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2500"/>
                            </p:stCondLst>
                            <p:childTnLst>
                              <p:par>
                                <p:cTn id="15" presetID="25" presetClass="entr" presetSubtype="0" fill="hold" nodeType="after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p:cTn id="17" dur="500" decel="50000" fill="hold">
                                          <p:stCondLst>
                                            <p:cond delay="0"/>
                                          </p:stCondLst>
                                        </p:cTn>
                                        <p:tgtEl>
                                          <p:spTgt spid="102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02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027"/>
                                        </p:tgtEl>
                                        <p:attrNameLst>
                                          <p:attrName>ppt_w</p:attrName>
                                        </p:attrNameLst>
                                      </p:cBhvr>
                                      <p:tavLst>
                                        <p:tav tm="0">
                                          <p:val>
                                            <p:strVal val="#ppt_w*.05"/>
                                          </p:val>
                                        </p:tav>
                                        <p:tav tm="100000">
                                          <p:val>
                                            <p:strVal val="#ppt_w"/>
                                          </p:val>
                                        </p:tav>
                                      </p:tavLst>
                                    </p:anim>
                                    <p:anim calcmode="lin" valueType="num">
                                      <p:cBhvr>
                                        <p:cTn id="20" dur="1000" fill="hold"/>
                                        <p:tgtEl>
                                          <p:spTgt spid="102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02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02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02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027"/>
                                        </p:tgtEl>
                                      </p:cBhvr>
                                    </p:animEffect>
                                  </p:childTnLst>
                                </p:cTn>
                              </p:par>
                            </p:childTnLst>
                          </p:cTn>
                        </p:par>
                        <p:par>
                          <p:cTn id="25" fill="hold">
                            <p:stCondLst>
                              <p:cond delay="3500"/>
                            </p:stCondLst>
                            <p:childTnLst>
                              <p:par>
                                <p:cTn id="26" presetID="43" presetClass="entr" presetSubtype="0"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
                                        <p:tgtEl>
                                          <p:spTgt spid="10"/>
                                        </p:tgtEl>
                                      </p:cBhvr>
                                    </p:animEffect>
                                    <p:anim calcmode="lin" valueType="num">
                                      <p:cBhvr>
                                        <p:cTn id="29" dur="400" fill="hold"/>
                                        <p:tgtEl>
                                          <p:spTgt spid="10"/>
                                        </p:tgtEl>
                                        <p:attrNameLst>
                                          <p:attrName>ppt_x</p:attrName>
                                        </p:attrNameLst>
                                      </p:cBhvr>
                                      <p:tavLst>
                                        <p:tav tm="0">
                                          <p:val>
                                            <p:strVal val="#ppt_x"/>
                                          </p:val>
                                        </p:tav>
                                        <p:tav tm="100000">
                                          <p:val>
                                            <p:strVal val="#ppt_x"/>
                                          </p:val>
                                        </p:tav>
                                      </p:tavLst>
                                    </p:anim>
                                    <p:anim calcmode="lin" valueType="num">
                                      <p:cBhvr>
                                        <p:cTn id="30" dur="400" fill="hold"/>
                                        <p:tgtEl>
                                          <p:spTgt spid="10"/>
                                        </p:tgtEl>
                                        <p:attrNameLst>
                                          <p:attrName>ppt_y</p:attrName>
                                        </p:attrNameLst>
                                      </p:cBhvr>
                                      <p:tavLst>
                                        <p:tav tm="0">
                                          <p:val>
                                            <p:strVal val="#ppt_y+0.31"/>
                                          </p:val>
                                        </p:tav>
                                        <p:tav tm="100000">
                                          <p:val>
                                            <p:strVal val="#ppt_y+0.31"/>
                                          </p:val>
                                        </p:tav>
                                      </p:tavLst>
                                    </p:anim>
                                    <p:anim calcmode="lin" valueType="num">
                                      <p:cBhvr>
                                        <p:cTn id="31" dur="600" decel="50000" fill="hold">
                                          <p:stCondLst>
                                            <p:cond delay="400"/>
                                          </p:stCondLst>
                                        </p:cTn>
                                        <p:tgtEl>
                                          <p:spTgt spid="1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2" dur="600" decel="50000" fill="hold">
                                          <p:stCondLst>
                                            <p:cond delay="400"/>
                                          </p:stCondLst>
                                        </p:cTn>
                                        <p:tgtEl>
                                          <p:spTgt spid="1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3" fill="hold">
                            <p:stCondLst>
                              <p:cond delay="4500"/>
                            </p:stCondLst>
                            <p:childTnLst>
                              <p:par>
                                <p:cTn id="34" presetID="25" presetClass="entr" presetSubtype="0" fill="hold" nodeType="afterEffect">
                                  <p:stCondLst>
                                    <p:cond delay="0"/>
                                  </p:stCondLst>
                                  <p:childTnLst>
                                    <p:set>
                                      <p:cBhvr>
                                        <p:cTn id="35" dur="1" fill="hold">
                                          <p:stCondLst>
                                            <p:cond delay="0"/>
                                          </p:stCondLst>
                                        </p:cTn>
                                        <p:tgtEl>
                                          <p:spTgt spid="1028"/>
                                        </p:tgtEl>
                                        <p:attrNameLst>
                                          <p:attrName>style.visibility</p:attrName>
                                        </p:attrNameLst>
                                      </p:cBhvr>
                                      <p:to>
                                        <p:strVal val="visible"/>
                                      </p:to>
                                    </p:set>
                                    <p:anim calcmode="lin" valueType="num">
                                      <p:cBhvr>
                                        <p:cTn id="36" dur="500" decel="50000" fill="hold">
                                          <p:stCondLst>
                                            <p:cond delay="0"/>
                                          </p:stCondLst>
                                        </p:cTn>
                                        <p:tgtEl>
                                          <p:spTgt spid="1028"/>
                                        </p:tgtEl>
                                        <p:attrNameLst>
                                          <p:attrName>style.rotation</p:attrName>
                                        </p:attrNameLst>
                                      </p:cBhvr>
                                      <p:tavLst>
                                        <p:tav tm="0">
                                          <p:val>
                                            <p:fltVal val="-90"/>
                                          </p:val>
                                        </p:tav>
                                        <p:tav tm="100000">
                                          <p:val>
                                            <p:fltVal val="0"/>
                                          </p:val>
                                        </p:tav>
                                      </p:tavLst>
                                    </p:anim>
                                    <p:anim calcmode="lin" valueType="num">
                                      <p:cBhvr>
                                        <p:cTn id="37" dur="500" decel="50000" fill="hold">
                                          <p:stCondLst>
                                            <p:cond delay="0"/>
                                          </p:stCondLst>
                                        </p:cTn>
                                        <p:tgtEl>
                                          <p:spTgt spid="1028"/>
                                        </p:tgtEl>
                                        <p:attrNameLst>
                                          <p:attrName>ppt_w</p:attrName>
                                        </p:attrNameLst>
                                      </p:cBhvr>
                                      <p:tavLst>
                                        <p:tav tm="0">
                                          <p:val>
                                            <p:strVal val="#ppt_w"/>
                                          </p:val>
                                        </p:tav>
                                        <p:tav tm="100000">
                                          <p:val>
                                            <p:strVal val="#ppt_w*.05"/>
                                          </p:val>
                                        </p:tav>
                                      </p:tavLst>
                                    </p:anim>
                                    <p:anim calcmode="lin" valueType="num">
                                      <p:cBhvr>
                                        <p:cTn id="38" dur="500" accel="50000" fill="hold">
                                          <p:stCondLst>
                                            <p:cond delay="500"/>
                                          </p:stCondLst>
                                        </p:cTn>
                                        <p:tgtEl>
                                          <p:spTgt spid="1028"/>
                                        </p:tgtEl>
                                        <p:attrNameLst>
                                          <p:attrName>ppt_w</p:attrName>
                                        </p:attrNameLst>
                                      </p:cBhvr>
                                      <p:tavLst>
                                        <p:tav tm="0">
                                          <p:val>
                                            <p:strVal val="#ppt_w*.05"/>
                                          </p:val>
                                        </p:tav>
                                        <p:tav tm="100000">
                                          <p:val>
                                            <p:strVal val="#ppt_w"/>
                                          </p:val>
                                        </p:tav>
                                      </p:tavLst>
                                    </p:anim>
                                    <p:anim calcmode="lin" valueType="num">
                                      <p:cBhvr>
                                        <p:cTn id="39" dur="1000" fill="hold"/>
                                        <p:tgtEl>
                                          <p:spTgt spid="1028"/>
                                        </p:tgtEl>
                                        <p:attrNameLst>
                                          <p:attrName>ppt_h</p:attrName>
                                        </p:attrNameLst>
                                      </p:cBhvr>
                                      <p:tavLst>
                                        <p:tav tm="0">
                                          <p:val>
                                            <p:strVal val="#ppt_h"/>
                                          </p:val>
                                        </p:tav>
                                        <p:tav tm="100000">
                                          <p:val>
                                            <p:strVal val="#ppt_h"/>
                                          </p:val>
                                        </p:tav>
                                      </p:tavLst>
                                    </p:anim>
                                    <p:anim calcmode="lin" valueType="num">
                                      <p:cBhvr>
                                        <p:cTn id="40" dur="500" decel="50000" fill="hold">
                                          <p:stCondLst>
                                            <p:cond delay="0"/>
                                          </p:stCondLst>
                                        </p:cTn>
                                        <p:tgtEl>
                                          <p:spTgt spid="1028"/>
                                        </p:tgtEl>
                                        <p:attrNameLst>
                                          <p:attrName>ppt_x</p:attrName>
                                        </p:attrNameLst>
                                      </p:cBhvr>
                                      <p:tavLst>
                                        <p:tav tm="0">
                                          <p:val>
                                            <p:strVal val="#ppt_x+.4"/>
                                          </p:val>
                                        </p:tav>
                                        <p:tav tm="100000">
                                          <p:val>
                                            <p:strVal val="#ppt_x"/>
                                          </p:val>
                                        </p:tav>
                                      </p:tavLst>
                                    </p:anim>
                                    <p:anim calcmode="lin" valueType="num">
                                      <p:cBhvr>
                                        <p:cTn id="41" dur="500" decel="50000" fill="hold">
                                          <p:stCondLst>
                                            <p:cond delay="0"/>
                                          </p:stCondLst>
                                        </p:cTn>
                                        <p:tgtEl>
                                          <p:spTgt spid="1028"/>
                                        </p:tgtEl>
                                        <p:attrNameLst>
                                          <p:attrName>ppt_y</p:attrName>
                                        </p:attrNameLst>
                                      </p:cBhvr>
                                      <p:tavLst>
                                        <p:tav tm="0">
                                          <p:val>
                                            <p:strVal val="#ppt_y-.2"/>
                                          </p:val>
                                        </p:tav>
                                        <p:tav tm="100000">
                                          <p:val>
                                            <p:strVal val="#ppt_y+.1"/>
                                          </p:val>
                                        </p:tav>
                                      </p:tavLst>
                                    </p:anim>
                                    <p:anim calcmode="lin" valueType="num">
                                      <p:cBhvr>
                                        <p:cTn id="42" dur="500" accel="50000" fill="hold">
                                          <p:stCondLst>
                                            <p:cond delay="500"/>
                                          </p:stCondLst>
                                        </p:cTn>
                                        <p:tgtEl>
                                          <p:spTgt spid="1028"/>
                                        </p:tgtEl>
                                        <p:attrNameLst>
                                          <p:attrName>ppt_y</p:attrName>
                                        </p:attrNameLst>
                                      </p:cBhvr>
                                      <p:tavLst>
                                        <p:tav tm="0">
                                          <p:val>
                                            <p:strVal val="#ppt_y+.1"/>
                                          </p:val>
                                        </p:tav>
                                        <p:tav tm="100000">
                                          <p:val>
                                            <p:strVal val="#ppt_y"/>
                                          </p:val>
                                        </p:tav>
                                      </p:tavLst>
                                    </p:anim>
                                    <p:animEffect transition="in" filter="fade">
                                      <p:cBhvr>
                                        <p:cTn id="43" dur="1000" decel="50000">
                                          <p:stCondLst>
                                            <p:cond delay="0"/>
                                          </p:stCondLst>
                                        </p:cTn>
                                        <p:tgtEl>
                                          <p:spTgt spid="1028"/>
                                        </p:tgtEl>
                                      </p:cBhvr>
                                    </p:animEffect>
                                  </p:childTnLst>
                                </p:cTn>
                              </p:par>
                            </p:childTnLst>
                          </p:cTn>
                        </p:par>
                        <p:par>
                          <p:cTn id="44" fill="hold">
                            <p:stCondLst>
                              <p:cond delay="5500"/>
                            </p:stCondLst>
                            <p:childTnLst>
                              <p:par>
                                <p:cTn id="45" presetID="25"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p:cTn id="47"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50" dur="1000" fill="hold"/>
                                        <p:tgtEl>
                                          <p:spTgt spid="13"/>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3"/>
                                        </p:tgtEl>
                                      </p:cBhvr>
                                    </p:animEffect>
                                  </p:childTnLst>
                                </p:cTn>
                              </p:par>
                            </p:childTnLst>
                          </p:cTn>
                        </p:par>
                        <p:par>
                          <p:cTn id="55" fill="hold">
                            <p:stCondLst>
                              <p:cond delay="6500"/>
                            </p:stCondLst>
                            <p:childTnLst>
                              <p:par>
                                <p:cTn id="56" presetID="45" presetClass="entr" presetSubtype="0" fill="hold" grpId="0" nodeType="afterEffect">
                                  <p:stCondLst>
                                    <p:cond delay="0"/>
                                  </p:stCondLst>
                                  <p:iterate type="lt">
                                    <p:tmPct val="10000"/>
                                  </p:iterate>
                                  <p:childTnLst>
                                    <p:set>
                                      <p:cBhvr>
                                        <p:cTn id="57" dur="1" fill="hold">
                                          <p:stCondLst>
                                            <p:cond delay="0"/>
                                          </p:stCondLst>
                                        </p:cTn>
                                        <p:tgtEl>
                                          <p:spTgt spid="9"/>
                                        </p:tgtEl>
                                        <p:attrNameLst>
                                          <p:attrName>style.visibility</p:attrName>
                                        </p:attrNameLst>
                                      </p:cBhvr>
                                      <p:to>
                                        <p:strVal val="visible"/>
                                      </p:to>
                                    </p:set>
                                    <p:animEffect transition="in" filter="fade">
                                      <p:cBhvr>
                                        <p:cTn id="58" dur="2000"/>
                                        <p:tgtEl>
                                          <p:spTgt spid="9"/>
                                        </p:tgtEl>
                                      </p:cBhvr>
                                    </p:animEffect>
                                    <p:anim calcmode="lin" valueType="num">
                                      <p:cBhvr>
                                        <p:cTn id="59" dur="2000" fill="hold"/>
                                        <p:tgtEl>
                                          <p:spTgt spid="9"/>
                                        </p:tgtEl>
                                        <p:attrNameLst>
                                          <p:attrName>ppt_w</p:attrName>
                                        </p:attrNameLst>
                                      </p:cBhvr>
                                      <p:tavLst>
                                        <p:tav tm="0" fmla="#ppt_w*sin(2.5*pi*$)">
                                          <p:val>
                                            <p:fltVal val="0"/>
                                          </p:val>
                                        </p:tav>
                                        <p:tav tm="100000">
                                          <p:val>
                                            <p:fltVal val="1"/>
                                          </p:val>
                                        </p:tav>
                                      </p:tavLst>
                                    </p:anim>
                                    <p:anim calcmode="lin" valueType="num">
                                      <p:cBhvr>
                                        <p:cTn id="60" dur="2000" fill="hold"/>
                                        <p:tgtEl>
                                          <p:spTgt spid="9"/>
                                        </p:tgtEl>
                                        <p:attrNameLst>
                                          <p:attrName>ppt_h</p:attrName>
                                        </p:attrNameLst>
                                      </p:cBhvr>
                                      <p:tavLst>
                                        <p:tav tm="0">
                                          <p:val>
                                            <p:strVal val="#ppt_h"/>
                                          </p:val>
                                        </p:tav>
                                        <p:tav tm="100000">
                                          <p:val>
                                            <p:strVal val="#ppt_h"/>
                                          </p:val>
                                        </p:tav>
                                      </p:tavLst>
                                    </p:anim>
                                  </p:childTnLst>
                                </p:cTn>
                              </p:par>
                            </p:childTnLst>
                          </p:cTn>
                        </p:par>
                        <p:par>
                          <p:cTn id="61" fill="hold">
                            <p:stCondLst>
                              <p:cond delay="12300"/>
                            </p:stCondLst>
                            <p:childTnLst>
                              <p:par>
                                <p:cTn id="62" presetID="1" presetClass="emph" presetSubtype="2" fill="hold" nodeType="afterEffect">
                                  <p:stCondLst>
                                    <p:cond delay="0"/>
                                  </p:stCondLst>
                                  <p:childTnLst>
                                    <p:animClr clrSpc="rgb">
                                      <p:cBhvr>
                                        <p:cTn id="63" dur="2000" fill="hold"/>
                                        <p:tgtEl>
                                          <p:spTgt spid="9"/>
                                        </p:tgtEl>
                                        <p:attrNameLst>
                                          <p:attrName>fillcolor</p:attrName>
                                        </p:attrNameLst>
                                      </p:cBhvr>
                                      <p:to>
                                        <a:schemeClr val="accent2"/>
                                      </p:to>
                                    </p:animClr>
                                    <p:set>
                                      <p:cBhvr>
                                        <p:cTn id="64" dur="2000" fill="hold"/>
                                        <p:tgtEl>
                                          <p:spTgt spid="9"/>
                                        </p:tgtEl>
                                        <p:attrNameLst>
                                          <p:attrName>fill.type</p:attrName>
                                        </p:attrNameLst>
                                      </p:cBhvr>
                                      <p:to>
                                        <p:strVal val="solid"/>
                                      </p:to>
                                    </p:set>
                                    <p:set>
                                      <p:cBhvr>
                                        <p:cTn id="65" dur="2000" fill="hold"/>
                                        <p:tgtEl>
                                          <p:spTgt spid="9"/>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3" grpId="0" animBg="1"/>
      <p:bldP spid="8"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21635"/>
            <a:ext cx="7626100" cy="6801862"/>
          </a:xfrm>
          <a:prstGeom prst="rect">
            <a:avLst/>
          </a:prstGeom>
        </p:spPr>
        <p:txBody>
          <a:bodyPr wrap="square">
            <a:spAutoFit/>
          </a:bodyPr>
          <a:lstStyle/>
          <a:p>
            <a:pPr algn="just"/>
            <a:r>
              <a:rPr lang="fr-FR" sz="3200" b="1" dirty="0" smtClean="0">
                <a:solidFill>
                  <a:schemeClr val="bg1"/>
                </a:solidFill>
                <a:latin typeface="Times New Roman" pitchFamily="18" charset="0"/>
                <a:cs typeface="Times New Roman" pitchFamily="18" charset="0"/>
              </a:rPr>
              <a:t>L’enseignement inclusif en Algérie: législation, recherches, actions</a:t>
            </a:r>
          </a:p>
          <a:p>
            <a:pPr algn="just"/>
            <a:endParaRPr lang="fr-FR"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Législation</a:t>
            </a:r>
            <a:endParaRPr lang="fr-FR" sz="2400" b="1" dirty="0" smtClean="0">
              <a:solidFill>
                <a:schemeClr val="bg1"/>
              </a:solidFill>
              <a:latin typeface="Times New Roman" pitchFamily="18" charset="0"/>
              <a:cs typeface="Times New Roman" pitchFamily="18" charset="0"/>
            </a:endParaRP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En Algérie, la prise en charge des personnes à besoins spécifiques reste  une pratique moindre, problématique et dépassée  sur le plan matériel comme sur le plan  pédagogique. </a:t>
            </a:r>
          </a:p>
          <a:p>
            <a:pPr algn="just"/>
            <a:r>
              <a:rPr lang="fr-FR" sz="2400" dirty="0" smtClean="0">
                <a:solidFill>
                  <a:schemeClr val="bg1"/>
                </a:solidFill>
                <a:latin typeface="Times New Roman" pitchFamily="18" charset="0"/>
                <a:cs typeface="Times New Roman" pitchFamily="18" charset="0"/>
              </a:rPr>
              <a:t>-Début des années 1980, mise en place </a:t>
            </a:r>
            <a:r>
              <a:rPr lang="fr-FR" sz="2400" dirty="0" smtClean="0">
                <a:solidFill>
                  <a:schemeClr val="bg1"/>
                </a:solidFill>
                <a:latin typeface="Times New Roman" pitchFamily="18" charset="0"/>
                <a:cs typeface="Times New Roman" pitchFamily="18" charset="0"/>
              </a:rPr>
              <a:t>d’une </a:t>
            </a:r>
            <a:r>
              <a:rPr lang="fr-FR" sz="2400" dirty="0" smtClean="0">
                <a:solidFill>
                  <a:schemeClr val="bg1"/>
                </a:solidFill>
                <a:latin typeface="Times New Roman" pitchFamily="18" charset="0"/>
                <a:cs typeface="Times New Roman" pitchFamily="18" charset="0"/>
              </a:rPr>
              <a:t>politique de prise en charge spécialisée des enfants handicapés qui a très peu évolué contrairement à ce qui s’observe au plan international.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Mecherbet</a:t>
            </a:r>
            <a:r>
              <a:rPr lang="fr-FR" sz="2000" dirty="0" smtClean="0">
                <a:solidFill>
                  <a:schemeClr val="bg1"/>
                </a:solidFill>
                <a:latin typeface="Times New Roman" pitchFamily="18" charset="0"/>
                <a:cs typeface="Times New Roman" pitchFamily="18" charset="0"/>
              </a:rPr>
              <a:t>, A. &amp;  </a:t>
            </a:r>
            <a:r>
              <a:rPr lang="fr-FR" sz="2000" dirty="0" err="1" smtClean="0">
                <a:solidFill>
                  <a:schemeClr val="bg1"/>
                </a:solidFill>
                <a:latin typeface="Times New Roman" pitchFamily="18" charset="0"/>
                <a:cs typeface="Times New Roman" pitchFamily="18" charset="0"/>
              </a:rPr>
              <a:t>Azzouz</a:t>
            </a:r>
            <a:r>
              <a:rPr lang="fr-FR" sz="2000" dirty="0" smtClean="0">
                <a:solidFill>
                  <a:schemeClr val="bg1"/>
                </a:solidFill>
                <a:latin typeface="Times New Roman" pitchFamily="18" charset="0"/>
                <a:cs typeface="Times New Roman" pitchFamily="18" charset="0"/>
              </a:rPr>
              <a:t>, L., 2010-2011)</a:t>
            </a:r>
          </a:p>
          <a:p>
            <a:pPr algn="just"/>
            <a:r>
              <a:rPr lang="fr-FR" sz="2400" dirty="0" smtClean="0">
                <a:solidFill>
                  <a:schemeClr val="bg1"/>
                </a:solidFill>
                <a:latin typeface="Times New Roman" pitchFamily="18" charset="0"/>
                <a:cs typeface="Times New Roman" pitchFamily="18" charset="0"/>
              </a:rPr>
              <a:t>-</a:t>
            </a:r>
            <a:r>
              <a:rPr lang="fr-FR" sz="2400" dirty="0" smtClean="0">
                <a:solidFill>
                  <a:schemeClr val="bg1"/>
                </a:solidFill>
                <a:latin typeface="Times New Roman" pitchFamily="18" charset="0"/>
                <a:cs typeface="Times New Roman" pitchFamily="18" charset="0"/>
              </a:rPr>
              <a:t>Ainsi, l</a:t>
            </a:r>
            <a:r>
              <a:rPr lang="fr-FR" sz="2400" dirty="0" smtClean="0">
                <a:solidFill>
                  <a:schemeClr val="bg1"/>
                </a:solidFill>
                <a:latin typeface="Times New Roman" pitchFamily="18" charset="0"/>
                <a:cs typeface="Times New Roman" pitchFamily="18" charset="0"/>
              </a:rPr>
              <a:t>a première </a:t>
            </a:r>
            <a:r>
              <a:rPr lang="fr-FR" sz="2400" dirty="0" smtClean="0">
                <a:solidFill>
                  <a:schemeClr val="bg1"/>
                </a:solidFill>
                <a:latin typeface="Times New Roman" pitchFamily="18" charset="0"/>
                <a:cs typeface="Times New Roman" pitchFamily="18" charset="0"/>
              </a:rPr>
              <a:t>apparition de la notion d’insertion scolaire en Algérie relève des circulaires n°82/2 et 82/048 du 29 janvier 1982 </a:t>
            </a:r>
            <a:r>
              <a:rPr lang="fr-FR" sz="2400" dirty="0" smtClean="0">
                <a:solidFill>
                  <a:schemeClr val="bg1"/>
                </a:solidFill>
                <a:latin typeface="Times New Roman" pitchFamily="18" charset="0"/>
                <a:cs typeface="Times New Roman" pitchFamily="18" charset="0"/>
              </a:rPr>
              <a:t>réadaptées </a:t>
            </a:r>
            <a:r>
              <a:rPr lang="fr-FR" sz="2400" dirty="0" smtClean="0">
                <a:solidFill>
                  <a:schemeClr val="bg1"/>
                </a:solidFill>
                <a:latin typeface="Times New Roman" pitchFamily="18" charset="0"/>
                <a:cs typeface="Times New Roman" pitchFamily="18" charset="0"/>
              </a:rPr>
              <a:t>par la loi de 1996 qui affirme la volonté des pouvoirs publics d’intégrer les enfants et adolescents handicapés à l’école. </a:t>
            </a:r>
            <a:r>
              <a:rPr lang="fr-FR" sz="2000" dirty="0" smtClean="0">
                <a:solidFill>
                  <a:schemeClr val="bg1"/>
                </a:solidFill>
                <a:latin typeface="Times New Roman" pitchFamily="18" charset="0"/>
                <a:cs typeface="Times New Roman" pitchFamily="18" charset="0"/>
              </a:rPr>
              <a:t>(Boukhelif, M., 2014-2015</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 xmlns:p14="http://schemas.microsoft.com/office/powerpoint/2010/main" val="10794345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0604" y="188640"/>
            <a:ext cx="7293883" cy="7109639"/>
          </a:xfrm>
          <a:prstGeom prst="rect">
            <a:avLst/>
          </a:prstGeom>
        </p:spPr>
        <p:txBody>
          <a:bodyPr wrap="square">
            <a:spAutoFit/>
          </a:bodyPr>
          <a:lstStyle/>
          <a:p>
            <a:pPr algn="just"/>
            <a:r>
              <a:rPr lang="fr-FR" sz="2400" dirty="0" smtClean="0">
                <a:solidFill>
                  <a:schemeClr val="bg1"/>
                </a:solidFill>
                <a:latin typeface="Times New Roman" pitchFamily="18" charset="0"/>
                <a:cs typeface="Times New Roman" pitchFamily="18" charset="0"/>
              </a:rPr>
              <a:t>-</a:t>
            </a:r>
            <a:r>
              <a:rPr lang="fr-FR" sz="2400" dirty="0" smtClean="0">
                <a:solidFill>
                  <a:schemeClr val="bg1"/>
                </a:solidFill>
                <a:latin typeface="Times New Roman" pitchFamily="18" charset="0"/>
                <a:cs typeface="Times New Roman" pitchFamily="18" charset="0"/>
              </a:rPr>
              <a:t>Depuis </a:t>
            </a:r>
            <a:r>
              <a:rPr lang="fr-FR" sz="2400" dirty="0" smtClean="0">
                <a:solidFill>
                  <a:schemeClr val="bg1"/>
                </a:solidFill>
                <a:latin typeface="Times New Roman" pitchFamily="18" charset="0"/>
                <a:cs typeface="Times New Roman" pitchFamily="18" charset="0"/>
              </a:rPr>
              <a:t>l’année 1990, le ministère de la solidarité a mis en place des « classes d’intégration » à l’intention des enfants handicapés mentaux au sein des écoles d’enseignement primaire. </a:t>
            </a:r>
          </a:p>
          <a:p>
            <a:pPr algn="just"/>
            <a:r>
              <a:rPr lang="fr-FR" sz="2400" dirty="0" smtClean="0">
                <a:solidFill>
                  <a:schemeClr val="bg1"/>
                </a:solidFill>
                <a:latin typeface="Times New Roman" pitchFamily="18" charset="0"/>
                <a:cs typeface="Times New Roman" pitchFamily="18" charset="0"/>
              </a:rPr>
              <a:t>-Cependant</a:t>
            </a:r>
            <a:r>
              <a:rPr lang="fr-FR" sz="2400" dirty="0" smtClean="0">
                <a:solidFill>
                  <a:schemeClr val="bg1"/>
                </a:solidFill>
                <a:latin typeface="Times New Roman" pitchFamily="18" charset="0"/>
                <a:cs typeface="Times New Roman" pitchFamily="18" charset="0"/>
              </a:rPr>
              <a:t>,  au lieu de se généraliser, ces classes adaptées en nombre insignifiant ont même fait l’objet d’une remise en cause par de nombreux directeurs d’écoles primaires.</a:t>
            </a:r>
          </a:p>
          <a:p>
            <a:pPr algn="just"/>
            <a:r>
              <a:rPr lang="fr-FR" sz="2400" dirty="0" smtClean="0">
                <a:solidFill>
                  <a:schemeClr val="bg1"/>
                </a:solidFill>
                <a:latin typeface="Times New Roman" pitchFamily="18" charset="0"/>
                <a:cs typeface="Times New Roman" pitchFamily="18" charset="0"/>
              </a:rPr>
              <a:t> Les classes d’intégration ouvertes ne permettaient pas une intégration sociale des sujets avec le reste des enfants de l’école. </a:t>
            </a:r>
          </a:p>
          <a:p>
            <a:pPr algn="just"/>
            <a:r>
              <a:rPr lang="fr-FR" sz="2400" dirty="0" smtClean="0">
                <a:solidFill>
                  <a:schemeClr val="bg1"/>
                </a:solidFill>
                <a:latin typeface="Times New Roman" pitchFamily="18" charset="0"/>
                <a:cs typeface="Times New Roman" pitchFamily="18" charset="0"/>
              </a:rPr>
              <a:t>Elles fonctionnent de manière séparée des classes ordinaires ; les enfants des classes intégrées ne partageant rien avec ceux des classes ordinaires.</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-L’année  2002 verra la promulgation d’une loi (n° 02-09 du 8 mai 2002 ) relative à la protection et à la promotion des personnes handicapées (articles, 14,15 ,16 ) </a:t>
            </a:r>
          </a:p>
          <a:p>
            <a:pPr algn="just"/>
            <a:endParaRPr lang="fr-FR" sz="2400" dirty="0" smtClean="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 xmlns:p14="http://schemas.microsoft.com/office/powerpoint/2010/main" val="37406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69490"/>
            <a:ext cx="7518596" cy="6740307"/>
          </a:xfrm>
          <a:prstGeom prst="rect">
            <a:avLst/>
          </a:prstGeom>
        </p:spPr>
        <p:txBody>
          <a:bodyPr wrap="square">
            <a:spAutoFit/>
          </a:bodyPr>
          <a:lstStyle/>
          <a:p>
            <a:pPr algn="just"/>
            <a:r>
              <a:rPr lang="fr-FR" sz="2400" dirty="0" smtClean="0">
                <a:solidFill>
                  <a:schemeClr val="bg1"/>
                </a:solidFill>
                <a:latin typeface="Times New Roman" pitchFamily="18" charset="0"/>
                <a:cs typeface="Times New Roman" pitchFamily="18" charset="0"/>
              </a:rPr>
              <a:t>-L’article 14 de cette loi stipule que  le secteur de l’éducation en collaboration avec les établissements de santé et autres institutions concernées, doit  prendre en charge  </a:t>
            </a:r>
            <a:r>
              <a:rPr lang="fr-FR" sz="2400" dirty="0" smtClean="0">
                <a:solidFill>
                  <a:schemeClr val="bg1"/>
                </a:solidFill>
                <a:latin typeface="Times New Roman" pitchFamily="18" charset="0"/>
                <a:cs typeface="Times New Roman" pitchFamily="18" charset="0"/>
              </a:rPr>
              <a:t>et </a:t>
            </a:r>
            <a:r>
              <a:rPr lang="fr-FR" sz="2400" dirty="0" smtClean="0">
                <a:solidFill>
                  <a:schemeClr val="bg1"/>
                </a:solidFill>
                <a:latin typeface="Times New Roman" pitchFamily="18" charset="0"/>
                <a:cs typeface="Times New Roman" pitchFamily="18" charset="0"/>
              </a:rPr>
              <a:t>intégrer les enfants handicapés et  ceux  souffrant de maladies chroniques.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-En 2006 , l’Algérie a mis en place par décret exécutif n°06-145 du 25 avril 2006 un Conseil National des Personnes Handicapées. </a:t>
            </a:r>
          </a:p>
          <a:p>
            <a:pPr algn="just"/>
            <a:r>
              <a:rPr lang="fr-FR" sz="2400" dirty="0" smtClean="0">
                <a:solidFill>
                  <a:schemeClr val="bg1"/>
                </a:solidFill>
                <a:latin typeface="Times New Roman" pitchFamily="18" charset="0"/>
                <a:cs typeface="Times New Roman" pitchFamily="18" charset="0"/>
              </a:rPr>
              <a:t>Ce conseil  est installé en mai 2014. C’est un conseil « </a:t>
            </a:r>
            <a:r>
              <a:rPr lang="fr-FR" sz="2400" dirty="0" smtClean="0">
                <a:solidFill>
                  <a:schemeClr val="bg1"/>
                </a:solidFill>
                <a:latin typeface="Times New Roman" pitchFamily="18" charset="0"/>
                <a:cs typeface="Times New Roman" pitchFamily="18" charset="0"/>
              </a:rPr>
              <a:t>consultatif </a:t>
            </a:r>
            <a:r>
              <a:rPr lang="fr-FR" sz="2400" dirty="0" smtClean="0">
                <a:solidFill>
                  <a:schemeClr val="bg1"/>
                </a:solidFill>
                <a:latin typeface="Times New Roman" pitchFamily="18" charset="0"/>
                <a:cs typeface="Times New Roman" pitchFamily="18" charset="0"/>
              </a:rPr>
              <a:t>chargé d'étudier et de donner son avis sur toutes les questions relatives à la protection, la promotion, l'insertion socioprofessionnelle et l'intégration des personnes en situation de handicap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-En 2008, Loi d’orientation sur l’éducation (2008), article </a:t>
            </a:r>
            <a:r>
              <a:rPr lang="fr-FR" sz="2400" dirty="0" smtClean="0">
                <a:solidFill>
                  <a:schemeClr val="bg1"/>
                </a:solidFill>
                <a:latin typeface="Times New Roman" pitchFamily="18" charset="0"/>
                <a:cs typeface="Times New Roman" pitchFamily="18" charset="0"/>
              </a:rPr>
              <a:t>10,14 pour </a:t>
            </a:r>
            <a:r>
              <a:rPr lang="fr-FR" sz="2400" dirty="0" smtClean="0">
                <a:solidFill>
                  <a:schemeClr val="bg1"/>
                </a:solidFill>
                <a:latin typeface="Times New Roman" pitchFamily="18" charset="0"/>
                <a:cs typeface="Times New Roman" pitchFamily="18" charset="0"/>
              </a:rPr>
              <a:t>les enfants avec un plan national d’action pour les enfants (2008-2015); </a:t>
            </a:r>
            <a:endParaRPr lang="fr-FR" sz="24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 xmlns:p14="http://schemas.microsoft.com/office/powerpoint/2010/main" val="20235286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83215"/>
            <a:ext cx="7626100" cy="7309693"/>
          </a:xfrm>
          <a:prstGeom prst="rect">
            <a:avLst/>
          </a:prstGeom>
        </p:spPr>
        <p:txBody>
          <a:bodyPr wrap="square">
            <a:spAutoFit/>
          </a:bodyPr>
          <a:lstStyle/>
          <a:p>
            <a:r>
              <a:rPr lang="fr-FR" sz="2400" dirty="0" smtClean="0">
                <a:solidFill>
                  <a:schemeClr val="bg1"/>
                </a:solidFill>
                <a:latin typeface="Times New Roman" pitchFamily="18" charset="0"/>
                <a:cs typeface="Times New Roman" pitchFamily="18" charset="0"/>
              </a:rPr>
              <a:t>-La même année( 2008),  promulgation d’un décret exécutif  qui  fait obligation aux établissements et centres d’accueil de la petite enfance d’accepter « les enfants handicapés dans des unités spécialement aménagées ou intégrées dans des groupes d’enfants valides ». (MS N F)</a:t>
            </a:r>
          </a:p>
          <a:p>
            <a:r>
              <a:rPr lang="fr-FR" sz="2400" dirty="0" smtClean="0">
                <a:solidFill>
                  <a:schemeClr val="bg1"/>
                </a:solidFill>
                <a:latin typeface="Times New Roman" pitchFamily="18" charset="0"/>
                <a:cs typeface="Times New Roman" pitchFamily="18" charset="0"/>
              </a:rPr>
              <a:t>Cette loi, circonscrite  à l’éducation préscolaire, précise  la mise en place des contours d’une pratique de l’inclusion préscolaire des enfants handicapés.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Mecherbet</a:t>
            </a:r>
            <a:r>
              <a:rPr lang="fr-FR" sz="2000" dirty="0" smtClean="0">
                <a:solidFill>
                  <a:schemeClr val="bg1"/>
                </a:solidFill>
                <a:latin typeface="Times New Roman" pitchFamily="18" charset="0"/>
                <a:cs typeface="Times New Roman" pitchFamily="18" charset="0"/>
              </a:rPr>
              <a:t>, A. &amp;  </a:t>
            </a:r>
            <a:r>
              <a:rPr lang="fr-FR" sz="2000" dirty="0" err="1" smtClean="0">
                <a:solidFill>
                  <a:schemeClr val="bg1"/>
                </a:solidFill>
                <a:latin typeface="Times New Roman" pitchFamily="18" charset="0"/>
                <a:cs typeface="Times New Roman" pitchFamily="18" charset="0"/>
              </a:rPr>
              <a:t>Azzouz</a:t>
            </a:r>
            <a:r>
              <a:rPr lang="fr-FR" sz="2000" dirty="0" smtClean="0">
                <a:solidFill>
                  <a:schemeClr val="bg1"/>
                </a:solidFill>
                <a:latin typeface="Times New Roman" pitchFamily="18" charset="0"/>
                <a:cs typeface="Times New Roman" pitchFamily="18" charset="0"/>
              </a:rPr>
              <a:t>, L., 2010-2011) </a:t>
            </a:r>
          </a:p>
          <a:p>
            <a:endParaRPr lang="fr-FR" sz="105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Une  Circulaire du Secrétaire Général du Ministère de l’Education Nationale (2010) liste les procédures et  conditions nécessaires de prise en charge des élèves handicapés au sein des établissements scolaires ; </a:t>
            </a:r>
          </a:p>
          <a:p>
            <a:pPr algn="just"/>
            <a:endParaRPr lang="fr-FR" sz="105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Ajoutant à ces lois  la ratification </a:t>
            </a:r>
            <a:r>
              <a:rPr lang="fr-FR" sz="2400" dirty="0" smtClean="0">
                <a:solidFill>
                  <a:schemeClr val="bg1"/>
                </a:solidFill>
                <a:latin typeface="Times New Roman" pitchFamily="18" charset="0"/>
                <a:cs typeface="Times New Roman" pitchFamily="18" charset="0"/>
              </a:rPr>
              <a:t>des </a:t>
            </a:r>
            <a:r>
              <a:rPr lang="fr-FR" sz="2400" dirty="0" smtClean="0">
                <a:solidFill>
                  <a:schemeClr val="bg1"/>
                </a:solidFill>
                <a:latin typeface="Times New Roman" pitchFamily="18" charset="0"/>
                <a:cs typeface="Times New Roman" pitchFamily="18" charset="0"/>
              </a:rPr>
              <a:t>différentes  conventions internationales par </a:t>
            </a:r>
            <a:r>
              <a:rPr lang="fr-FR" sz="2400" dirty="0" smtClean="0">
                <a:solidFill>
                  <a:schemeClr val="bg1"/>
                </a:solidFill>
                <a:latin typeface="Times New Roman" pitchFamily="18" charset="0"/>
                <a:cs typeface="Times New Roman" pitchFamily="18" charset="0"/>
              </a:rPr>
              <a:t>l’</a:t>
            </a:r>
            <a:r>
              <a:rPr lang="fr-FR" sz="2400" dirty="0" smtClean="0">
                <a:solidFill>
                  <a:schemeClr val="bg1"/>
                </a:solidFill>
                <a:latin typeface="Times New Roman" pitchFamily="18" charset="0"/>
                <a:cs typeface="Times New Roman" pitchFamily="18" charset="0"/>
              </a:rPr>
              <a:t>E</a:t>
            </a:r>
            <a:r>
              <a:rPr lang="fr-FR" sz="2400" dirty="0" smtClean="0">
                <a:solidFill>
                  <a:schemeClr val="bg1"/>
                </a:solidFill>
                <a:latin typeface="Times New Roman" pitchFamily="18" charset="0"/>
                <a:cs typeface="Times New Roman" pitchFamily="18" charset="0"/>
              </a:rPr>
              <a:t>tat algérien </a:t>
            </a:r>
            <a:r>
              <a:rPr lang="fr-FR" sz="2400" dirty="0" smtClean="0">
                <a:solidFill>
                  <a:schemeClr val="bg1"/>
                </a:solidFill>
                <a:latin typeface="Times New Roman" pitchFamily="18" charset="0"/>
                <a:cs typeface="Times New Roman" pitchFamily="18" charset="0"/>
              </a:rPr>
              <a:t>(conventions sur le droit de l’enfant : article 23 et 28, convention des </a:t>
            </a:r>
            <a:r>
              <a:rPr lang="fr-FR" sz="2400" dirty="0" smtClean="0">
                <a:solidFill>
                  <a:schemeClr val="bg1"/>
                </a:solidFill>
                <a:latin typeface="Times New Roman" pitchFamily="18" charset="0"/>
                <a:cs typeface="Times New Roman" pitchFamily="18" charset="0"/>
              </a:rPr>
              <a:t>Nations </a:t>
            </a:r>
            <a:r>
              <a:rPr lang="fr-FR" sz="2400" dirty="0" smtClean="0">
                <a:solidFill>
                  <a:schemeClr val="bg1"/>
                </a:solidFill>
                <a:latin typeface="Times New Roman" pitchFamily="18" charset="0"/>
                <a:cs typeface="Times New Roman" pitchFamily="18" charset="0"/>
              </a:rPr>
              <a:t>U</a:t>
            </a:r>
            <a:r>
              <a:rPr lang="fr-FR" sz="2400" dirty="0" smtClean="0">
                <a:solidFill>
                  <a:schemeClr val="bg1"/>
                </a:solidFill>
                <a:latin typeface="Times New Roman" pitchFamily="18" charset="0"/>
                <a:cs typeface="Times New Roman" pitchFamily="18" charset="0"/>
              </a:rPr>
              <a:t>nis </a:t>
            </a:r>
            <a:r>
              <a:rPr lang="fr-FR" sz="2400" dirty="0" smtClean="0">
                <a:solidFill>
                  <a:schemeClr val="bg1"/>
                </a:solidFill>
                <a:latin typeface="Times New Roman" pitchFamily="18" charset="0"/>
                <a:cs typeface="Times New Roman" pitchFamily="18" charset="0"/>
              </a:rPr>
              <a:t>relative aux droits des personnes handicapées signée en 2009).</a:t>
            </a:r>
          </a:p>
          <a:p>
            <a:endParaRPr lang="fr-FR" sz="20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 xmlns:p14="http://schemas.microsoft.com/office/powerpoint/2010/main" val="1057981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48863"/>
            <a:ext cx="7626100" cy="6478697"/>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La recherche</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Les  recherches sur l’inclusion des enfants  et adolescents à besoins spécifiques en Algérie sont </a:t>
            </a:r>
            <a:r>
              <a:rPr lang="fr-FR" sz="2400" dirty="0" smtClean="0">
                <a:solidFill>
                  <a:schemeClr val="bg1"/>
                </a:solidFill>
                <a:latin typeface="Times New Roman" pitchFamily="18" charset="0"/>
                <a:cs typeface="Times New Roman" pitchFamily="18" charset="0"/>
              </a:rPr>
              <a:t>rares</a:t>
            </a:r>
            <a:r>
              <a:rPr lang="fr-FR" sz="2400" dirty="0" smtClean="0">
                <a:solidFill>
                  <a:schemeClr val="bg1"/>
                </a:solidFill>
                <a:latin typeface="Times New Roman" pitchFamily="18" charset="0"/>
                <a:cs typeface="Times New Roman" pitchFamily="18" charset="0"/>
              </a:rPr>
              <a:t>, il s’agit d’un domaine de recherche très peu investi</a:t>
            </a:r>
            <a:r>
              <a:rPr lang="fr-FR" sz="2400" dirty="0" smtClean="0">
                <a:solidFill>
                  <a:schemeClr val="bg1"/>
                </a:solidFill>
                <a:latin typeface="Times New Roman" pitchFamily="18" charset="0"/>
                <a:cs typeface="Times New Roman" pitchFamily="18" charset="0"/>
              </a:rPr>
              <a:t>. Nous citrons 2 études:</a:t>
            </a:r>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 recherche </a:t>
            </a:r>
            <a:r>
              <a:rPr lang="fr-FR" sz="2400" dirty="0" smtClean="0">
                <a:solidFill>
                  <a:schemeClr val="bg1"/>
                </a:solidFill>
                <a:latin typeface="Times New Roman" pitchFamily="18" charset="0"/>
                <a:cs typeface="Times New Roman" pitchFamily="18" charset="0"/>
              </a:rPr>
              <a:t>de </a:t>
            </a:r>
            <a:r>
              <a:rPr lang="fr-FR" sz="2400" dirty="0" smtClean="0">
                <a:solidFill>
                  <a:schemeClr val="bg1"/>
                </a:solidFill>
                <a:latin typeface="Times New Roman" pitchFamily="18" charset="0"/>
                <a:cs typeface="Times New Roman" pitchFamily="18" charset="0"/>
              </a:rPr>
              <a:t> </a:t>
            </a:r>
            <a:r>
              <a:rPr lang="fr-FR" sz="2400" dirty="0" smtClean="0">
                <a:solidFill>
                  <a:schemeClr val="bg1"/>
                </a:solidFill>
                <a:latin typeface="Times New Roman" pitchFamily="18" charset="0"/>
                <a:cs typeface="Times New Roman" pitchFamily="18" charset="0"/>
              </a:rPr>
              <a:t>Ali </a:t>
            </a:r>
            <a:r>
              <a:rPr lang="fr-FR" sz="2400" dirty="0" err="1" smtClean="0">
                <a:solidFill>
                  <a:schemeClr val="bg1"/>
                </a:solidFill>
                <a:latin typeface="Times New Roman" pitchFamily="18" charset="0"/>
                <a:cs typeface="Times New Roman" pitchFamily="18" charset="0"/>
              </a:rPr>
              <a:t>Mecherbet</a:t>
            </a:r>
            <a:r>
              <a:rPr lang="fr-FR" sz="2400" dirty="0" smtClean="0">
                <a:solidFill>
                  <a:schemeClr val="bg1"/>
                </a:solidFill>
                <a:latin typeface="Times New Roman" pitchFamily="18" charset="0"/>
                <a:cs typeface="Times New Roman" pitchFamily="18" charset="0"/>
              </a:rPr>
              <a:t> &amp;  Lakhdar </a:t>
            </a:r>
            <a:r>
              <a:rPr lang="fr-FR" sz="2400" dirty="0" err="1" smtClean="0">
                <a:solidFill>
                  <a:schemeClr val="bg1"/>
                </a:solidFill>
                <a:latin typeface="Times New Roman" pitchFamily="18" charset="0"/>
                <a:cs typeface="Times New Roman" pitchFamily="18" charset="0"/>
              </a:rPr>
              <a:t>Azzouz</a:t>
            </a:r>
            <a:endParaRPr lang="fr-FR" sz="2400" dirty="0" smtClean="0">
              <a:solidFill>
                <a:schemeClr val="bg1"/>
              </a:solidFill>
              <a:latin typeface="Times New Roman" pitchFamily="18" charset="0"/>
              <a:cs typeface="Times New Roman" pitchFamily="18" charset="0"/>
            </a:endParaRPr>
          </a:p>
          <a:p>
            <a:pPr algn="just"/>
            <a:endParaRPr lang="fr-FR" sz="1100"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Son objectif </a:t>
            </a:r>
            <a:r>
              <a:rPr lang="fr-FR" sz="2400" dirty="0" smtClean="0">
                <a:solidFill>
                  <a:schemeClr val="bg1"/>
                </a:solidFill>
                <a:latin typeface="Times New Roman" pitchFamily="18" charset="0"/>
                <a:cs typeface="Times New Roman" pitchFamily="18" charset="0"/>
              </a:rPr>
              <a:t>: mesurer les effets de l’inclusion d’enfants autistes sur leur inclusion  sociale et la réduction de l’intensité du trouble.</a:t>
            </a:r>
          </a:p>
          <a:p>
            <a:pPr algn="just"/>
            <a:endParaRPr lang="fr-FR" sz="1100"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Lieu et groupe de recherche </a:t>
            </a:r>
            <a:r>
              <a:rPr lang="fr-FR" sz="2400" dirty="0" smtClean="0">
                <a:solidFill>
                  <a:schemeClr val="bg1"/>
                </a:solidFill>
                <a:latin typeface="Times New Roman" pitchFamily="18" charset="0"/>
                <a:cs typeface="Times New Roman" pitchFamily="18" charset="0"/>
              </a:rPr>
              <a:t>: l’étude  a été menée à Tlemcen avec deux enfants autistes intégrés  dans une classe de maternelle et a duré sept mois (2010 /2011). </a:t>
            </a:r>
          </a:p>
          <a:p>
            <a:pPr algn="just"/>
            <a:endParaRPr lang="fr-FR" sz="1100"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Les outils </a:t>
            </a:r>
            <a:r>
              <a:rPr lang="fr-FR" sz="2400" dirty="0" smtClean="0">
                <a:solidFill>
                  <a:schemeClr val="bg1"/>
                </a:solidFill>
                <a:latin typeface="Times New Roman" pitchFamily="18" charset="0"/>
                <a:cs typeface="Times New Roman" pitchFamily="18" charset="0"/>
              </a:rPr>
              <a:t>: un test sociométrique et une échelle d’évaluation des comportements des enfants observés en situation au début de l’inclusion et à la fin de l’expérience. </a:t>
            </a: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 xmlns:p14="http://schemas.microsoft.com/office/powerpoint/2010/main" val="5877136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289679"/>
            <a:ext cx="7374580" cy="5909310"/>
          </a:xfrm>
          <a:prstGeom prst="rect">
            <a:avLst/>
          </a:prstGeom>
        </p:spPr>
        <p:txBody>
          <a:bodyPr wrap="square">
            <a:spAutoFit/>
          </a:bodyPr>
          <a:lstStyle/>
          <a:p>
            <a:pPr algn="just"/>
            <a:r>
              <a:rPr lang="fr-FR" sz="3200" b="1" dirty="0" smtClean="0">
                <a:solidFill>
                  <a:schemeClr val="bg1"/>
                </a:solidFill>
                <a:latin typeface="Times New Roman" pitchFamily="18" charset="0"/>
                <a:cs typeface="Times New Roman" pitchFamily="18" charset="0"/>
              </a:rPr>
              <a:t>Les résultats </a:t>
            </a:r>
          </a:p>
          <a:p>
            <a:pPr algn="just"/>
            <a:endParaRPr lang="fr-FR" sz="2400" b="1" dirty="0" smtClean="0">
              <a:solidFill>
                <a:schemeClr val="bg1"/>
              </a:solidFill>
              <a:latin typeface="Times New Roman" pitchFamily="18" charset="0"/>
              <a:cs typeface="Times New Roman" pitchFamily="18" charset="0"/>
            </a:endParaRPr>
          </a:p>
          <a:p>
            <a:pPr marL="285750" indent="-285750" algn="just">
              <a:buFontTx/>
              <a:buChar char="-"/>
            </a:pPr>
            <a:r>
              <a:rPr lang="fr-FR" sz="2400" dirty="0" smtClean="0">
                <a:solidFill>
                  <a:schemeClr val="bg1"/>
                </a:solidFill>
                <a:latin typeface="Times New Roman" pitchFamily="18" charset="0"/>
                <a:cs typeface="Times New Roman" pitchFamily="18" charset="0"/>
              </a:rPr>
              <a:t>U</a:t>
            </a:r>
            <a:r>
              <a:rPr lang="fr-FR" sz="2400" dirty="0" smtClean="0">
                <a:solidFill>
                  <a:schemeClr val="bg1"/>
                </a:solidFill>
                <a:latin typeface="Times New Roman" pitchFamily="18" charset="0"/>
                <a:cs typeface="Times New Roman" pitchFamily="18" charset="0"/>
              </a:rPr>
              <a:t>ne </a:t>
            </a:r>
            <a:r>
              <a:rPr lang="fr-FR" sz="2400" dirty="0" smtClean="0">
                <a:solidFill>
                  <a:schemeClr val="bg1"/>
                </a:solidFill>
                <a:latin typeface="Times New Roman" pitchFamily="18" charset="0"/>
                <a:cs typeface="Times New Roman" pitchFamily="18" charset="0"/>
              </a:rPr>
              <a:t>légère amélioration sur le plan des compétences scolaires et des habiletés comportementales ;</a:t>
            </a:r>
          </a:p>
          <a:p>
            <a:pPr marL="285750" indent="-285750" algn="just">
              <a:buFontTx/>
              <a:buChar char="-"/>
            </a:pPr>
            <a:endParaRPr lang="fr-FR" sz="2400" dirty="0" smtClean="0">
              <a:solidFill>
                <a:schemeClr val="bg1"/>
              </a:solidFill>
              <a:latin typeface="Times New Roman" pitchFamily="18" charset="0"/>
              <a:cs typeface="Times New Roman" pitchFamily="18" charset="0"/>
            </a:endParaRPr>
          </a:p>
          <a:p>
            <a:pPr marL="285750" indent="-285750" algn="just">
              <a:buFontTx/>
              <a:buChar char="-"/>
            </a:pPr>
            <a:r>
              <a:rPr lang="fr-FR" sz="2400" dirty="0" smtClean="0">
                <a:solidFill>
                  <a:schemeClr val="bg1"/>
                </a:solidFill>
                <a:latin typeface="Times New Roman" pitchFamily="18" charset="0"/>
                <a:cs typeface="Times New Roman" pitchFamily="18" charset="0"/>
              </a:rPr>
              <a:t>U</a:t>
            </a:r>
            <a:r>
              <a:rPr lang="fr-FR" sz="2400" dirty="0" smtClean="0">
                <a:solidFill>
                  <a:schemeClr val="bg1"/>
                </a:solidFill>
                <a:latin typeface="Times New Roman" pitchFamily="18" charset="0"/>
                <a:cs typeface="Times New Roman" pitchFamily="18" charset="0"/>
              </a:rPr>
              <a:t>n </a:t>
            </a:r>
            <a:r>
              <a:rPr lang="fr-FR" sz="2400" dirty="0" smtClean="0">
                <a:solidFill>
                  <a:schemeClr val="bg1"/>
                </a:solidFill>
                <a:latin typeface="Times New Roman" pitchFamily="18" charset="0"/>
                <a:cs typeface="Times New Roman" pitchFamily="18" charset="0"/>
              </a:rPr>
              <a:t>recul de l’intensité de leur autisme. Les sujets sont passés du seuil d’intensité sévère à moyen.</a:t>
            </a:r>
          </a:p>
          <a:p>
            <a:pPr marL="285750" indent="-285750" algn="just">
              <a:buFontTx/>
              <a:buChar char="-"/>
            </a:pPr>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Les auteurs concluent à l’importance du projet pédagogique personnalisé à chaque enfant et la nécessité d’un dispositif d’intervention associant les parents, l’éducatrice et un auxiliaire de vie.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Mecherbet</a:t>
            </a:r>
            <a:r>
              <a:rPr lang="fr-FR" sz="2000" dirty="0" smtClean="0">
                <a:solidFill>
                  <a:schemeClr val="bg1"/>
                </a:solidFill>
                <a:latin typeface="Times New Roman" pitchFamily="18" charset="0"/>
                <a:cs typeface="Times New Roman" pitchFamily="18" charset="0"/>
              </a:rPr>
              <a:t>, A. &amp;  </a:t>
            </a:r>
            <a:r>
              <a:rPr lang="fr-FR" sz="2000" dirty="0" err="1" smtClean="0">
                <a:solidFill>
                  <a:schemeClr val="bg1"/>
                </a:solidFill>
                <a:latin typeface="Times New Roman" pitchFamily="18" charset="0"/>
                <a:cs typeface="Times New Roman" pitchFamily="18" charset="0"/>
              </a:rPr>
              <a:t>Azzouz</a:t>
            </a:r>
            <a:r>
              <a:rPr lang="fr-FR" sz="2000" dirty="0" smtClean="0">
                <a:solidFill>
                  <a:schemeClr val="bg1"/>
                </a:solidFill>
                <a:latin typeface="Times New Roman" pitchFamily="18" charset="0"/>
                <a:cs typeface="Times New Roman" pitchFamily="18" charset="0"/>
              </a:rPr>
              <a:t>, L., 2010-2011 ).</a:t>
            </a:r>
          </a:p>
          <a:p>
            <a:pPr algn="just"/>
            <a:r>
              <a:rPr lang="fr-FR" sz="2000" dirty="0" smtClean="0">
                <a:solidFill>
                  <a:schemeClr val="bg1"/>
                </a:solidFill>
                <a:latin typeface="Times New Roman" pitchFamily="18" charset="0"/>
                <a:cs typeface="Times New Roman" pitchFamily="18" charset="0"/>
              </a:rPr>
              <a:t> </a:t>
            </a:r>
          </a:p>
          <a:p>
            <a:pPr algn="just"/>
            <a:endParaRPr lang="fr-FR" sz="2400" dirty="0" smtClean="0">
              <a:solidFill>
                <a:schemeClr val="bg1"/>
              </a:solidFill>
              <a:latin typeface="Times New Roman" pitchFamily="18" charset="0"/>
              <a:cs typeface="Times New Roman" pitchFamily="18" charset="0"/>
            </a:endParaRPr>
          </a:p>
          <a:p>
            <a:pPr algn="just"/>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 xmlns:p14="http://schemas.microsoft.com/office/powerpoint/2010/main" val="370482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0"/>
            <a:ext cx="7626100" cy="6694140"/>
          </a:xfrm>
          <a:prstGeom prst="rect">
            <a:avLst/>
          </a:prstGeom>
        </p:spPr>
        <p:txBody>
          <a:bodyPr wrap="square">
            <a:spAutoFit/>
          </a:bodyPr>
          <a:lstStyle/>
          <a:p>
            <a:pPr algn="just"/>
            <a:r>
              <a:rPr lang="fr-FR" sz="2200" b="1" dirty="0" smtClean="0">
                <a:solidFill>
                  <a:schemeClr val="bg1"/>
                </a:solidFill>
                <a:latin typeface="Times New Roman" pitchFamily="18" charset="0"/>
                <a:cs typeface="Times New Roman" pitchFamily="18" charset="0"/>
              </a:rPr>
              <a:t>La deuxième </a:t>
            </a:r>
            <a:r>
              <a:rPr lang="fr-FR" sz="2200" b="1" dirty="0" smtClean="0">
                <a:solidFill>
                  <a:schemeClr val="bg1"/>
                </a:solidFill>
                <a:latin typeface="Times New Roman" pitchFamily="18" charset="0"/>
                <a:cs typeface="Times New Roman" pitchFamily="18" charset="0"/>
              </a:rPr>
              <a:t>étude:(</a:t>
            </a:r>
            <a:r>
              <a:rPr lang="fr-FR" sz="2200" dirty="0" smtClean="0">
                <a:solidFill>
                  <a:schemeClr val="bg1"/>
                </a:solidFill>
                <a:latin typeface="Times New Roman" pitchFamily="18" charset="0"/>
                <a:cs typeface="Times New Roman" pitchFamily="18" charset="0"/>
              </a:rPr>
              <a:t>thèse de doctorat </a:t>
            </a:r>
            <a:r>
              <a:rPr lang="fr-FR" sz="2200" dirty="0" smtClean="0">
                <a:solidFill>
                  <a:schemeClr val="bg1"/>
                </a:solidFill>
                <a:latin typeface="Times New Roman" pitchFamily="18" charset="0"/>
                <a:cs typeface="Times New Roman" pitchFamily="18" charset="0"/>
              </a:rPr>
              <a:t>de Meryem </a:t>
            </a:r>
            <a:r>
              <a:rPr lang="fr-FR" sz="2200" dirty="0" smtClean="0">
                <a:solidFill>
                  <a:schemeClr val="bg1"/>
                </a:solidFill>
                <a:latin typeface="Times New Roman" pitchFamily="18" charset="0"/>
                <a:cs typeface="Times New Roman" pitchFamily="18" charset="0"/>
              </a:rPr>
              <a:t>BOUKHELIF)</a:t>
            </a:r>
          </a:p>
          <a:p>
            <a:pPr algn="just"/>
            <a:r>
              <a:rPr lang="fr-FR" sz="2200" b="1" dirty="0" smtClean="0">
                <a:solidFill>
                  <a:schemeClr val="bg1"/>
                </a:solidFill>
                <a:latin typeface="Times New Roman" pitchFamily="18" charset="0"/>
                <a:cs typeface="Times New Roman" pitchFamily="18" charset="0"/>
              </a:rPr>
              <a:t>-Son objectif </a:t>
            </a:r>
            <a:r>
              <a:rPr lang="fr-FR" sz="2200" dirty="0" smtClean="0">
                <a:solidFill>
                  <a:schemeClr val="bg1"/>
                </a:solidFill>
                <a:latin typeface="Times New Roman" pitchFamily="18" charset="0"/>
                <a:cs typeface="Times New Roman" pitchFamily="18" charset="0"/>
              </a:rPr>
              <a:t>: étudier les représentations sur l’intégration scolaire en milieu ordinaire d’enfants souffrant de handicap mental. </a:t>
            </a:r>
          </a:p>
          <a:p>
            <a:pPr algn="just"/>
            <a:endParaRPr lang="fr-FR" sz="2200" dirty="0" smtClean="0">
              <a:solidFill>
                <a:schemeClr val="bg1"/>
              </a:solidFill>
              <a:latin typeface="Times New Roman" pitchFamily="18" charset="0"/>
              <a:cs typeface="Times New Roman" pitchFamily="18" charset="0"/>
            </a:endParaRPr>
          </a:p>
          <a:p>
            <a:pPr algn="just"/>
            <a:r>
              <a:rPr lang="fr-FR" sz="2200" b="1" dirty="0" smtClean="0">
                <a:solidFill>
                  <a:schemeClr val="bg1"/>
                </a:solidFill>
                <a:latin typeface="Times New Roman" pitchFamily="18" charset="0"/>
                <a:cs typeface="Times New Roman" pitchFamily="18" charset="0"/>
              </a:rPr>
              <a:t>-Outils et population</a:t>
            </a:r>
            <a:r>
              <a:rPr lang="fr-FR" sz="2200" dirty="0" smtClean="0">
                <a:solidFill>
                  <a:schemeClr val="bg1"/>
                </a:solidFill>
                <a:latin typeface="Times New Roman" pitchFamily="18" charset="0"/>
                <a:cs typeface="Times New Roman" pitchFamily="18" charset="0"/>
              </a:rPr>
              <a:t>: des questionnaires auxquels ont répondu </a:t>
            </a:r>
            <a:r>
              <a:rPr lang="fr-FR" sz="2200" dirty="0" smtClean="0">
                <a:solidFill>
                  <a:schemeClr val="bg1"/>
                </a:solidFill>
                <a:latin typeface="Times New Roman" pitchFamily="18" charset="0"/>
                <a:cs typeface="Times New Roman" pitchFamily="18" charset="0"/>
              </a:rPr>
              <a:t>3</a:t>
            </a:r>
            <a:r>
              <a:rPr lang="fr-FR" sz="2200" dirty="0" smtClean="0">
                <a:solidFill>
                  <a:schemeClr val="bg1"/>
                </a:solidFill>
                <a:latin typeface="Times New Roman" pitchFamily="18" charset="0"/>
                <a:cs typeface="Times New Roman" pitchFamily="18" charset="0"/>
              </a:rPr>
              <a:t> </a:t>
            </a:r>
            <a:r>
              <a:rPr lang="fr-FR" sz="2200" dirty="0" smtClean="0">
                <a:solidFill>
                  <a:schemeClr val="bg1"/>
                </a:solidFill>
                <a:latin typeface="Times New Roman" pitchFamily="18" charset="0"/>
                <a:cs typeface="Times New Roman" pitchFamily="18" charset="0"/>
              </a:rPr>
              <a:t>groupes de sujets : des parents d’enfants handicapés mentaux, des enseignants, des parents d’enfants normaux.</a:t>
            </a:r>
          </a:p>
          <a:p>
            <a:pPr algn="just"/>
            <a:r>
              <a:rPr lang="fr-FR" sz="2200" b="1" dirty="0" smtClean="0">
                <a:solidFill>
                  <a:schemeClr val="bg1"/>
                </a:solidFill>
                <a:latin typeface="Times New Roman" pitchFamily="18" charset="0"/>
                <a:cs typeface="Times New Roman" pitchFamily="18" charset="0"/>
              </a:rPr>
              <a:t> Les résultats : </a:t>
            </a:r>
          </a:p>
          <a:p>
            <a:pPr algn="just"/>
            <a:endParaRPr lang="fr-FR" sz="1100" dirty="0" smtClean="0">
              <a:solidFill>
                <a:schemeClr val="bg1"/>
              </a:solidFill>
              <a:latin typeface="Times New Roman" pitchFamily="18" charset="0"/>
              <a:cs typeface="Times New Roman" pitchFamily="18" charset="0"/>
            </a:endParaRPr>
          </a:p>
          <a:p>
            <a:pPr marL="285750" indent="-285750" algn="just">
              <a:buFontTx/>
              <a:buChar char="-"/>
            </a:pPr>
            <a:r>
              <a:rPr lang="fr-FR" sz="2200" dirty="0" smtClean="0">
                <a:solidFill>
                  <a:schemeClr val="bg1"/>
                </a:solidFill>
                <a:latin typeface="Times New Roman" pitchFamily="18" charset="0"/>
                <a:cs typeface="Times New Roman" pitchFamily="18" charset="0"/>
              </a:rPr>
              <a:t>les parents d’enfants normaux sont les moins d’accord pour que la scolarisation des enfants handicapés se passe en classes ordinaires,</a:t>
            </a:r>
          </a:p>
          <a:p>
            <a:pPr marL="285750" indent="-285750" algn="just">
              <a:buFontTx/>
              <a:buChar char="-"/>
            </a:pPr>
            <a:endParaRPr lang="fr-FR" sz="1100" dirty="0" smtClean="0">
              <a:solidFill>
                <a:schemeClr val="bg1"/>
              </a:solidFill>
              <a:latin typeface="Times New Roman" pitchFamily="18" charset="0"/>
              <a:cs typeface="Times New Roman" pitchFamily="18" charset="0"/>
            </a:endParaRPr>
          </a:p>
          <a:p>
            <a:pPr algn="just"/>
            <a:r>
              <a:rPr lang="fr-FR" sz="2200" dirty="0" smtClean="0">
                <a:solidFill>
                  <a:schemeClr val="bg1"/>
                </a:solidFill>
                <a:latin typeface="Times New Roman" pitchFamily="18" charset="0"/>
                <a:cs typeface="Times New Roman" pitchFamily="18" charset="0"/>
              </a:rPr>
              <a:t>-40% des enseignants déclarent être contre ce concept d’intégration dans l’enseignement ordinaire et seulement 36.7% sont pour la présence d’un élève handicapé en classe ordinaire, </a:t>
            </a:r>
          </a:p>
          <a:p>
            <a:pPr algn="just"/>
            <a:endParaRPr lang="fr-FR" sz="1100" dirty="0" smtClean="0">
              <a:solidFill>
                <a:schemeClr val="bg1"/>
              </a:solidFill>
              <a:latin typeface="Times New Roman" pitchFamily="18" charset="0"/>
              <a:cs typeface="Times New Roman" pitchFamily="18" charset="0"/>
            </a:endParaRPr>
          </a:p>
          <a:p>
            <a:pPr algn="just"/>
            <a:r>
              <a:rPr lang="fr-FR" sz="2200" dirty="0" smtClean="0">
                <a:solidFill>
                  <a:schemeClr val="bg1"/>
                </a:solidFill>
                <a:latin typeface="Times New Roman" pitchFamily="18" charset="0"/>
                <a:cs typeface="Times New Roman" pitchFamily="18" charset="0"/>
              </a:rPr>
              <a:t>-73.3% des parents d’enfants handicapés espèrent une scolarisation ordinaire en classes normales. (Boukhelif, M., 2014-2015)</a:t>
            </a:r>
            <a:endParaRPr lang="fr-FR" sz="22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 xmlns:p14="http://schemas.microsoft.com/office/powerpoint/2010/main" val="3510404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188640"/>
            <a:ext cx="7446588" cy="6647974"/>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Les actions</a:t>
            </a:r>
          </a:p>
          <a:p>
            <a:pPr algn="just"/>
            <a:endParaRPr lang="fr-FR"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Les plus marquées de ces actions ont été réalisées en collaboration avec HI,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Cette  ONG  a entamé ses activités en Algérie en 1998  à l’occasion des deux séminaires organisés respectivement à Blida  puis à Marseille sur la thématique de «  l’enfance blessée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Elle  a porté deux projets (dont l’un </a:t>
            </a:r>
            <a:r>
              <a:rPr lang="fr-FR" sz="2000" b="1" dirty="0" smtClean="0">
                <a:solidFill>
                  <a:schemeClr val="bg1"/>
                </a:solidFill>
                <a:latin typeface="Times New Roman" pitchFamily="18" charset="0"/>
                <a:cs typeface="Times New Roman" pitchFamily="18" charset="0"/>
              </a:rPr>
              <a:t>toujours </a:t>
            </a:r>
            <a:r>
              <a:rPr lang="fr-FR" sz="2000" b="1" dirty="0" smtClean="0">
                <a:solidFill>
                  <a:schemeClr val="bg1"/>
                </a:solidFill>
                <a:latin typeface="Times New Roman" pitchFamily="18" charset="0"/>
                <a:cs typeface="Times New Roman" pitchFamily="18" charset="0"/>
              </a:rPr>
              <a:t>en cours) au Maghreb.  </a:t>
            </a:r>
          </a:p>
          <a:p>
            <a:pPr algn="just"/>
            <a:endParaRPr lang="fr-FR" sz="2000" b="1" dirty="0" smtClean="0">
              <a:solidFill>
                <a:schemeClr val="bg1"/>
              </a:solidFill>
              <a:latin typeface="Times New Roman" pitchFamily="18" charset="0"/>
              <a:cs typeface="Times New Roman" pitchFamily="18" charset="0"/>
            </a:endParaRPr>
          </a:p>
          <a:p>
            <a:pPr algn="just"/>
            <a:r>
              <a:rPr lang="fr-FR" sz="2000" b="1" dirty="0" smtClean="0">
                <a:solidFill>
                  <a:schemeClr val="bg1"/>
                </a:solidFill>
                <a:latin typeface="Times New Roman" pitchFamily="18" charset="0"/>
                <a:cs typeface="Times New Roman" pitchFamily="18" charset="0"/>
              </a:rPr>
              <a:t>Le premier intitulé « éducation pour tous : vers l’inclusion des enfants en situation de handicap dans le système éducatif en Algérie »,  a été réalisé entre 2010-2013 en partenariat avec trois associations  de  trois wilayas pilotes (Sétif, Tizi-Ouzou et Alger).</a:t>
            </a: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l’association des parents d’enfants IMC (APIMC de Sétif),</a:t>
            </a: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l’association des personnes handicapés et leurs amis (AHLA de </a:t>
            </a:r>
            <a:r>
              <a:rPr lang="fr-FR" sz="2000" b="1" dirty="0" err="1" smtClean="0">
                <a:solidFill>
                  <a:schemeClr val="bg1"/>
                </a:solidFill>
                <a:latin typeface="Times New Roman" pitchFamily="18" charset="0"/>
                <a:cs typeface="Times New Roman" pitchFamily="18" charset="0"/>
              </a:rPr>
              <a:t>Bouzeguène</a:t>
            </a:r>
            <a:r>
              <a:rPr lang="fr-FR" sz="2000" b="1" dirty="0" smtClean="0">
                <a:solidFill>
                  <a:schemeClr val="bg1"/>
                </a:solidFill>
                <a:latin typeface="Times New Roman" pitchFamily="18" charset="0"/>
                <a:cs typeface="Times New Roman" pitchFamily="18" charset="0"/>
              </a:rPr>
              <a:t>,  Tizi-Ouzou )</a:t>
            </a:r>
          </a:p>
          <a:p>
            <a:pPr algn="just"/>
            <a:r>
              <a:rPr lang="fr-FR" sz="2000" b="1" dirty="0" smtClean="0">
                <a:solidFill>
                  <a:schemeClr val="bg1"/>
                </a:solidFill>
                <a:latin typeface="Times New Roman" pitchFamily="18" charset="0"/>
                <a:cs typeface="Times New Roman" pitchFamily="18" charset="0"/>
              </a:rPr>
              <a:t> </a:t>
            </a:r>
            <a:r>
              <a:rPr lang="fr-FR" sz="2000" b="1" dirty="0" smtClean="0">
                <a:solidFill>
                  <a:schemeClr val="bg1"/>
                </a:solidFill>
                <a:latin typeface="Times New Roman" pitchFamily="18" charset="0"/>
                <a:cs typeface="Times New Roman" pitchFamily="18" charset="0"/>
              </a:rPr>
              <a:t>-l’association </a:t>
            </a:r>
            <a:r>
              <a:rPr lang="fr-FR" sz="2000" b="1" dirty="0" smtClean="0">
                <a:solidFill>
                  <a:schemeClr val="bg1"/>
                </a:solidFill>
                <a:latin typeface="Times New Roman" pitchFamily="18" charset="0"/>
                <a:cs typeface="Times New Roman" pitchFamily="18" charset="0"/>
              </a:rPr>
              <a:t>EL Baraka d’Alger .</a:t>
            </a:r>
          </a:p>
          <a:p>
            <a:pPr algn="just"/>
            <a:endParaRPr lang="fr-FR" sz="2000" b="1"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 xmlns:p14="http://schemas.microsoft.com/office/powerpoint/2010/main" val="3453168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70604" y="78981"/>
            <a:ext cx="7365891" cy="6709529"/>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Son objectif principal  : </a:t>
            </a:r>
            <a:r>
              <a:rPr lang="fr-FR" sz="2400" dirty="0" smtClean="0">
                <a:solidFill>
                  <a:schemeClr val="bg1"/>
                </a:solidFill>
                <a:latin typeface="Times New Roman" pitchFamily="18" charset="0"/>
                <a:cs typeface="Times New Roman" pitchFamily="18" charset="0"/>
              </a:rPr>
              <a:t>améliorer  l’accès des enfants handicapés à une éducation de qualité, à travers les actions suivantes :</a:t>
            </a:r>
          </a:p>
          <a:p>
            <a:pPr algn="just"/>
            <a:r>
              <a:rPr lang="fr-FR" sz="2400" dirty="0" smtClean="0">
                <a:solidFill>
                  <a:schemeClr val="bg1"/>
                </a:solidFill>
                <a:latin typeface="Times New Roman" pitchFamily="18" charset="0"/>
                <a:cs typeface="Times New Roman" pitchFamily="18" charset="0"/>
              </a:rPr>
              <a:t>-</a:t>
            </a:r>
            <a:r>
              <a:rPr lang="fr-FR" sz="2400" b="1" dirty="0" smtClean="0">
                <a:solidFill>
                  <a:schemeClr val="bg1"/>
                </a:solidFill>
                <a:latin typeface="Times New Roman" pitchFamily="18" charset="0"/>
                <a:cs typeface="Times New Roman" pitchFamily="18" charset="0"/>
              </a:rPr>
              <a:t>la sensibilisation </a:t>
            </a:r>
            <a:r>
              <a:rPr lang="fr-FR" sz="2400" dirty="0" smtClean="0">
                <a:solidFill>
                  <a:schemeClr val="bg1"/>
                </a:solidFill>
                <a:latin typeface="Times New Roman" pitchFamily="18" charset="0"/>
                <a:cs typeface="Times New Roman" pitchFamily="18" charset="0"/>
              </a:rPr>
              <a:t>(des parents , des acteurs locaux, des médias )sur le droit à l’éducation ;</a:t>
            </a:r>
          </a:p>
          <a:p>
            <a:pPr algn="just"/>
            <a:r>
              <a:rPr lang="fr-FR" sz="2400" dirty="0" smtClean="0">
                <a:solidFill>
                  <a:schemeClr val="bg1"/>
                </a:solidFill>
                <a:latin typeface="Times New Roman" pitchFamily="18" charset="0"/>
                <a:cs typeface="Times New Roman" pitchFamily="18" charset="0"/>
              </a:rPr>
              <a:t>-</a:t>
            </a:r>
            <a:r>
              <a:rPr lang="fr-FR" sz="2400" b="1" dirty="0" smtClean="0">
                <a:solidFill>
                  <a:schemeClr val="bg1"/>
                </a:solidFill>
                <a:latin typeface="Times New Roman" pitchFamily="18" charset="0"/>
                <a:cs typeface="Times New Roman" pitchFamily="18" charset="0"/>
              </a:rPr>
              <a:t>la Formation </a:t>
            </a:r>
            <a:r>
              <a:rPr lang="fr-FR" sz="2400" dirty="0" smtClean="0">
                <a:solidFill>
                  <a:schemeClr val="bg1"/>
                </a:solidFill>
                <a:latin typeface="Times New Roman" pitchFamily="18" charset="0"/>
                <a:cs typeface="Times New Roman" pitchFamily="18" charset="0"/>
              </a:rPr>
              <a:t>: des professionnels de l'éducation aux pratiques inclusives et à l'accompagnement social et pédagogique personnalisé ;</a:t>
            </a:r>
          </a:p>
          <a:p>
            <a:pPr algn="just"/>
            <a:r>
              <a:rPr lang="fr-FR" sz="2400" dirty="0" smtClean="0">
                <a:solidFill>
                  <a:schemeClr val="bg1"/>
                </a:solidFill>
                <a:latin typeface="Times New Roman" pitchFamily="18" charset="0"/>
                <a:cs typeface="Times New Roman" pitchFamily="18" charset="0"/>
              </a:rPr>
              <a:t> 	des organisations de personnes handicapées au plaidoyer et à la concertation locale.</a:t>
            </a:r>
          </a:p>
          <a:p>
            <a:pPr algn="just"/>
            <a:r>
              <a:rPr lang="fr-FR" sz="2400" dirty="0" smtClean="0">
                <a:solidFill>
                  <a:schemeClr val="bg1"/>
                </a:solidFill>
                <a:latin typeface="Times New Roman" pitchFamily="18" charset="0"/>
                <a:cs typeface="Times New Roman" pitchFamily="18" charset="0"/>
              </a:rPr>
              <a:t>             des acteurs locaux au développement et à la coordination de politiques publiques inclusives ;</a:t>
            </a:r>
          </a:p>
          <a:p>
            <a:pPr algn="just"/>
            <a:endParaRPr lang="fr-FR" sz="11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a:t>
            </a:r>
            <a:r>
              <a:rPr lang="fr-FR" sz="2400" b="1" dirty="0" smtClean="0">
                <a:solidFill>
                  <a:schemeClr val="bg1"/>
                </a:solidFill>
                <a:latin typeface="Times New Roman" pitchFamily="18" charset="0"/>
                <a:cs typeface="Times New Roman" pitchFamily="18" charset="0"/>
              </a:rPr>
              <a:t>le renforcement  </a:t>
            </a:r>
            <a:r>
              <a:rPr lang="fr-FR" sz="2400" dirty="0" smtClean="0">
                <a:solidFill>
                  <a:schemeClr val="bg1"/>
                </a:solidFill>
                <a:latin typeface="Times New Roman" pitchFamily="18" charset="0"/>
                <a:cs typeface="Times New Roman" pitchFamily="18" charset="0"/>
              </a:rPr>
              <a:t>des mécanismes de fourniture d'appareillages et les aides techniques pour les enfants en situation de handicap ; </a:t>
            </a:r>
          </a:p>
          <a:p>
            <a:pPr algn="just"/>
            <a:endParaRPr lang="fr-FR" sz="11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a:t>
            </a:r>
            <a:r>
              <a:rPr lang="fr-FR" sz="2400" b="1" dirty="0" smtClean="0">
                <a:solidFill>
                  <a:schemeClr val="bg1"/>
                </a:solidFill>
                <a:latin typeface="Times New Roman" pitchFamily="18" charset="0"/>
                <a:cs typeface="Times New Roman" pitchFamily="18" charset="0"/>
              </a:rPr>
              <a:t>l’animation</a:t>
            </a:r>
            <a:r>
              <a:rPr lang="fr-FR" sz="2400" dirty="0" smtClean="0">
                <a:solidFill>
                  <a:schemeClr val="bg1"/>
                </a:solidFill>
                <a:latin typeface="Times New Roman" pitchFamily="18" charset="0"/>
                <a:cs typeface="Times New Roman" pitchFamily="18" charset="0"/>
              </a:rPr>
              <a:t> et le développement d’un dispositif régional d'expertise, de formation à distance et d'échange.</a:t>
            </a:r>
          </a:p>
        </p:txBody>
      </p:sp>
      <p:sp>
        <p:nvSpPr>
          <p:cNvPr id="4" name="Espace réservé du numéro de diapositive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 xmlns:p14="http://schemas.microsoft.com/office/powerpoint/2010/main" val="3148951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83215"/>
            <a:ext cx="7626100" cy="6586418"/>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Le deuxième projet : « L’éducation des enfants en situation de handicap au cœur des dynamiques de développement territorial »</a:t>
            </a:r>
          </a:p>
          <a:p>
            <a:pPr algn="just"/>
            <a:r>
              <a:rPr lang="fr-FR" sz="2400" dirty="0" smtClean="0">
                <a:solidFill>
                  <a:schemeClr val="bg1"/>
                </a:solidFill>
                <a:latin typeface="Times New Roman" pitchFamily="18" charset="0"/>
                <a:cs typeface="Times New Roman" pitchFamily="18" charset="0"/>
              </a:rPr>
              <a:t> </a:t>
            </a:r>
          </a:p>
          <a:p>
            <a:pPr algn="just"/>
            <a:r>
              <a:rPr lang="fr-FR" sz="2400" dirty="0" smtClean="0">
                <a:solidFill>
                  <a:schemeClr val="bg1"/>
                </a:solidFill>
                <a:latin typeface="Times New Roman" pitchFamily="18" charset="0"/>
                <a:cs typeface="Times New Roman" pitchFamily="18" charset="0"/>
              </a:rPr>
              <a:t>Projet en cours, il s’étend du 1er janvier 2015 jusqu’au 31 décembre 2017. Il vise </a:t>
            </a:r>
            <a:r>
              <a:rPr lang="fr-FR" sz="2400" dirty="0" smtClean="0">
                <a:solidFill>
                  <a:schemeClr val="bg1"/>
                </a:solidFill>
                <a:latin typeface="Times New Roman" pitchFamily="18" charset="0"/>
                <a:cs typeface="Times New Roman" pitchFamily="18" charset="0"/>
              </a:rPr>
              <a:t>l’amélioration </a:t>
            </a:r>
            <a:r>
              <a:rPr lang="fr-FR" sz="2400" dirty="0" smtClean="0">
                <a:solidFill>
                  <a:schemeClr val="bg1"/>
                </a:solidFill>
                <a:latin typeface="Times New Roman" pitchFamily="18" charset="0"/>
                <a:cs typeface="Times New Roman" pitchFamily="18" charset="0"/>
              </a:rPr>
              <a:t>de l’accès des enfants en situation de handicap (ESH) à une éducation de qualité.</a:t>
            </a:r>
          </a:p>
          <a:p>
            <a:pPr algn="just"/>
            <a:endParaRPr lang="fr-FR" sz="11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 projet est mené dans trois wilaya à savoir Tizi-Ouzou, Batna et </a:t>
            </a:r>
            <a:r>
              <a:rPr lang="fr-FR" sz="2400" dirty="0" smtClean="0">
                <a:solidFill>
                  <a:schemeClr val="bg1"/>
                </a:solidFill>
                <a:latin typeface="Times New Roman" pitchFamily="18" charset="0"/>
                <a:cs typeface="Times New Roman" pitchFamily="18" charset="0"/>
              </a:rPr>
              <a:t>Oran , avec </a:t>
            </a:r>
            <a:r>
              <a:rPr lang="fr-FR" sz="2400" dirty="0" smtClean="0">
                <a:solidFill>
                  <a:schemeClr val="bg1"/>
                </a:solidFill>
                <a:latin typeface="Times New Roman" pitchFamily="18" charset="0"/>
                <a:cs typeface="Times New Roman" pitchFamily="18" charset="0"/>
              </a:rPr>
              <a:t>la collaboration de:</a:t>
            </a:r>
          </a:p>
          <a:p>
            <a:pPr algn="just"/>
            <a:endParaRPr lang="fr-FR" sz="11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l’Association des Handicapés et Leurs Amis de </a:t>
            </a:r>
            <a:r>
              <a:rPr lang="fr-FR" sz="2400" dirty="0" err="1" smtClean="0">
                <a:solidFill>
                  <a:schemeClr val="bg1"/>
                </a:solidFill>
                <a:latin typeface="Times New Roman" pitchFamily="18" charset="0"/>
                <a:cs typeface="Times New Roman" pitchFamily="18" charset="0"/>
              </a:rPr>
              <a:t>Bouzeguène</a:t>
            </a:r>
            <a:r>
              <a:rPr lang="fr-FR" sz="2400" dirty="0" smtClean="0">
                <a:solidFill>
                  <a:schemeClr val="bg1"/>
                </a:solidFill>
                <a:latin typeface="Times New Roman" pitchFamily="18" charset="0"/>
                <a:cs typeface="Times New Roman" pitchFamily="18" charset="0"/>
              </a:rPr>
              <a:t> (AHLA)</a:t>
            </a:r>
          </a:p>
          <a:p>
            <a:pPr algn="just"/>
            <a:r>
              <a:rPr lang="fr-FR" sz="2400" dirty="0" smtClean="0">
                <a:solidFill>
                  <a:schemeClr val="bg1"/>
                </a:solidFill>
                <a:latin typeface="Times New Roman" pitchFamily="18" charset="0"/>
                <a:cs typeface="Times New Roman" pitchFamily="18" charset="0"/>
              </a:rPr>
              <a:t> L’Association </a:t>
            </a:r>
            <a:r>
              <a:rPr lang="fr-FR" sz="2400" dirty="0" err="1" smtClean="0">
                <a:solidFill>
                  <a:schemeClr val="bg1"/>
                </a:solidFill>
                <a:latin typeface="Times New Roman" pitchFamily="18" charset="0"/>
                <a:cs typeface="Times New Roman" pitchFamily="18" charset="0"/>
              </a:rPr>
              <a:t>Batnienne</a:t>
            </a:r>
            <a:r>
              <a:rPr lang="fr-FR" sz="2400" dirty="0" smtClean="0">
                <a:solidFill>
                  <a:schemeClr val="bg1"/>
                </a:solidFill>
                <a:latin typeface="Times New Roman" pitchFamily="18" charset="0"/>
                <a:cs typeface="Times New Roman" pitchFamily="18" charset="0"/>
              </a:rPr>
              <a:t> Contre Les Myopathies (ABCM)</a:t>
            </a:r>
          </a:p>
          <a:p>
            <a:pPr algn="just"/>
            <a:r>
              <a:rPr lang="fr-FR" sz="2400" dirty="0" smtClean="0">
                <a:solidFill>
                  <a:schemeClr val="bg1"/>
                </a:solidFill>
                <a:latin typeface="Times New Roman" pitchFamily="18" charset="0"/>
                <a:cs typeface="Times New Roman" pitchFamily="18" charset="0"/>
              </a:rPr>
              <a:t> L’Association  « NOUR » pour la promotion et l’insertion des infirmes moteurs cérébraux et/ou d’origine cérébrales (IMC/IMOC). </a:t>
            </a:r>
          </a:p>
          <a:p>
            <a:pPr algn="just"/>
            <a:r>
              <a:rPr lang="fr-FR" sz="2000" u="sng" dirty="0" smtClean="0">
                <a:solidFill>
                  <a:schemeClr val="bg1"/>
                </a:solidFill>
                <a:latin typeface="Times New Roman" pitchFamily="18" charset="0"/>
                <a:cs typeface="Times New Roman" pitchFamily="18" charset="0"/>
                <a:hlinkClick r:id="rId2"/>
              </a:rPr>
              <a:t>http://www.handicap-international.fr/sites/fr/files/country/files/handicap-international-algerie.pdf</a:t>
            </a:r>
            <a:endParaRPr lang="fr-FR" sz="20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 xmlns:p14="http://schemas.microsoft.com/office/powerpoint/2010/main" val="3053182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3309" y="0"/>
            <a:ext cx="7286735" cy="6905737"/>
          </a:xfrm>
          <a:prstGeom prst="rect">
            <a:avLst/>
          </a:prstGeom>
        </p:spPr>
        <p:txBody>
          <a:bodyPr wrap="square">
            <a:spAutoFit/>
          </a:bodyPr>
          <a:lstStyle/>
          <a:p>
            <a:pPr algn="just">
              <a:lnSpc>
                <a:spcPct val="115000"/>
              </a:lnSpc>
              <a:spcAft>
                <a:spcPts val="0"/>
              </a:spcAft>
            </a:pPr>
            <a:r>
              <a:rPr lang="fr-FR" sz="3200" b="1" dirty="0" smtClean="0">
                <a:solidFill>
                  <a:schemeClr val="bg1"/>
                </a:solidFill>
                <a:effectLst/>
                <a:latin typeface="Times New Roman" pitchFamily="18" charset="0"/>
                <a:ea typeface="Calibri"/>
                <a:cs typeface="Times New Roman" pitchFamily="18" charset="0"/>
              </a:rPr>
              <a:t>Introduction </a:t>
            </a:r>
            <a:endParaRPr lang="fr-FR" sz="3200" b="1"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fr-FR" b="1" dirty="0" smtClean="0">
                <a:solidFill>
                  <a:schemeClr val="bg1"/>
                </a:solidFill>
                <a:effectLst/>
                <a:latin typeface="Times New Roman" pitchFamily="18" charset="0"/>
                <a:ea typeface="Calibri"/>
                <a:cs typeface="Times New Roman" pitchFamily="18" charset="0"/>
              </a:rPr>
              <a:t> </a:t>
            </a:r>
          </a:p>
          <a:p>
            <a:pPr algn="just">
              <a:lnSpc>
                <a:spcPct val="115000"/>
              </a:lnSpc>
              <a:spcAft>
                <a:spcPts val="0"/>
              </a:spcAft>
            </a:pPr>
            <a:r>
              <a:rPr lang="fr-FR" sz="2400" b="1" dirty="0" smtClean="0">
                <a:solidFill>
                  <a:schemeClr val="bg1"/>
                </a:solidFill>
                <a:effectLst/>
                <a:latin typeface="Times New Roman" pitchFamily="18" charset="0"/>
                <a:ea typeface="Calibri"/>
                <a:cs typeface="Times New Roman" pitchFamily="18" charset="0"/>
              </a:rPr>
              <a:t>La construction d’une école inclusive suscite de nombreuses recherches, elle  constitue une des mutations culturelles les plus attendues pour les prochaines décennies. </a:t>
            </a:r>
          </a:p>
          <a:p>
            <a:pPr indent="449580" algn="just">
              <a:lnSpc>
                <a:spcPct val="115000"/>
              </a:lnSpc>
              <a:spcAft>
                <a:spcPts val="0"/>
              </a:spcAft>
            </a:pPr>
            <a:endParaRPr lang="fr-FR" sz="1100" b="1" dirty="0">
              <a:solidFill>
                <a:schemeClr val="bg1"/>
              </a:solidFill>
              <a:latin typeface="Times New Roman" pitchFamily="18" charset="0"/>
              <a:ea typeface="Calibri"/>
              <a:cs typeface="Times New Roman" pitchFamily="18" charset="0"/>
            </a:endParaRPr>
          </a:p>
          <a:p>
            <a:pPr indent="449580">
              <a:lnSpc>
                <a:spcPct val="115000"/>
              </a:lnSpc>
              <a:spcAft>
                <a:spcPts val="0"/>
              </a:spcAft>
            </a:pPr>
            <a:r>
              <a:rPr lang="fr-FR" sz="2400" b="1" dirty="0" smtClean="0">
                <a:solidFill>
                  <a:schemeClr val="bg1"/>
                </a:solidFill>
                <a:effectLst/>
                <a:latin typeface="Times New Roman" pitchFamily="18" charset="0"/>
                <a:ea typeface="Calibri"/>
                <a:cs typeface="Times New Roman" pitchFamily="18" charset="0"/>
              </a:rPr>
              <a:t>En effet, l’inclusion préscolaire et scolaire suscite de plus en plus d’intérêt dans la communauté universitaire internationale. </a:t>
            </a:r>
          </a:p>
          <a:p>
            <a:pPr indent="449580" algn="just">
              <a:lnSpc>
                <a:spcPct val="115000"/>
              </a:lnSpc>
              <a:spcAft>
                <a:spcPts val="0"/>
              </a:spcAft>
            </a:pPr>
            <a:endParaRPr lang="fr-FR" sz="1200" b="1" dirty="0">
              <a:solidFill>
                <a:schemeClr val="bg1"/>
              </a:solidFill>
              <a:latin typeface="Times New Roman" pitchFamily="18" charset="0"/>
              <a:ea typeface="Calibri"/>
              <a:cs typeface="Times New Roman" pitchFamily="18" charset="0"/>
            </a:endParaRPr>
          </a:p>
          <a:p>
            <a:pPr indent="449580">
              <a:lnSpc>
                <a:spcPct val="115000"/>
              </a:lnSpc>
              <a:spcAft>
                <a:spcPts val="0"/>
              </a:spcAft>
            </a:pPr>
            <a:r>
              <a:rPr lang="fr-FR" sz="2400" b="1" dirty="0" smtClean="0">
                <a:solidFill>
                  <a:schemeClr val="bg1"/>
                </a:solidFill>
                <a:effectLst/>
                <a:latin typeface="Times New Roman" pitchFamily="18" charset="0"/>
                <a:ea typeface="Calibri"/>
                <a:cs typeface="Times New Roman" pitchFamily="18" charset="0"/>
              </a:rPr>
              <a:t>A la fin des années quatre vingt et début des années quatre vingt dix, nous assistons à une augmentation importante de publications scientifiques traitant du passage de l’intégration «</a:t>
            </a:r>
            <a:r>
              <a:rPr lang="fr-FR" sz="2400" b="1" dirty="0" err="1" smtClean="0">
                <a:solidFill>
                  <a:schemeClr val="bg1"/>
                </a:solidFill>
                <a:effectLst/>
                <a:latin typeface="Times New Roman" pitchFamily="18" charset="0"/>
                <a:ea typeface="Calibri"/>
                <a:cs typeface="Times New Roman" pitchFamily="18" charset="0"/>
              </a:rPr>
              <a:t>mainstreaming</a:t>
            </a:r>
            <a:r>
              <a:rPr lang="fr-FR" sz="2400" b="1" dirty="0" smtClean="0">
                <a:solidFill>
                  <a:schemeClr val="bg1"/>
                </a:solidFill>
                <a:effectLst/>
                <a:latin typeface="Times New Roman" pitchFamily="18" charset="0"/>
                <a:ea typeface="Calibri"/>
                <a:cs typeface="Times New Roman" pitchFamily="18" charset="0"/>
              </a:rPr>
              <a:t> »  à l’inclusion « inclusive </a:t>
            </a:r>
            <a:r>
              <a:rPr lang="fr-FR" sz="2400" b="1" dirty="0" err="1" smtClean="0">
                <a:solidFill>
                  <a:schemeClr val="bg1"/>
                </a:solidFill>
                <a:effectLst/>
                <a:latin typeface="Times New Roman" pitchFamily="18" charset="0"/>
                <a:ea typeface="Calibri"/>
                <a:cs typeface="Times New Roman" pitchFamily="18" charset="0"/>
              </a:rPr>
              <a:t>education</a:t>
            </a:r>
            <a:r>
              <a:rPr lang="fr-FR" sz="2400" b="1" dirty="0" smtClean="0">
                <a:solidFill>
                  <a:schemeClr val="bg1"/>
                </a:solidFill>
                <a:effectLst/>
                <a:latin typeface="Times New Roman" pitchFamily="18" charset="0"/>
                <a:ea typeface="Calibri"/>
                <a:cs typeface="Times New Roman" pitchFamily="18" charset="0"/>
              </a:rPr>
              <a:t> ». </a:t>
            </a:r>
            <a:endParaRPr lang="fr-FR" sz="2400" b="1" dirty="0">
              <a:solidFill>
                <a:schemeClr val="bg1"/>
              </a:solidFill>
              <a:latin typeface="Times New Roman" pitchFamily="18" charset="0"/>
              <a:ea typeface="Calibri"/>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 xmlns:p14="http://schemas.microsoft.com/office/powerpoint/2010/main" val="411077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0604" y="69490"/>
            <a:ext cx="7473396" cy="6494085"/>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L’enseignement inclusif à l’université </a:t>
            </a:r>
          </a:p>
          <a:p>
            <a:pPr algn="just"/>
            <a:endParaRPr lang="fr-FR" sz="2800" b="1"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Dans la cadre du programme européen TEMPUS  -Universités du Maghreb : Enseignement inclusif, des Cellules d’Accompagnement, de Sensibilisation, d’Appui  et de Médiation ont été </a:t>
            </a:r>
            <a:r>
              <a:rPr lang="fr-FR" sz="2400" dirty="0" smtClean="0">
                <a:solidFill>
                  <a:schemeClr val="bg1"/>
                </a:solidFill>
                <a:latin typeface="Times New Roman" pitchFamily="18" charset="0"/>
                <a:cs typeface="Times New Roman" pitchFamily="18" charset="0"/>
              </a:rPr>
              <a:t>créées </a:t>
            </a:r>
            <a:r>
              <a:rPr lang="fr-FR" sz="2400" dirty="0" smtClean="0">
                <a:solidFill>
                  <a:schemeClr val="bg1"/>
                </a:solidFill>
                <a:latin typeface="Times New Roman" pitchFamily="18" charset="0"/>
                <a:cs typeface="Times New Roman" pitchFamily="18" charset="0"/>
              </a:rPr>
              <a:t>dans  trois pays maghrébins : </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 Maroc : l’université </a:t>
            </a:r>
            <a:r>
              <a:rPr lang="fr-FR" sz="2400" dirty="0" err="1" smtClean="0">
                <a:solidFill>
                  <a:schemeClr val="bg1"/>
                </a:solidFill>
                <a:latin typeface="Times New Roman" pitchFamily="18" charset="0"/>
                <a:cs typeface="Times New Roman" pitchFamily="18" charset="0"/>
              </a:rPr>
              <a:t>Abdelmalek</a:t>
            </a:r>
            <a:r>
              <a:rPr lang="fr-FR" sz="2400" dirty="0" smtClean="0">
                <a:solidFill>
                  <a:schemeClr val="bg1"/>
                </a:solidFill>
                <a:latin typeface="Times New Roman" pitchFamily="18" charset="0"/>
                <a:cs typeface="Times New Roman" pitchFamily="18" charset="0"/>
              </a:rPr>
              <a:t>  </a:t>
            </a:r>
            <a:r>
              <a:rPr lang="fr-FR" sz="2400" dirty="0" err="1" smtClean="0">
                <a:solidFill>
                  <a:schemeClr val="bg1"/>
                </a:solidFill>
                <a:latin typeface="Times New Roman" pitchFamily="18" charset="0"/>
                <a:cs typeface="Times New Roman" pitchFamily="18" charset="0"/>
              </a:rPr>
              <a:t>Essaadi</a:t>
            </a:r>
            <a:r>
              <a:rPr lang="fr-FR" sz="2400" dirty="0" smtClean="0">
                <a:solidFill>
                  <a:schemeClr val="bg1"/>
                </a:solidFill>
                <a:latin typeface="Times New Roman" pitchFamily="18" charset="0"/>
                <a:cs typeface="Times New Roman" pitchFamily="18" charset="0"/>
              </a:rPr>
              <a:t>, l’université Hassan II Mohammedia -Casablanca  et l’université Ibn </a:t>
            </a:r>
            <a:r>
              <a:rPr lang="fr-FR" sz="2400" dirty="0" err="1" smtClean="0">
                <a:solidFill>
                  <a:schemeClr val="bg1"/>
                </a:solidFill>
                <a:latin typeface="Times New Roman" pitchFamily="18" charset="0"/>
                <a:cs typeface="Times New Roman" pitchFamily="18" charset="0"/>
              </a:rPr>
              <a:t>Zohr</a:t>
            </a:r>
            <a:r>
              <a:rPr lang="fr-FR" sz="2400" dirty="0" smtClean="0">
                <a:solidFill>
                  <a:schemeClr val="bg1"/>
                </a:solidFill>
                <a:latin typeface="Times New Roman" pitchFamily="18" charset="0"/>
                <a:cs typeface="Times New Roman" pitchFamily="18" charset="0"/>
              </a:rPr>
              <a:t> –Agadir. </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 Tunisie : l’université de Sfax, l’université de Sousse.</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-l’Algérie : l’université Abou-</a:t>
            </a:r>
            <a:r>
              <a:rPr lang="fr-FR" sz="2400" dirty="0" err="1" smtClean="0">
                <a:solidFill>
                  <a:schemeClr val="bg1"/>
                </a:solidFill>
                <a:latin typeface="Times New Roman" pitchFamily="18" charset="0"/>
                <a:cs typeface="Times New Roman" pitchFamily="18" charset="0"/>
              </a:rPr>
              <a:t>Bekr</a:t>
            </a:r>
            <a:r>
              <a:rPr lang="fr-FR" sz="2400" dirty="0" smtClean="0">
                <a:solidFill>
                  <a:schemeClr val="bg1"/>
                </a:solidFill>
                <a:latin typeface="Times New Roman" pitchFamily="18" charset="0"/>
                <a:cs typeface="Times New Roman" pitchFamily="18" charset="0"/>
              </a:rPr>
              <a:t> </a:t>
            </a:r>
            <a:r>
              <a:rPr lang="fr-FR" sz="2400" dirty="0" err="1" smtClean="0">
                <a:solidFill>
                  <a:schemeClr val="bg1"/>
                </a:solidFill>
                <a:latin typeface="Times New Roman" pitchFamily="18" charset="0"/>
                <a:cs typeface="Times New Roman" pitchFamily="18" charset="0"/>
              </a:rPr>
              <a:t>Belkaid</a:t>
            </a:r>
            <a:r>
              <a:rPr lang="fr-FR" sz="2400" dirty="0" smtClean="0">
                <a:solidFill>
                  <a:schemeClr val="bg1"/>
                </a:solidFill>
                <a:latin typeface="Times New Roman" pitchFamily="18" charset="0"/>
                <a:cs typeface="Times New Roman" pitchFamily="18" charset="0"/>
              </a:rPr>
              <a:t> de Tlemcen, l’université </a:t>
            </a:r>
            <a:r>
              <a:rPr lang="fr-FR" sz="2400" dirty="0" err="1" smtClean="0">
                <a:solidFill>
                  <a:schemeClr val="bg1"/>
                </a:solidFill>
                <a:latin typeface="Times New Roman" pitchFamily="18" charset="0"/>
                <a:cs typeface="Times New Roman" pitchFamily="18" charset="0"/>
              </a:rPr>
              <a:t>Mentouri</a:t>
            </a:r>
            <a:r>
              <a:rPr lang="fr-FR" sz="2400" dirty="0" smtClean="0">
                <a:solidFill>
                  <a:schemeClr val="bg1"/>
                </a:solidFill>
                <a:latin typeface="Times New Roman" pitchFamily="18" charset="0"/>
                <a:cs typeface="Times New Roman" pitchFamily="18" charset="0"/>
              </a:rPr>
              <a:t> de Constantine et l’université Abderrahmane Mira de Bejaia.</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Les groupes cibles de ce projet sont : les étudiants avec </a:t>
            </a:r>
            <a:r>
              <a:rPr lang="fr-FR" sz="2400" dirty="0" smtClean="0">
                <a:solidFill>
                  <a:schemeClr val="bg1"/>
                </a:solidFill>
                <a:latin typeface="Times New Roman" pitchFamily="18" charset="0"/>
                <a:cs typeface="Times New Roman" pitchFamily="18" charset="0"/>
              </a:rPr>
              <a:t>handicaps, </a:t>
            </a:r>
            <a:r>
              <a:rPr lang="fr-FR" sz="2400" dirty="0" smtClean="0">
                <a:solidFill>
                  <a:schemeClr val="bg1"/>
                </a:solidFill>
                <a:latin typeface="Times New Roman" pitchFamily="18" charset="0"/>
                <a:cs typeface="Times New Roman" pitchFamily="18" charset="0"/>
              </a:rPr>
              <a:t>les étudiants étrangers ou </a:t>
            </a:r>
            <a:r>
              <a:rPr lang="fr-FR" sz="2400" dirty="0" smtClean="0">
                <a:solidFill>
                  <a:schemeClr val="bg1"/>
                </a:solidFill>
                <a:latin typeface="Times New Roman" pitchFamily="18" charset="0"/>
                <a:cs typeface="Times New Roman" pitchFamily="18" charset="0"/>
              </a:rPr>
              <a:t>souffrant </a:t>
            </a:r>
            <a:r>
              <a:rPr lang="fr-FR" sz="2400" dirty="0" smtClean="0">
                <a:solidFill>
                  <a:schemeClr val="bg1"/>
                </a:solidFill>
                <a:latin typeface="Times New Roman" pitchFamily="18" charset="0"/>
                <a:cs typeface="Times New Roman" pitchFamily="18" charset="0"/>
              </a:rPr>
              <a:t>d’éloignement géographique et les étudiants en situation de précarité. (Note de synthèse, mars 2013). </a:t>
            </a:r>
            <a:endParaRPr lang="fr-FR" sz="24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30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0604" y="69490"/>
            <a:ext cx="7473396" cy="6063198"/>
          </a:xfrm>
          <a:prstGeom prst="rect">
            <a:avLst/>
          </a:prstGeom>
        </p:spPr>
        <p:txBody>
          <a:bodyPr wrap="square">
            <a:spAutoFit/>
          </a:bodyPr>
          <a:lstStyle/>
          <a:p>
            <a:pPr algn="just"/>
            <a:endParaRPr lang="fr-FR" sz="2800" b="1"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Une synthèse a été réalisée par les porteurs </a:t>
            </a:r>
            <a:r>
              <a:rPr lang="fr-FR" sz="2400" dirty="0" smtClean="0">
                <a:solidFill>
                  <a:schemeClr val="bg1"/>
                </a:solidFill>
                <a:latin typeface="Times New Roman" pitchFamily="18" charset="0"/>
                <a:cs typeface="Times New Roman" pitchFamily="18" charset="0"/>
              </a:rPr>
              <a:t>du </a:t>
            </a:r>
            <a:r>
              <a:rPr lang="fr-FR" sz="2400" dirty="0" smtClean="0">
                <a:solidFill>
                  <a:schemeClr val="bg1"/>
                </a:solidFill>
                <a:latin typeface="Times New Roman" pitchFamily="18" charset="0"/>
                <a:cs typeface="Times New Roman" pitchFamily="18" charset="0"/>
              </a:rPr>
              <a:t>projet (TEMPUS, UMEI)  en mars 2013, qui retrace  un état des lieux de la situation des différentes universités partenaires des trois pays maghrébins et permet d’identifier les besoins des étudiants avec handicaps.</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Les analyses effectuées par les auteurs de cette synthèse montrent que l’accès à l’enseignement supérieur pour les trois groupes cibles reste très limité et dans des proportions parfois insignifiantes. Ces groupes subissent donc le poids de cette injustice qui nuit à leur parcours universitaires.</a:t>
            </a:r>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Pour dépasser cette situation, les universités concernées, par le biais de leurs CASAM, ont proposé de mettre  en place  des procédés pour démocratiser l’accès à l’enseignement universitaire en adoptant entre </a:t>
            </a:r>
            <a:r>
              <a:rPr lang="fr-FR" sz="2400" dirty="0" smtClean="0">
                <a:solidFill>
                  <a:schemeClr val="bg1"/>
                </a:solidFill>
                <a:latin typeface="Times New Roman" pitchFamily="18" charset="0"/>
                <a:cs typeface="Times New Roman" pitchFamily="18" charset="0"/>
              </a:rPr>
              <a:t>autres </a:t>
            </a:r>
            <a:r>
              <a:rPr lang="fr-FR" sz="2400" dirty="0" smtClean="0">
                <a:solidFill>
                  <a:schemeClr val="bg1"/>
                </a:solidFill>
                <a:latin typeface="Times New Roman" pitchFamily="18" charset="0"/>
                <a:cs typeface="Times New Roman" pitchFamily="18" charset="0"/>
              </a:rPr>
              <a:t>les démarches suivantes :</a:t>
            </a: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31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0604" y="69490"/>
            <a:ext cx="7473396" cy="5816977"/>
          </a:xfrm>
          <a:prstGeom prst="rect">
            <a:avLst/>
          </a:prstGeom>
        </p:spPr>
        <p:txBody>
          <a:bodyPr wrap="square">
            <a:spAutoFit/>
          </a:bodyPr>
          <a:lstStyle/>
          <a:p>
            <a:pPr algn="just"/>
            <a:endParaRPr lang="fr-FR" sz="2800" b="1" dirty="0" smtClean="0">
              <a:solidFill>
                <a:schemeClr val="bg1"/>
              </a:solidFill>
              <a:latin typeface="Times New Roman" pitchFamily="18" charset="0"/>
              <a:cs typeface="Times New Roman" pitchFamily="18" charset="0"/>
            </a:endParaRPr>
          </a:p>
          <a:p>
            <a:pPr algn="just"/>
            <a:r>
              <a:rPr lang="fr-FR" sz="2800" b="1" dirty="0" smtClean="0">
                <a:solidFill>
                  <a:schemeClr val="bg1"/>
                </a:solidFill>
                <a:latin typeface="Times New Roman" pitchFamily="18" charset="0"/>
                <a:cs typeface="Times New Roman" pitchFamily="18" charset="0"/>
              </a:rPr>
              <a:t> </a:t>
            </a:r>
          </a:p>
          <a:p>
            <a:pPr algn="just"/>
            <a:r>
              <a:rPr lang="fr-FR" sz="2400" dirty="0" smtClean="0">
                <a:solidFill>
                  <a:schemeClr val="bg1"/>
                </a:solidFill>
                <a:latin typeface="Times New Roman" pitchFamily="18" charset="0"/>
                <a:cs typeface="Times New Roman" pitchFamily="18" charset="0"/>
              </a:rPr>
              <a:t>-L’adoption d’une politique claire et responsable en faveur de l’enseignement inclusif ;</a:t>
            </a:r>
          </a:p>
          <a:p>
            <a:pPr algn="just"/>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-Etre à l’écoute  des besoins et doléances des étudiants cibles et les soutenir dans leur parcours universitaire ;</a:t>
            </a:r>
          </a:p>
          <a:p>
            <a:pPr algn="just"/>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-Mettre à profit le transfert de connaissances, de compétence et de savoir-faire des partenaires européens vers le Maghreb ;</a:t>
            </a:r>
          </a:p>
          <a:p>
            <a:pPr algn="just"/>
            <a:endParaRPr lang="en-US"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-Création de liens de coopération entre tous les intervenants</a:t>
            </a:r>
            <a:r>
              <a:rPr lang="fr-FR" sz="2000" dirty="0" smtClean="0">
                <a:solidFill>
                  <a:schemeClr val="bg1"/>
                </a:solidFill>
                <a:latin typeface="Times New Roman" pitchFamily="18" charset="0"/>
                <a:cs typeface="Times New Roman" pitchFamily="18" charset="0"/>
              </a:rPr>
              <a:t>. (Note de synthèse, mars </a:t>
            </a:r>
            <a:r>
              <a:rPr lang="fr-FR" sz="2000" dirty="0" smtClean="0">
                <a:solidFill>
                  <a:schemeClr val="bg1"/>
                </a:solidFill>
                <a:latin typeface="Times New Roman" pitchFamily="18" charset="0"/>
                <a:cs typeface="Times New Roman" pitchFamily="18" charset="0"/>
              </a:rPr>
              <a:t>2013). </a:t>
            </a:r>
            <a:endParaRPr lang="en-US" sz="2000" dirty="0" smtClean="0">
              <a:solidFill>
                <a:schemeClr val="bg1"/>
              </a:solidFill>
              <a:latin typeface="Times New Roman" pitchFamily="18" charset="0"/>
              <a:cs typeface="Times New Roman" pitchFamily="18" charset="0"/>
            </a:endParaRPr>
          </a:p>
          <a:p>
            <a:pPr algn="just"/>
            <a:endParaRPr lang="fr-FR" sz="2800" b="1" dirty="0" smtClean="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404664"/>
            <a:ext cx="7626100" cy="5601533"/>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Conclusion</a:t>
            </a:r>
          </a:p>
          <a:p>
            <a:pPr algn="just"/>
            <a:endParaRPr lang="fr-FR"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La scolarisation réussie d’un enfant en situation de handicap permet  un accomplissement personnel et une participation sociale optimale.</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Elle implique de prendre en compte ses singularités mais aussi ce qu’il partage, ou peut partager, avec les autres.</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L’inclusion scolaire est souhaitable pour tous les élèves avec handicap  ou en difficultés d’apprentissage ou d’adaptation ;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a:t>
            </a:r>
            <a:r>
              <a:rPr lang="fr-FR" sz="2400" dirty="0" smtClean="0">
                <a:solidFill>
                  <a:schemeClr val="bg1"/>
                </a:solidFill>
                <a:latin typeface="Times New Roman" pitchFamily="18" charset="0"/>
                <a:cs typeface="Times New Roman" pitchFamily="18" charset="0"/>
              </a:rPr>
              <a:t>En tant </a:t>
            </a:r>
            <a:r>
              <a:rPr lang="fr-FR" sz="2400" dirty="0" smtClean="0">
                <a:solidFill>
                  <a:schemeClr val="bg1"/>
                </a:solidFill>
                <a:latin typeface="Times New Roman" pitchFamily="18" charset="0"/>
                <a:cs typeface="Times New Roman" pitchFamily="18" charset="0"/>
              </a:rPr>
              <a:t>que modèle pédagogique, l’inclusion a des effets positifs pour tous les élèves, tant du coté des apprentissages que celui du développement social.</a:t>
            </a:r>
            <a:endParaRPr lang="fr-FR" sz="2400"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 xmlns:p14="http://schemas.microsoft.com/office/powerpoint/2010/main" val="1226135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B82CCC60-E8CD-4174-8B1A-7DF615B22EEF}" type="slidenum">
              <a:rPr lang="en-US" smtClean="0"/>
              <a:pPr/>
              <a:t>34</a:t>
            </a:fld>
            <a:endParaRPr lang="en-US"/>
          </a:p>
        </p:txBody>
      </p:sp>
      <p:sp>
        <p:nvSpPr>
          <p:cNvPr id="5" name="Rectangle 4"/>
          <p:cNvSpPr/>
          <p:nvPr/>
        </p:nvSpPr>
        <p:spPr>
          <a:xfrm>
            <a:off x="4271687" y="3887115"/>
            <a:ext cx="4872313" cy="1754326"/>
          </a:xfrm>
          <a:prstGeom prst="rect">
            <a:avLst/>
          </a:prstGeom>
          <a:noFill/>
        </p:spPr>
        <p:txBody>
          <a:bodyPr wrap="square" lIns="91440" tIns="45720" rIns="91440" bIns="45720">
            <a:spAutoFit/>
          </a:bodyPr>
          <a:lstStyle/>
          <a:p>
            <a:pPr algn="ctr"/>
            <a:r>
              <a:rPr lang="fr-F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Merci pour Votre attention</a:t>
            </a:r>
            <a:endParaRPr lang="fr-F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7050" y="-83215"/>
            <a:ext cx="7626100" cy="6675674"/>
          </a:xfrm>
          <a:prstGeom prst="rect">
            <a:avLst/>
          </a:prstGeom>
        </p:spPr>
        <p:txBody>
          <a:bodyPr wrap="square">
            <a:spAutoFit/>
          </a:bodyPr>
          <a:lstStyle/>
          <a:p>
            <a:pPr algn="just">
              <a:lnSpc>
                <a:spcPct val="115000"/>
              </a:lnSpc>
              <a:spcAft>
                <a:spcPts val="0"/>
              </a:spcAft>
            </a:pPr>
            <a:r>
              <a:rPr lang="fr-FR" sz="2800" b="1" dirty="0" smtClean="0">
                <a:solidFill>
                  <a:schemeClr val="bg1"/>
                </a:solidFill>
                <a:effectLst/>
                <a:latin typeface="Times New Roman" pitchFamily="18" charset="0"/>
                <a:ea typeface="Calibri"/>
                <a:cs typeface="Times New Roman" pitchFamily="18" charset="0"/>
              </a:rPr>
              <a:t>Aperçu historique</a:t>
            </a:r>
          </a:p>
          <a:p>
            <a:pPr algn="just">
              <a:lnSpc>
                <a:spcPct val="115000"/>
              </a:lnSpc>
              <a:spcAft>
                <a:spcPts val="0"/>
              </a:spcAft>
            </a:pPr>
            <a:endParaRPr lang="fr-FR" sz="2400" dirty="0">
              <a:solidFill>
                <a:schemeClr val="bg1"/>
              </a:solidFill>
              <a:latin typeface="Times New Roman" pitchFamily="18" charset="0"/>
              <a:ea typeface="Calibri"/>
              <a:cs typeface="Times New Roman" pitchFamily="18" charset="0"/>
            </a:endParaRPr>
          </a:p>
          <a:p>
            <a:pPr indent="449580"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L’accueil des enfants en situation de handicap à l’école ordinaire  a été amorcé par les pays scandinaves dans les années soixante, il s’est étendu ensuite à d’autres pays, progressivement et inégalement.</a:t>
            </a:r>
            <a:endParaRPr lang="fr-FR" sz="2000" b="1"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 </a:t>
            </a:r>
            <a:endParaRPr lang="fr-FR" sz="2000" b="1"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Cette intégration  se limitait à certaines catégories d’élèves en difficultés,  ne garantissait pas en soi l’inclusion pédagogique des élèves intégrés à temps partiel ou à temps plein en classes ordinaires.</a:t>
            </a:r>
            <a:endParaRPr lang="fr-FR" sz="2000" b="1"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 </a:t>
            </a:r>
            <a:endParaRPr lang="fr-FR" sz="2000" b="1" dirty="0">
              <a:solidFill>
                <a:schemeClr val="bg1"/>
              </a:solidFill>
              <a:latin typeface="Times New Roman" pitchFamily="18" charset="0"/>
              <a:ea typeface="Calibri"/>
              <a:cs typeface="Times New Roman" pitchFamily="18" charset="0"/>
            </a:endParaRPr>
          </a:p>
          <a:p>
            <a:pPr algn="just">
              <a:lnSpc>
                <a:spcPct val="115000"/>
              </a:lnSpc>
            </a:pPr>
            <a:r>
              <a:rPr lang="fr-FR" sz="2000" b="1" dirty="0" smtClean="0">
                <a:solidFill>
                  <a:schemeClr val="bg1"/>
                </a:solidFill>
                <a:effectLst/>
                <a:latin typeface="Times New Roman" pitchFamily="18" charset="0"/>
                <a:ea typeface="Calibri"/>
                <a:cs typeface="Times New Roman" pitchFamily="18" charset="0"/>
              </a:rPr>
              <a:t> En 1975, la France  se dote d’une loi, dite d’orientation, qui pose l’intégration sociale comme une « obligation nationale » et stipule que l’« obligation éducative » des enfants et adolescents handicapés doit se traduire par, « soit une éducation ordinaire, soit, à défaut, une éducation spéciale » (art. 4).</a:t>
            </a:r>
            <a:r>
              <a:rPr lang="fr-FR" sz="2000" dirty="0" smtClean="0">
                <a:solidFill>
                  <a:schemeClr val="bg1"/>
                </a:solidFill>
              </a:rPr>
              <a:t> (</a:t>
            </a:r>
            <a:r>
              <a:rPr lang="fr-FR" sz="2000" dirty="0" err="1" smtClean="0">
                <a:solidFill>
                  <a:schemeClr val="bg1"/>
                </a:solidFill>
              </a:rPr>
              <a:t>Garel</a:t>
            </a:r>
            <a:r>
              <a:rPr lang="fr-FR" sz="2000" dirty="0" smtClean="0">
                <a:solidFill>
                  <a:schemeClr val="bg1"/>
                </a:solidFill>
              </a:rPr>
              <a:t>, J-P.,  2010)</a:t>
            </a:r>
          </a:p>
          <a:p>
            <a:pPr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 </a:t>
            </a:r>
            <a:endParaRPr lang="fr-FR" sz="2000" b="1" dirty="0">
              <a:solidFill>
                <a:schemeClr val="bg1"/>
              </a:solidFill>
              <a:latin typeface="Times New Roman" pitchFamily="18" charset="0"/>
              <a:ea typeface="Calibri"/>
              <a:cs typeface="Times New Roman" pitchFamily="18" charset="0"/>
            </a:endParaRPr>
          </a:p>
          <a:p>
            <a:pPr algn="just">
              <a:lnSpc>
                <a:spcPct val="115000"/>
              </a:lnSpc>
              <a:spcAft>
                <a:spcPts val="0"/>
              </a:spcAft>
            </a:pPr>
            <a:r>
              <a:rPr lang="fr-FR" sz="2000" b="1" dirty="0" smtClean="0">
                <a:solidFill>
                  <a:schemeClr val="bg1"/>
                </a:solidFill>
                <a:effectLst/>
                <a:latin typeface="Times New Roman" pitchFamily="18" charset="0"/>
                <a:ea typeface="Calibri"/>
                <a:cs typeface="Times New Roman" pitchFamily="18" charset="0"/>
              </a:rPr>
              <a:t>L’inclusion apparue au début des années 90,  poursuivra et étendra la portée de l’intégration scolaire en agissant sur 3 fronts :</a:t>
            </a:r>
            <a:endParaRPr lang="fr-FR" sz="1600" dirty="0">
              <a:solidFill>
                <a:schemeClr val="bg1"/>
              </a:solidFill>
              <a:ea typeface="Calibri"/>
              <a:cs typeface="Arial"/>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 xmlns:p14="http://schemas.microsoft.com/office/powerpoint/2010/main" val="213743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2350" y="235236"/>
            <a:ext cx="7501650" cy="6555641"/>
          </a:xfrm>
          <a:prstGeom prst="rect">
            <a:avLst/>
          </a:prstGeom>
        </p:spPr>
        <p:txBody>
          <a:bodyPr wrap="square">
            <a:spAutoFit/>
          </a:bodyPr>
          <a:lstStyle/>
          <a:p>
            <a:pPr algn="just"/>
            <a:r>
              <a:rPr lang="fr-FR" sz="2400" b="1" dirty="0" smtClean="0">
                <a:solidFill>
                  <a:schemeClr val="bg1"/>
                </a:solidFill>
                <a:latin typeface="Times New Roman" pitchFamily="18" charset="0"/>
                <a:cs typeface="Times New Roman" pitchFamily="18" charset="0"/>
              </a:rPr>
              <a:t>-l’inclusion totale  abolissant  toute forme de rejet ;</a:t>
            </a:r>
          </a:p>
          <a:p>
            <a:pPr algn="just"/>
            <a:r>
              <a:rPr lang="fr-FR" sz="2400" b="1" dirty="0" smtClean="0">
                <a:solidFill>
                  <a:schemeClr val="bg1"/>
                </a:solidFill>
                <a:latin typeface="Times New Roman" pitchFamily="18" charset="0"/>
                <a:cs typeface="Times New Roman" pitchFamily="18" charset="0"/>
              </a:rPr>
              <a:t>-un seul placement pour tous les élèves, soit la classe ordinaire, et ce quelque soient les capacités intellectuelles ou les particularités de fonctionnement des élèves aux handicaps  ou en difficultés d’apprentissage ou d’adaptation (EHDAA).</a:t>
            </a:r>
          </a:p>
          <a:p>
            <a:pPr algn="just"/>
            <a:r>
              <a:rPr lang="fr-FR" sz="2400" b="1" dirty="0" smtClean="0">
                <a:solidFill>
                  <a:schemeClr val="bg1"/>
                </a:solidFill>
                <a:latin typeface="Times New Roman" pitchFamily="18" charset="0"/>
                <a:cs typeface="Times New Roman" pitchFamily="18" charset="0"/>
              </a:rPr>
              <a:t>-intégration pédagogique optimale , d’une part, en intégrant le maximum de contenus d’apprentissage des programmes d’études ordinaires, d’autre part , en favorisant la participation </a:t>
            </a:r>
            <a:r>
              <a:rPr lang="fr-FR" sz="2400" b="1" dirty="0" smtClean="0">
                <a:solidFill>
                  <a:schemeClr val="bg1"/>
                </a:solidFill>
                <a:latin typeface="Times New Roman" pitchFamily="18" charset="0"/>
                <a:cs typeface="Times New Roman" pitchFamily="18" charset="0"/>
              </a:rPr>
              <a:t>active </a:t>
            </a:r>
            <a:r>
              <a:rPr lang="fr-FR" sz="2400" b="1" dirty="0" smtClean="0">
                <a:solidFill>
                  <a:schemeClr val="bg1"/>
                </a:solidFill>
                <a:latin typeface="Times New Roman" pitchFamily="18" charset="0"/>
                <a:cs typeface="Times New Roman" pitchFamily="18" charset="0"/>
              </a:rPr>
              <a:t>des élèves en difficultés aux activités d’apprentissage en classe. </a:t>
            </a:r>
            <a:r>
              <a:rPr lang="fr-FR" sz="2000" b="1" dirty="0" smtClean="0">
                <a:solidFill>
                  <a:schemeClr val="bg1"/>
                </a:solidFill>
                <a:latin typeface="Times New Roman" pitchFamily="18" charset="0"/>
                <a:cs typeface="Times New Roman" pitchFamily="18" charset="0"/>
              </a:rPr>
              <a:t>(</a:t>
            </a:r>
            <a:r>
              <a:rPr lang="fr-FR" sz="2000" b="1" dirty="0" err="1" smtClean="0">
                <a:solidFill>
                  <a:schemeClr val="bg1"/>
                </a:solidFill>
                <a:latin typeface="Times New Roman" pitchFamily="18" charset="0"/>
                <a:cs typeface="Times New Roman" pitchFamily="18" charset="0"/>
              </a:rPr>
              <a:t>Vieinneau</a:t>
            </a:r>
            <a:r>
              <a:rPr lang="fr-FR" sz="2000" b="1" dirty="0" smtClean="0">
                <a:solidFill>
                  <a:schemeClr val="bg1"/>
                </a:solidFill>
                <a:latin typeface="Times New Roman" pitchFamily="18" charset="0"/>
                <a:cs typeface="Times New Roman" pitchFamily="18" charset="0"/>
              </a:rPr>
              <a:t> R., In : Dionne C., Rousseau N. et al., 2006) </a:t>
            </a:r>
          </a:p>
          <a:p>
            <a:pPr algn="just"/>
            <a:r>
              <a:rPr lang="fr-FR" sz="2000" b="1" dirty="0" smtClean="0">
                <a:solidFill>
                  <a:schemeClr val="bg1"/>
                </a:solidFill>
                <a:latin typeface="Times New Roman" pitchFamily="18" charset="0"/>
                <a:cs typeface="Times New Roman" pitchFamily="18" charset="0"/>
              </a:rPr>
              <a:t> </a:t>
            </a:r>
          </a:p>
          <a:p>
            <a:pPr algn="just"/>
            <a:r>
              <a:rPr lang="fr-FR" sz="2400" b="1" dirty="0" smtClean="0">
                <a:solidFill>
                  <a:schemeClr val="bg1"/>
                </a:solidFill>
                <a:latin typeface="Times New Roman" pitchFamily="18" charset="0"/>
                <a:cs typeface="Times New Roman" pitchFamily="18" charset="0"/>
              </a:rPr>
              <a:t>  En  février 2005, la  nouvelle loi promulguée va substituer l’inclusion à l’intégration et favoriser ainsi « l’égalité des droits et des chances, la participation et la citoyenneté des personnes handicapées </a:t>
            </a:r>
            <a:r>
              <a:rPr lang="fr-FR" sz="2400" b="1" dirty="0" smtClean="0">
                <a:solidFill>
                  <a:schemeClr val="bg1"/>
                </a:solidFill>
                <a:latin typeface="Times New Roman" pitchFamily="18" charset="0"/>
                <a:cs typeface="Times New Roman" pitchFamily="18" charset="0"/>
              </a:rPr>
              <a:t>».</a:t>
            </a:r>
            <a:r>
              <a:rPr lang="fr-FR" sz="2000" b="1" dirty="0" smtClean="0">
                <a:solidFill>
                  <a:schemeClr val="bg1"/>
                </a:solidFill>
                <a:latin typeface="Times New Roman" pitchFamily="18" charset="0"/>
                <a:cs typeface="Times New Roman" pitchFamily="18" charset="0"/>
              </a:rPr>
              <a:t>(</a:t>
            </a:r>
            <a:r>
              <a:rPr lang="fr-FR" sz="2000" b="1" dirty="0" err="1" smtClean="0">
                <a:solidFill>
                  <a:schemeClr val="bg1"/>
                </a:solidFill>
                <a:latin typeface="Times New Roman" pitchFamily="18" charset="0"/>
                <a:cs typeface="Times New Roman" pitchFamily="18" charset="0"/>
              </a:rPr>
              <a:t>Garel</a:t>
            </a:r>
            <a:r>
              <a:rPr lang="fr-FR" sz="2000" b="1" dirty="0" smtClean="0">
                <a:solidFill>
                  <a:schemeClr val="bg1"/>
                </a:solidFill>
                <a:latin typeface="Times New Roman" pitchFamily="18" charset="0"/>
                <a:cs typeface="Times New Roman" pitchFamily="18" charset="0"/>
              </a:rPr>
              <a:t>, J-P.,  2010)</a:t>
            </a:r>
            <a:endParaRPr lang="fr-FR" b="1"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 xmlns:p14="http://schemas.microsoft.com/office/powerpoint/2010/main" val="924263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0609" y="222195"/>
            <a:ext cx="7502541" cy="6032421"/>
          </a:xfrm>
          <a:prstGeom prst="rect">
            <a:avLst/>
          </a:prstGeom>
        </p:spPr>
        <p:txBody>
          <a:bodyPr wrap="square">
            <a:spAutoFit/>
          </a:bodyPr>
          <a:lstStyle/>
          <a:p>
            <a:pPr algn="just"/>
            <a:r>
              <a:rPr lang="fr-FR" sz="3200" b="1" dirty="0" smtClean="0">
                <a:solidFill>
                  <a:schemeClr val="bg1"/>
                </a:solidFill>
                <a:latin typeface="Times New Roman" pitchFamily="18" charset="0"/>
                <a:cs typeface="Times New Roman" pitchFamily="18" charset="0"/>
              </a:rPr>
              <a:t>Définition </a:t>
            </a:r>
            <a:r>
              <a:rPr lang="fr-FR" sz="3200" b="1" dirty="0" smtClean="0">
                <a:solidFill>
                  <a:schemeClr val="bg1"/>
                </a:solidFill>
                <a:latin typeface="Times New Roman" pitchFamily="18" charset="0"/>
                <a:cs typeface="Times New Roman" pitchFamily="18" charset="0"/>
              </a:rPr>
              <a:t>des concepts</a:t>
            </a:r>
          </a:p>
          <a:p>
            <a:pPr algn="just"/>
            <a:endParaRPr lang="fr-FR" dirty="0" smtClean="0">
              <a:solidFill>
                <a:schemeClr val="bg1"/>
              </a:solidFill>
              <a:latin typeface="Times New Roman" pitchFamily="18" charset="0"/>
              <a:cs typeface="Times New Roman" pitchFamily="18" charset="0"/>
            </a:endParaRPr>
          </a:p>
          <a:p>
            <a:pPr algn="just"/>
            <a:r>
              <a:rPr lang="fr-FR" sz="2400" b="1" i="1" dirty="0" smtClean="0">
                <a:solidFill>
                  <a:schemeClr val="bg1"/>
                </a:solidFill>
                <a:latin typeface="Times New Roman" pitchFamily="18" charset="0"/>
                <a:cs typeface="Times New Roman" pitchFamily="18" charset="0"/>
              </a:rPr>
              <a:t>Enseignement </a:t>
            </a:r>
            <a:r>
              <a:rPr lang="fr-FR" sz="2400" b="1" i="1" dirty="0" smtClean="0">
                <a:solidFill>
                  <a:schemeClr val="bg1"/>
                </a:solidFill>
                <a:latin typeface="Times New Roman" pitchFamily="18" charset="0"/>
                <a:cs typeface="Times New Roman" pitchFamily="18" charset="0"/>
              </a:rPr>
              <a:t>spécialisé</a:t>
            </a:r>
            <a:endParaRPr lang="fr-FR" sz="2400" b="1" i="1" dirty="0" smtClean="0">
              <a:solidFill>
                <a:schemeClr val="bg1"/>
              </a:solidFill>
              <a:latin typeface="Times New Roman" pitchFamily="18" charset="0"/>
              <a:cs typeface="Times New Roman" pitchFamily="18" charset="0"/>
            </a:endParaRPr>
          </a:p>
          <a:p>
            <a:pPr algn="just"/>
            <a:r>
              <a:rPr lang="fr-FR" sz="2400" b="1" dirty="0" smtClean="0">
                <a:solidFill>
                  <a:schemeClr val="bg1"/>
                </a:solidFill>
                <a:latin typeface="Times New Roman" pitchFamily="18" charset="0"/>
                <a:cs typeface="Times New Roman" pitchFamily="18" charset="0"/>
              </a:rPr>
              <a:t> </a:t>
            </a:r>
            <a:endParaRPr lang="fr-FR"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-C’est un enseignement qui permet d’établir  un cadre scolaire adapté aux enfants ou adolescents à besoins spécifiques, </a:t>
            </a:r>
          </a:p>
          <a:p>
            <a:pPr algn="just">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-Il prend en considération  les besoins éducatifs spécifiques des élèves en difficulté et vise à leur épanouissement personnel et leur intégration sociale et/ou professionnelle.</a:t>
            </a:r>
          </a:p>
          <a:p>
            <a:pPr algn="just">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lgn="just">
              <a:buFont typeface="Wingdings" pitchFamily="2" charset="2"/>
              <a:buChar char="v"/>
            </a:pPr>
            <a:r>
              <a:rPr lang="fr-FR" sz="2400" dirty="0" smtClean="0">
                <a:solidFill>
                  <a:schemeClr val="bg1"/>
                </a:solidFill>
                <a:latin typeface="Times New Roman" pitchFamily="18" charset="0"/>
                <a:cs typeface="Times New Roman" pitchFamily="18" charset="0"/>
              </a:rPr>
              <a:t>-Il permet à l’élève de poursuivre son cursus scolaire en fonction de ses besoins et de ses potentialités.</a:t>
            </a:r>
          </a:p>
          <a:p>
            <a:pPr algn="just">
              <a:buFont typeface="Wingdings" pitchFamily="2" charset="2"/>
              <a:buChar char="v"/>
            </a:pPr>
            <a:endParaRPr lang="fr-FR" sz="2400" dirty="0" smtClean="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 xmlns:p14="http://schemas.microsoft.com/office/powerpoint/2010/main" val="281596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0605" y="184330"/>
            <a:ext cx="7473395" cy="5416868"/>
          </a:xfrm>
          <a:prstGeom prst="rect">
            <a:avLst/>
          </a:prstGeom>
        </p:spPr>
        <p:txBody>
          <a:bodyPr wrap="square">
            <a:spAutoFit/>
          </a:bodyPr>
          <a:lstStyle/>
          <a:p>
            <a:endParaRPr lang="fr-FR" dirty="0" smtClean="0">
              <a:solidFill>
                <a:schemeClr val="bg1"/>
              </a:solidFill>
              <a:latin typeface="Times New Roman" pitchFamily="18" charset="0"/>
              <a:cs typeface="Times New Roman" pitchFamily="18" charset="0"/>
            </a:endParaRPr>
          </a:p>
          <a:p>
            <a:r>
              <a:rPr lang="fr-FR" sz="3200" b="1" dirty="0" smtClean="0">
                <a:solidFill>
                  <a:schemeClr val="bg1"/>
                </a:solidFill>
                <a:latin typeface="Times New Roman" pitchFamily="18" charset="0"/>
                <a:cs typeface="Times New Roman" pitchFamily="18" charset="0"/>
              </a:rPr>
              <a:t> Les limites </a:t>
            </a:r>
            <a:r>
              <a:rPr lang="fr-FR" sz="3200" b="1" dirty="0" smtClean="0">
                <a:solidFill>
                  <a:schemeClr val="bg1"/>
                </a:solidFill>
                <a:latin typeface="Times New Roman" pitchFamily="18" charset="0"/>
                <a:cs typeface="Times New Roman" pitchFamily="18" charset="0"/>
              </a:rPr>
              <a:t> </a:t>
            </a:r>
            <a:endParaRPr lang="fr-FR" sz="3200" b="1" dirty="0" smtClean="0">
              <a:solidFill>
                <a:schemeClr val="bg1"/>
              </a:solidFill>
              <a:latin typeface="Times New Roman" pitchFamily="18" charset="0"/>
              <a:cs typeface="Times New Roman" pitchFamily="18" charset="0"/>
            </a:endParaRPr>
          </a:p>
          <a:p>
            <a:pPr>
              <a:buFont typeface="Wingdings" pitchFamily="2" charset="2"/>
              <a:buChar char="v"/>
            </a:pPr>
            <a:endParaRPr lang="fr-FR" sz="3200" b="1" dirty="0" smtClean="0">
              <a:solidFill>
                <a:schemeClr val="bg1"/>
              </a:solidFill>
              <a:latin typeface="Times New Roman" pitchFamily="18" charset="0"/>
              <a:cs typeface="Times New Roman" pitchFamily="18" charset="0"/>
            </a:endParaRPr>
          </a:p>
          <a:p>
            <a:pPr>
              <a:buFont typeface="Wingdings" pitchFamily="2" charset="2"/>
              <a:buChar char="v"/>
            </a:pPr>
            <a:r>
              <a:rPr lang="fr-FR" sz="2400" dirty="0" smtClean="0">
                <a:solidFill>
                  <a:schemeClr val="bg1"/>
                </a:solidFill>
                <a:latin typeface="Times New Roman" pitchFamily="18" charset="0"/>
                <a:cs typeface="Times New Roman" pitchFamily="18" charset="0"/>
              </a:rPr>
              <a:t>Il </a:t>
            </a:r>
            <a:r>
              <a:rPr lang="fr-FR" sz="2400" dirty="0" smtClean="0">
                <a:solidFill>
                  <a:schemeClr val="bg1"/>
                </a:solidFill>
                <a:latin typeface="Times New Roman" pitchFamily="18" charset="0"/>
                <a:cs typeface="Times New Roman" pitchFamily="18" charset="0"/>
              </a:rPr>
              <a:t>repose sur un système stigmatisant des élèves ; </a:t>
            </a:r>
          </a:p>
          <a:p>
            <a:pPr>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buFont typeface="Wingdings" pitchFamily="2" charset="2"/>
              <a:buChar char="v"/>
            </a:pPr>
            <a:r>
              <a:rPr lang="fr-FR" sz="2400" dirty="0" smtClean="0">
                <a:solidFill>
                  <a:schemeClr val="bg1"/>
                </a:solidFill>
                <a:latin typeface="Times New Roman" pitchFamily="18" charset="0"/>
                <a:cs typeface="Times New Roman" pitchFamily="18" charset="0"/>
              </a:rPr>
              <a:t>Il </a:t>
            </a:r>
            <a:r>
              <a:rPr lang="fr-FR" sz="2400" dirty="0" smtClean="0">
                <a:solidFill>
                  <a:schemeClr val="bg1"/>
                </a:solidFill>
                <a:latin typeface="Times New Roman" pitchFamily="18" charset="0"/>
                <a:cs typeface="Times New Roman" pitchFamily="18" charset="0"/>
              </a:rPr>
              <a:t>ne traduit que rarement chez les élèves, les effets scolaires, comportementaux et sociaux attendus ; </a:t>
            </a:r>
          </a:p>
          <a:p>
            <a:pPr>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buFont typeface="Wingdings" pitchFamily="2" charset="2"/>
              <a:buChar char="v"/>
            </a:pPr>
            <a:r>
              <a:rPr lang="fr-FR" sz="2400" dirty="0" smtClean="0">
                <a:solidFill>
                  <a:schemeClr val="bg1"/>
                </a:solidFill>
                <a:latin typeface="Times New Roman" pitchFamily="18" charset="0"/>
                <a:cs typeface="Times New Roman" pitchFamily="18" charset="0"/>
              </a:rPr>
              <a:t>Il </a:t>
            </a:r>
            <a:r>
              <a:rPr lang="fr-FR" sz="2400" dirty="0" smtClean="0">
                <a:solidFill>
                  <a:schemeClr val="bg1"/>
                </a:solidFill>
                <a:latin typeface="Times New Roman" pitchFamily="18" charset="0"/>
                <a:cs typeface="Times New Roman" pitchFamily="18" charset="0"/>
              </a:rPr>
              <a:t>ne parvient pas à assurer des résultats postscolaires suffisamment bénéfiques; </a:t>
            </a:r>
          </a:p>
          <a:p>
            <a:pPr>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buFont typeface="Wingdings" pitchFamily="2" charset="2"/>
              <a:buChar char="v"/>
            </a:pPr>
            <a:r>
              <a:rPr lang="fr-FR" sz="2400" dirty="0" smtClean="0">
                <a:solidFill>
                  <a:schemeClr val="bg1"/>
                </a:solidFill>
                <a:latin typeface="Times New Roman" pitchFamily="18" charset="0"/>
                <a:cs typeface="Times New Roman" pitchFamily="18" charset="0"/>
              </a:rPr>
              <a:t>Il </a:t>
            </a:r>
            <a:r>
              <a:rPr lang="fr-FR" sz="2400" dirty="0" smtClean="0">
                <a:solidFill>
                  <a:schemeClr val="bg1"/>
                </a:solidFill>
                <a:latin typeface="Times New Roman" pitchFamily="18" charset="0"/>
                <a:cs typeface="Times New Roman" pitchFamily="18" charset="0"/>
              </a:rPr>
              <a:t>regroupe un trop grand nombre d’élèves ;</a:t>
            </a:r>
          </a:p>
          <a:p>
            <a:pPr>
              <a:buFont typeface="Wingdings" pitchFamily="2" charset="2"/>
              <a:buChar char="v"/>
            </a:pPr>
            <a:endParaRPr lang="fr-FR" sz="2400" dirty="0" smtClean="0">
              <a:solidFill>
                <a:schemeClr val="bg1"/>
              </a:solidFill>
              <a:latin typeface="Times New Roman" pitchFamily="18" charset="0"/>
              <a:cs typeface="Times New Roman" pitchFamily="18" charset="0"/>
            </a:endParaRPr>
          </a:p>
          <a:p>
            <a:pPr>
              <a:buFont typeface="Wingdings" pitchFamily="2" charset="2"/>
              <a:buChar char="v"/>
            </a:pPr>
            <a:r>
              <a:rPr lang="fr-FR" sz="2400" dirty="0" smtClean="0">
                <a:solidFill>
                  <a:schemeClr val="bg1"/>
                </a:solidFill>
                <a:latin typeface="Times New Roman" pitchFamily="18" charset="0"/>
                <a:cs typeface="Times New Roman" pitchFamily="18" charset="0"/>
              </a:rPr>
              <a:t>Il </a:t>
            </a:r>
            <a:r>
              <a:rPr lang="fr-FR" sz="2400" dirty="0" smtClean="0">
                <a:solidFill>
                  <a:schemeClr val="bg1"/>
                </a:solidFill>
                <a:latin typeface="Times New Roman" pitchFamily="18" charset="0"/>
                <a:cs typeface="Times New Roman" pitchFamily="18" charset="0"/>
              </a:rPr>
              <a:t>est très coûteux . </a:t>
            </a:r>
            <a:r>
              <a:rPr lang="fr-FR" sz="2000" dirty="0" smtClean="0">
                <a:solidFill>
                  <a:schemeClr val="bg1"/>
                </a:solidFill>
                <a:latin typeface="Times New Roman" pitchFamily="18" charset="0"/>
                <a:cs typeface="Times New Roman" pitchFamily="18" charset="0"/>
              </a:rPr>
              <a:t>(Petit C.,2001 p 37-38)</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 xmlns:p14="http://schemas.microsoft.com/office/powerpoint/2010/main" val="57239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0"/>
            <a:ext cx="7626100" cy="6863417"/>
          </a:xfrm>
          <a:prstGeom prst="rect">
            <a:avLst/>
          </a:prstGeom>
        </p:spPr>
        <p:txBody>
          <a:bodyPr wrap="square">
            <a:spAutoFit/>
          </a:bodyPr>
          <a:lstStyle/>
          <a:p>
            <a:pPr algn="just"/>
            <a:r>
              <a:rPr lang="fr-FR" sz="2800" b="1" dirty="0" smtClean="0">
                <a:solidFill>
                  <a:schemeClr val="bg1"/>
                </a:solidFill>
                <a:latin typeface="Times New Roman" pitchFamily="18" charset="0"/>
                <a:cs typeface="Times New Roman" pitchFamily="18" charset="0"/>
              </a:rPr>
              <a:t>L’insertion </a:t>
            </a:r>
            <a:endParaRPr lang="fr-FR" sz="2800" b="1" dirty="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Une intégration physique, sans préoccupation  pour les besoins spécifiques des personnes.</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La réussite de l’insertion dépend avant tout de l’élève inséré et de sa capacité à s’adapter au milieu dans lequel il se trouve. (classe insérée et non </a:t>
            </a:r>
            <a:r>
              <a:rPr lang="fr-FR" sz="2400" dirty="0" smtClean="0">
                <a:solidFill>
                  <a:schemeClr val="bg1"/>
                </a:solidFill>
                <a:latin typeface="Times New Roman" pitchFamily="18" charset="0"/>
                <a:cs typeface="Times New Roman" pitchFamily="18" charset="0"/>
              </a:rPr>
              <a:t>pas classe </a:t>
            </a:r>
            <a:r>
              <a:rPr lang="fr-FR" sz="2400" dirty="0" smtClean="0">
                <a:solidFill>
                  <a:schemeClr val="bg1"/>
                </a:solidFill>
                <a:latin typeface="Times New Roman" pitchFamily="18" charset="0"/>
                <a:cs typeface="Times New Roman" pitchFamily="18" charset="0"/>
              </a:rPr>
              <a:t>intégrée). </a:t>
            </a:r>
          </a:p>
          <a:p>
            <a:pPr algn="just"/>
            <a:endParaRPr lang="fr-FR" sz="2400" dirty="0" smtClean="0">
              <a:solidFill>
                <a:schemeClr val="bg1"/>
              </a:solidFill>
              <a:latin typeface="Times New Roman" pitchFamily="18" charset="0"/>
              <a:cs typeface="Times New Roman" pitchFamily="18" charset="0"/>
            </a:endParaRPr>
          </a:p>
          <a:p>
            <a:pPr algn="just"/>
            <a:r>
              <a:rPr lang="fr-FR" sz="3200" dirty="0" smtClean="0">
                <a:solidFill>
                  <a:schemeClr val="bg1"/>
                </a:solidFill>
                <a:latin typeface="Times New Roman" pitchFamily="18" charset="0"/>
                <a:cs typeface="Times New Roman" pitchFamily="18" charset="0"/>
              </a:rPr>
              <a:t>L’assimilation </a:t>
            </a:r>
            <a:r>
              <a:rPr lang="fr-FR" sz="3200" dirty="0" smtClean="0">
                <a:solidFill>
                  <a:schemeClr val="bg1"/>
                </a:solidFill>
                <a:latin typeface="Times New Roman" pitchFamily="18" charset="0"/>
                <a:cs typeface="Times New Roman" pitchFamily="18" charset="0"/>
              </a:rPr>
              <a:t> </a:t>
            </a:r>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l’élève est accueilli dans une classe ordinaire et invité à participer aux mêmes activités que les autres mais il est attendu de lui qu’il soit capable de se conformer aux règles sociales, aux structures (avec ou sans matériel structurel adapté). </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L’élève est accepté pour peu qu’il n’ait pas besoin d’aide spécifique et qu’il se comporte comme les autres.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Gremion</a:t>
            </a:r>
            <a:r>
              <a:rPr lang="fr-FR" sz="2000" dirty="0" smtClean="0">
                <a:solidFill>
                  <a:schemeClr val="bg1"/>
                </a:solidFill>
                <a:latin typeface="Times New Roman" pitchFamily="18" charset="0"/>
                <a:cs typeface="Times New Roman" pitchFamily="18" charset="0"/>
              </a:rPr>
              <a:t>  L.&amp; </a:t>
            </a:r>
            <a:r>
              <a:rPr lang="fr-FR" sz="2000" dirty="0" err="1" smtClean="0">
                <a:solidFill>
                  <a:schemeClr val="bg1"/>
                </a:solidFill>
                <a:latin typeface="Times New Roman" pitchFamily="18" charset="0"/>
                <a:cs typeface="Times New Roman" pitchFamily="18" charset="0"/>
              </a:rPr>
              <a:t>Paratte</a:t>
            </a:r>
            <a:r>
              <a:rPr lang="fr-FR" sz="2000" dirty="0" smtClean="0">
                <a:solidFill>
                  <a:schemeClr val="bg1"/>
                </a:solidFill>
                <a:latin typeface="Times New Roman" pitchFamily="18" charset="0"/>
                <a:cs typeface="Times New Roman" pitchFamily="18" charset="0"/>
              </a:rPr>
              <a:t>  M., 2009). </a:t>
            </a: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 xmlns:p14="http://schemas.microsoft.com/office/powerpoint/2010/main" val="88279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17900" y="109759"/>
            <a:ext cx="7626100" cy="5940088"/>
          </a:xfrm>
          <a:prstGeom prst="rect">
            <a:avLst/>
          </a:prstGeom>
        </p:spPr>
        <p:txBody>
          <a:bodyPr wrap="square">
            <a:spAutoFit/>
          </a:bodyPr>
          <a:lstStyle/>
          <a:p>
            <a:pPr algn="just"/>
            <a:r>
              <a:rPr lang="fr-FR" sz="2400" dirty="0" smtClean="0">
                <a:solidFill>
                  <a:schemeClr val="bg1"/>
                </a:solidFill>
                <a:latin typeface="Times New Roman" pitchFamily="18" charset="0"/>
                <a:cs typeface="Times New Roman" pitchFamily="18" charset="0"/>
              </a:rPr>
              <a:t>Dans ces deux situations (insertion et assimilation),  une place est faite à l’élève, mais c’est un accueil indifférent à sa différence. </a:t>
            </a:r>
          </a:p>
          <a:p>
            <a:pPr algn="just"/>
            <a:endParaRPr lang="fr-FR" sz="2400" dirty="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L’élève porte seul la responsabilité de l’adaptation. Les facilitateurs environnementaux ne comprennent ni modifications, ni adaptations du programme de la classe. </a:t>
            </a:r>
            <a:r>
              <a:rPr lang="fr-FR" sz="2000" dirty="0" smtClean="0">
                <a:solidFill>
                  <a:schemeClr val="bg1"/>
                </a:solidFill>
                <a:latin typeface="Times New Roman" pitchFamily="18" charset="0"/>
                <a:cs typeface="Times New Roman" pitchFamily="18" charset="0"/>
              </a:rPr>
              <a:t>(</a:t>
            </a:r>
            <a:r>
              <a:rPr lang="fr-FR" sz="2000" dirty="0" err="1" smtClean="0">
                <a:solidFill>
                  <a:schemeClr val="bg1"/>
                </a:solidFill>
                <a:latin typeface="Times New Roman" pitchFamily="18" charset="0"/>
                <a:cs typeface="Times New Roman" pitchFamily="18" charset="0"/>
              </a:rPr>
              <a:t>Gremion</a:t>
            </a:r>
            <a:r>
              <a:rPr lang="fr-FR" sz="2000" dirty="0" smtClean="0">
                <a:solidFill>
                  <a:schemeClr val="bg1"/>
                </a:solidFill>
                <a:latin typeface="Times New Roman" pitchFamily="18" charset="0"/>
                <a:cs typeface="Times New Roman" pitchFamily="18" charset="0"/>
              </a:rPr>
              <a:t>  L.&amp; </a:t>
            </a:r>
            <a:r>
              <a:rPr lang="fr-FR" sz="2000" dirty="0" err="1" smtClean="0">
                <a:solidFill>
                  <a:schemeClr val="bg1"/>
                </a:solidFill>
                <a:latin typeface="Times New Roman" pitchFamily="18" charset="0"/>
                <a:cs typeface="Times New Roman" pitchFamily="18" charset="0"/>
              </a:rPr>
              <a:t>Paratte</a:t>
            </a:r>
            <a:r>
              <a:rPr lang="fr-FR" sz="2000" dirty="0" smtClean="0">
                <a:solidFill>
                  <a:schemeClr val="bg1"/>
                </a:solidFill>
                <a:latin typeface="Times New Roman" pitchFamily="18" charset="0"/>
                <a:cs typeface="Times New Roman" pitchFamily="18" charset="0"/>
              </a:rPr>
              <a:t>  M.,2009)</a:t>
            </a:r>
          </a:p>
          <a:p>
            <a:pPr algn="just"/>
            <a:endParaRPr lang="fr-FR" sz="2400" dirty="0" smtClean="0">
              <a:solidFill>
                <a:schemeClr val="bg1"/>
              </a:solidFill>
              <a:latin typeface="Times New Roman" pitchFamily="18" charset="0"/>
              <a:cs typeface="Times New Roman" pitchFamily="18" charset="0"/>
            </a:endParaRPr>
          </a:p>
          <a:p>
            <a:pPr algn="just"/>
            <a:endParaRPr lang="fr-FR" sz="2400" dirty="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Les facilitateurs environnementaux correspondent uniquement à des éléments structuraux permettant à l’élève de s’adapter sans l’aide de l’enseignant.</a:t>
            </a:r>
          </a:p>
          <a:p>
            <a:pPr algn="just"/>
            <a:endParaRPr lang="fr-FR" sz="2400" dirty="0" smtClean="0">
              <a:solidFill>
                <a:schemeClr val="bg1"/>
              </a:solidFill>
              <a:latin typeface="Times New Roman" pitchFamily="18" charset="0"/>
              <a:cs typeface="Times New Roman" pitchFamily="18" charset="0"/>
            </a:endParaRPr>
          </a:p>
          <a:p>
            <a:pPr algn="just"/>
            <a:r>
              <a:rPr lang="fr-FR" sz="2400" dirty="0" smtClean="0">
                <a:solidFill>
                  <a:schemeClr val="bg1"/>
                </a:solidFill>
                <a:latin typeface="Times New Roman" pitchFamily="18" charset="0"/>
                <a:cs typeface="Times New Roman" pitchFamily="18" charset="0"/>
              </a:rPr>
              <a:t> Ils ne comprennent ni modifications, ni adaptations du programme de la classe.</a:t>
            </a:r>
            <a:endParaRPr lang="fr-FR" dirty="0">
              <a:solidFill>
                <a:schemeClr val="bg1"/>
              </a:solidFill>
              <a:latin typeface="Times New Roman" pitchFamily="18" charset="0"/>
              <a:cs typeface="Times New Roman" pitchFamily="18" charset="0"/>
            </a:endParaRPr>
          </a:p>
        </p:txBody>
      </p:sp>
      <p:sp>
        <p:nvSpPr>
          <p:cNvPr id="3" name="Espace réservé du numéro de diapositive 2"/>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 xmlns:p14="http://schemas.microsoft.com/office/powerpoint/2010/main" val="2843338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TotalTime>
  <Words>3134</Words>
  <Application>Microsoft Office PowerPoint</Application>
  <PresentationFormat>Affichage à l'écran (4:3)</PresentationFormat>
  <Paragraphs>292</Paragraphs>
  <Slides>34</Slides>
  <Notes>1</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Office Theme</vt:lpstr>
      <vt:lpstr>Dr.  BOUZID BAA  Saliha, MCA en psychologie-orthophonie MEKHOUKH Halima, MAB en orthophonie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Diapositive 31</vt:lpstr>
      <vt:lpstr>Diapositive 32</vt:lpstr>
      <vt:lpstr>Diapositive 33</vt:lpstr>
      <vt:lpstr>Diapositive 34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HP</cp:lastModifiedBy>
  <cp:revision>135</cp:revision>
  <dcterms:created xsi:type="dcterms:W3CDTF">2013-08-21T19:17:07Z</dcterms:created>
  <dcterms:modified xsi:type="dcterms:W3CDTF">2016-12-02T18:23:36Z</dcterms:modified>
</cp:coreProperties>
</file>