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charts/chart20.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charts/chart18.xml" ContentType="application/vnd.openxmlformats-officedocument.drawingml.char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60" r:id="rId2"/>
    <p:sldId id="261" r:id="rId3"/>
    <p:sldId id="262" r:id="rId4"/>
    <p:sldId id="286" r:id="rId5"/>
    <p:sldId id="287" r:id="rId6"/>
    <p:sldId id="299" r:id="rId7"/>
    <p:sldId id="289" r:id="rId8"/>
    <p:sldId id="290" r:id="rId9"/>
    <p:sldId id="269" r:id="rId10"/>
    <p:sldId id="288" r:id="rId11"/>
    <p:sldId id="270" r:id="rId12"/>
    <p:sldId id="328" r:id="rId13"/>
    <p:sldId id="329" r:id="rId14"/>
    <p:sldId id="331" r:id="rId15"/>
    <p:sldId id="332" r:id="rId16"/>
    <p:sldId id="333" r:id="rId17"/>
    <p:sldId id="324" r:id="rId18"/>
    <p:sldId id="325" r:id="rId19"/>
    <p:sldId id="326" r:id="rId20"/>
    <p:sldId id="327" r:id="rId21"/>
    <p:sldId id="335" r:id="rId22"/>
    <p:sldId id="263" r:id="rId23"/>
    <p:sldId id="268" r:id="rId24"/>
    <p:sldId id="264" r:id="rId25"/>
    <p:sldId id="265" r:id="rId26"/>
    <p:sldId id="266" r:id="rId27"/>
    <p:sldId id="271" r:id="rId28"/>
    <p:sldId id="273" r:id="rId29"/>
    <p:sldId id="284" r:id="rId30"/>
    <p:sldId id="285" r:id="rId31"/>
    <p:sldId id="277" r:id="rId32"/>
    <p:sldId id="279" r:id="rId33"/>
    <p:sldId id="280" r:id="rId34"/>
    <p:sldId id="296" r:id="rId35"/>
    <p:sldId id="297" r:id="rId36"/>
    <p:sldId id="298" r:id="rId37"/>
    <p:sldId id="338" r:id="rId38"/>
    <p:sldId id="322" r:id="rId39"/>
    <p:sldId id="323" r:id="rId40"/>
    <p:sldId id="315" r:id="rId41"/>
    <p:sldId id="316" r:id="rId42"/>
    <p:sldId id="317" r:id="rId43"/>
    <p:sldId id="318" r:id="rId44"/>
    <p:sldId id="282" r:id="rId45"/>
    <p:sldId id="283" r:id="rId46"/>
    <p:sldId id="291" r:id="rId47"/>
    <p:sldId id="339" r:id="rId48"/>
    <p:sldId id="292" r:id="rId49"/>
    <p:sldId id="340" r:id="rId50"/>
    <p:sldId id="293" r:id="rId51"/>
    <p:sldId id="301" r:id="rId52"/>
    <p:sldId id="302" r:id="rId53"/>
    <p:sldId id="304" r:id="rId54"/>
    <p:sldId id="342" r:id="rId55"/>
    <p:sldId id="305" r:id="rId56"/>
    <p:sldId id="309" r:id="rId57"/>
    <p:sldId id="310" r:id="rId58"/>
    <p:sldId id="306" r:id="rId59"/>
    <p:sldId id="311" r:id="rId60"/>
    <p:sldId id="312" r:id="rId61"/>
    <p:sldId id="313" r:id="rId62"/>
    <p:sldId id="314" r:id="rId63"/>
    <p:sldId id="319" r:id="rId64"/>
    <p:sldId id="320" r:id="rId65"/>
    <p:sldId id="336" r:id="rId66"/>
    <p:sldId id="343" r:id="rId67"/>
    <p:sldId id="337" r:id="rId6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C46200"/>
    <a:srgbClr val="DE6F00"/>
    <a:srgbClr val="C89400"/>
    <a:srgbClr val="F2B300"/>
    <a:srgbClr val="C9C400"/>
    <a:srgbClr val="B3773B"/>
    <a:srgbClr val="F27900"/>
    <a:srgbClr val="808000"/>
    <a:srgbClr val="E64D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41" autoAdjust="0"/>
  </p:normalViewPr>
  <p:slideViewPr>
    <p:cSldViewPr>
      <p:cViewPr>
        <p:scale>
          <a:sx n="60" d="100"/>
          <a:sy n="60" d="100"/>
        </p:scale>
        <p:origin x="-786" y="6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H:\new\excels\Traitement%20r&#233;sultats%20(Enregistr&#233;%20automatiquement).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new\excels\Traitement%20r&#233;sultats%20(Enregistr&#233;%20automatiquemen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new\excels\r&#233;sultats%20p&#226;tes%20fraich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H:\new\excels\Traitement%20r&#233;sultat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new\excels\Traitement%20r&#233;sultat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H:\new\excels\Traitement%20r&#233;sultats%20(Enregistr&#233;%20automatiquement).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H:\new\excels\Traitement%20r&#233;sultat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F:\new\excels\Traitement%20r&#233;sultat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F:\new\excels\Traitement%20r&#233;sultat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H:\new\excels\Traitement%20r&#233;sultat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H:\new\excels\Traitement%20r&#233;sultats%20(Enregistr&#233;%20automatiqueme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new\excels\GI.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H:\new\excels\Traitement%20r&#233;sultat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F:\new\excels\r&#233;sultats%20p&#226;tes%20s&#232;che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F:\new\excels\r&#233;sultats%20p&#226;tes%20s&#232;che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F:\new\excels\Traitement%20r&#233;sultats%20(Enregistr&#233;%20automatiquement).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F:\new\excels\Traitement%20r&#233;sultats%20(Enregistr&#233;%20automatiquement).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new\excels\r&#233;sultats%20p&#226;tes%20s&#232;che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H:\new\excels\r&#233;sultats%20p&#226;tes%20fraich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new\excels\Traitement%20r&#233;sulta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new\excels\Traitement%20r&#233;sultats%20(Enregistr&#233;%20automatiquemen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new\excels\G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new\excels\Traitement%20r&#233;sulta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new\excels\Traitement%20r&#233;sultats%20(Enregistr&#233;%20automatiquemen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new\excels\Copie%20de%20results%20(Valenci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new\excels\Copie%20de%20results%20(Valenc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31"/>
  <c:chart>
    <c:plotArea>
      <c:layout>
        <c:manualLayout>
          <c:layoutTarget val="inner"/>
          <c:xMode val="edge"/>
          <c:yMode val="edge"/>
          <c:x val="8.8461193465230264E-2"/>
          <c:y val="0.12554099516986741"/>
          <c:w val="0.88974583971953036"/>
          <c:h val="0.71806096591040958"/>
        </c:manualLayout>
      </c:layout>
      <c:barChart>
        <c:barDir val="col"/>
        <c:grouping val="clustered"/>
        <c:ser>
          <c:idx val="0"/>
          <c:order val="0"/>
          <c:spPr>
            <a:solidFill>
              <a:srgbClr val="9B4B5E"/>
            </a:solidFill>
          </c:spPr>
          <c:dPt>
            <c:idx val="0"/>
            <c:spPr>
              <a:solidFill>
                <a:srgbClr val="CCCC00"/>
              </a:solidFill>
              <a:ln>
                <a:solidFill>
                  <a:srgbClr val="CCCC00"/>
                </a:solidFill>
              </a:ln>
            </c:spPr>
          </c:dPt>
          <c:dPt>
            <c:idx val="1"/>
            <c:spPr>
              <a:solidFill>
                <a:srgbClr val="E6AA00"/>
              </a:solidFill>
            </c:spPr>
          </c:dPt>
          <c:dPt>
            <c:idx val="2"/>
            <c:spPr>
              <a:solidFill>
                <a:srgbClr val="FF9933"/>
              </a:solidFill>
            </c:spPr>
          </c:dPt>
          <c:dLbls>
            <c:dLblPos val="outEnd"/>
            <c:showVal val="1"/>
          </c:dLbls>
          <c:errBars>
            <c:errBarType val="both"/>
            <c:errValType val="cust"/>
            <c:plus>
              <c:numRef>
                <c:f>Feuil18!$C$91:$C$93</c:f>
                <c:numCache>
                  <c:formatCode>General</c:formatCode>
                  <c:ptCount val="3"/>
                  <c:pt idx="0">
                    <c:v>0.12000000000000002</c:v>
                  </c:pt>
                  <c:pt idx="1">
                    <c:v>4.0000000000000112E-2</c:v>
                  </c:pt>
                  <c:pt idx="2">
                    <c:v>9.0000000000000066E-2</c:v>
                  </c:pt>
                </c:numCache>
              </c:numRef>
            </c:plus>
            <c:minus>
              <c:numRef>
                <c:f>Feuil18!$C$91:$C$93</c:f>
                <c:numCache>
                  <c:formatCode>General</c:formatCode>
                  <c:ptCount val="3"/>
                  <c:pt idx="0">
                    <c:v>0.12000000000000002</c:v>
                  </c:pt>
                  <c:pt idx="1">
                    <c:v>4.0000000000000112E-2</c:v>
                  </c:pt>
                  <c:pt idx="2">
                    <c:v>9.0000000000000066E-2</c:v>
                  </c:pt>
                </c:numCache>
              </c:numRef>
            </c:minus>
          </c:errBars>
          <c:cat>
            <c:strRef>
              <c:f>Feuil18!$A$91:$A$93</c:f>
              <c:strCache>
                <c:ptCount val="3"/>
                <c:pt idx="0">
                  <c:v>SH totaux</c:v>
                </c:pt>
                <c:pt idx="1">
                  <c:v>S-H libres</c:v>
                </c:pt>
                <c:pt idx="2">
                  <c:v>Ponts S-S</c:v>
                </c:pt>
              </c:strCache>
            </c:strRef>
          </c:cat>
          <c:val>
            <c:numRef>
              <c:f>Feuil18!$B$91:$B$93</c:f>
              <c:numCache>
                <c:formatCode>General</c:formatCode>
                <c:ptCount val="3"/>
                <c:pt idx="0">
                  <c:v>44.39</c:v>
                </c:pt>
                <c:pt idx="1">
                  <c:v>7</c:v>
                </c:pt>
                <c:pt idx="2">
                  <c:v>37.379999999999995</c:v>
                </c:pt>
              </c:numCache>
            </c:numRef>
          </c:val>
        </c:ser>
        <c:axId val="54031872"/>
        <c:axId val="54033408"/>
      </c:barChart>
      <c:catAx>
        <c:axId val="54031872"/>
        <c:scaling>
          <c:orientation val="minMax"/>
        </c:scaling>
        <c:axPos val="b"/>
        <c:tickLblPos val="nextTo"/>
        <c:crossAx val="54033408"/>
        <c:crosses val="autoZero"/>
        <c:auto val="1"/>
        <c:lblAlgn val="ctr"/>
        <c:lblOffset val="100"/>
      </c:catAx>
      <c:valAx>
        <c:axId val="54033408"/>
        <c:scaling>
          <c:orientation val="minMax"/>
        </c:scaling>
        <c:axPos val="l"/>
        <c:title>
          <c:tx>
            <c:rich>
              <a:bodyPr rot="0" vert="horz"/>
              <a:lstStyle/>
              <a:p>
                <a:pPr>
                  <a:defRPr/>
                </a:pPr>
                <a:r>
                  <a:rPr lang="fr-FR"/>
                  <a:t>µmol/g de protéines</a:t>
                </a:r>
              </a:p>
            </c:rich>
          </c:tx>
          <c:layout>
            <c:manualLayout>
              <c:xMode val="edge"/>
              <c:yMode val="edge"/>
              <c:x val="1.9516657640017633E-3"/>
              <c:y val="7.1588428581380824E-4"/>
            </c:manualLayout>
          </c:layout>
        </c:title>
        <c:numFmt formatCode="General" sourceLinked="1"/>
        <c:tickLblPos val="nextTo"/>
        <c:crossAx val="54031872"/>
        <c:crosses val="autoZero"/>
        <c:crossBetween val="between"/>
      </c:valAx>
    </c:plotArea>
    <c:plotVisOnly val="1"/>
  </c:chart>
  <c:txPr>
    <a:bodyPr/>
    <a:lstStyle/>
    <a:p>
      <a:pPr>
        <a:defRPr sz="1600">
          <a:latin typeface="Times New Roman" pitchFamily="18" charset="0"/>
          <a:cs typeface="Times New Roman" pitchFamily="18" charset="0"/>
        </a:defRPr>
      </a:pPr>
      <a:endParaRPr lang="fr-F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FR"/>
  <c:style val="26"/>
  <c:chart>
    <c:title>
      <c:tx>
        <c:rich>
          <a:bodyPr/>
          <a:lstStyle/>
          <a:p>
            <a:pPr>
              <a:defRPr>
                <a:solidFill>
                  <a:srgbClr val="996633"/>
                </a:solidFill>
                <a:latin typeface="Times New Roman" pitchFamily="18" charset="0"/>
                <a:cs typeface="Times New Roman" pitchFamily="18" charset="0"/>
              </a:defRPr>
            </a:pPr>
            <a:r>
              <a:rPr lang="fr-FR">
                <a:solidFill>
                  <a:srgbClr val="996633"/>
                </a:solidFill>
                <a:latin typeface="Times New Roman" pitchFamily="18" charset="0"/>
                <a:cs typeface="Times New Roman" pitchFamily="18" charset="0"/>
              </a:rPr>
              <a:t>Surfaces des polymères protéiques des pâtes sèches</a:t>
            </a:r>
          </a:p>
        </c:rich>
      </c:tx>
      <c:layout>
        <c:manualLayout>
          <c:xMode val="edge"/>
          <c:yMode val="edge"/>
          <c:x val="0.17777704904870514"/>
          <c:y val="0"/>
        </c:manualLayout>
      </c:layout>
    </c:title>
    <c:plotArea>
      <c:layout>
        <c:manualLayout>
          <c:layoutTarget val="inner"/>
          <c:xMode val="edge"/>
          <c:yMode val="edge"/>
          <c:x val="0.10034951881014703"/>
          <c:y val="0.12076670649625544"/>
          <c:w val="0.8825237146186603"/>
          <c:h val="0.69157844991606265"/>
        </c:manualLayout>
      </c:layout>
      <c:barChart>
        <c:barDir val="col"/>
        <c:grouping val="clustered"/>
        <c:ser>
          <c:idx val="0"/>
          <c:order val="0"/>
          <c:tx>
            <c:strRef>
              <c:f>Feuil17!$A$30</c:f>
              <c:strCache>
                <c:ptCount val="1"/>
                <c:pt idx="0">
                  <c:v>Maccheronccinis traditionnelles</c:v>
                </c:pt>
              </c:strCache>
            </c:strRef>
          </c:tx>
          <c:spPr>
            <a:solidFill>
              <a:srgbClr val="CCCC00"/>
            </a:solidFill>
          </c:spPr>
          <c:dLbls>
            <c:dLbl>
              <c:idx val="0"/>
              <c:layout/>
              <c:tx>
                <c:rich>
                  <a:bodyPr/>
                  <a:lstStyle/>
                  <a:p>
                    <a:r>
                      <a:rPr lang="en-US" smtClean="0"/>
                      <a:t>a</a:t>
                    </a:r>
                    <a:endParaRPr lang="en-US" dirty="0"/>
                  </a:p>
                </c:rich>
              </c:tx>
              <c:dLblPos val="outEnd"/>
              <c:showVal val="1"/>
            </c:dLbl>
            <c:dLbl>
              <c:idx val="1"/>
              <c:layout/>
              <c:tx>
                <c:rich>
                  <a:bodyPr/>
                  <a:lstStyle/>
                  <a:p>
                    <a:r>
                      <a:rPr lang="en-US" smtClean="0"/>
                      <a:t>a</a:t>
                    </a:r>
                    <a:endParaRPr lang="en-US" dirty="0"/>
                  </a:p>
                </c:rich>
              </c:tx>
              <c:dLblPos val="outEnd"/>
              <c:showVal val="1"/>
            </c:dLbl>
            <c:dLbl>
              <c:idx val="2"/>
              <c:layout>
                <c:manualLayout>
                  <c:x val="-1.4820948932844978E-3"/>
                  <c:y val="0"/>
                </c:manualLayout>
              </c:layout>
              <c:tx>
                <c:rich>
                  <a:bodyPr/>
                  <a:lstStyle/>
                  <a:p>
                    <a:r>
                      <a:rPr lang="en-US" dirty="0" smtClean="0"/>
                      <a:t>a</a:t>
                    </a:r>
                    <a:endParaRPr lang="en-US" dirty="0"/>
                  </a:p>
                </c:rich>
              </c:tx>
              <c:dLblPos val="outEnd"/>
              <c:showVal val="1"/>
            </c:dLbl>
            <c:dLbl>
              <c:idx val="3"/>
              <c:layout/>
              <c:tx>
                <c:rich>
                  <a:bodyPr/>
                  <a:lstStyle/>
                  <a:p>
                    <a:r>
                      <a:rPr lang="en-US" smtClean="0"/>
                      <a:t>a</a:t>
                    </a:r>
                    <a:endParaRPr lang="en-US" dirty="0"/>
                  </a:p>
                </c:rich>
              </c:tx>
              <c:dLblPos val="outEnd"/>
              <c:showVal val="1"/>
            </c:dLbl>
            <c:dLblPos val="outEnd"/>
            <c:showVal val="1"/>
          </c:dLbls>
          <c:errBars>
            <c:errBarType val="both"/>
            <c:errValType val="cust"/>
            <c:plus>
              <c:numRef>
                <c:f>Feuil17!$G$30:$J$30</c:f>
                <c:numCache>
                  <c:formatCode>General</c:formatCode>
                  <c:ptCount val="4"/>
                  <c:pt idx="0">
                    <c:v>4.9000000000000004</c:v>
                  </c:pt>
                  <c:pt idx="1">
                    <c:v>20</c:v>
                  </c:pt>
                  <c:pt idx="2">
                    <c:v>268</c:v>
                  </c:pt>
                  <c:pt idx="3">
                    <c:v>24</c:v>
                  </c:pt>
                </c:numCache>
              </c:numRef>
            </c:plus>
            <c:minus>
              <c:numRef>
                <c:f>Feuil17!$G$30:$J$30</c:f>
                <c:numCache>
                  <c:formatCode>General</c:formatCode>
                  <c:ptCount val="4"/>
                  <c:pt idx="0">
                    <c:v>4.9000000000000004</c:v>
                  </c:pt>
                  <c:pt idx="1">
                    <c:v>20</c:v>
                  </c:pt>
                  <c:pt idx="2">
                    <c:v>268</c:v>
                  </c:pt>
                  <c:pt idx="3">
                    <c:v>24</c:v>
                  </c:pt>
                </c:numCache>
              </c:numRef>
            </c:minus>
          </c:errBars>
          <c:cat>
            <c:strRef>
              <c:f>Feuil17!$B$28:$E$29</c:f>
              <c:strCache>
                <c:ptCount val="4"/>
                <c:pt idx="0">
                  <c:v>PPL</c:v>
                </c:pt>
                <c:pt idx="1">
                  <c:v>PPP</c:v>
                </c:pt>
                <c:pt idx="2">
                  <c:v>MPL</c:v>
                </c:pt>
                <c:pt idx="3">
                  <c:v>PPM</c:v>
                </c:pt>
              </c:strCache>
            </c:strRef>
          </c:cat>
          <c:val>
            <c:numRef>
              <c:f>Feuil17!$B$30:$E$30</c:f>
              <c:numCache>
                <c:formatCode>General</c:formatCode>
                <c:ptCount val="4"/>
                <c:pt idx="0">
                  <c:v>332.3</c:v>
                </c:pt>
                <c:pt idx="1">
                  <c:v>1431</c:v>
                </c:pt>
                <c:pt idx="2">
                  <c:v>12612</c:v>
                </c:pt>
                <c:pt idx="3">
                  <c:v>2009.3</c:v>
                </c:pt>
              </c:numCache>
            </c:numRef>
          </c:val>
        </c:ser>
        <c:ser>
          <c:idx val="1"/>
          <c:order val="1"/>
          <c:tx>
            <c:strRef>
              <c:f>Feuil17!$A$33</c:f>
              <c:strCache>
                <c:ptCount val="1"/>
                <c:pt idx="0">
                  <c:v>Maccheronccinis enrichies à 10%</c:v>
                </c:pt>
              </c:strCache>
            </c:strRef>
          </c:tx>
          <c:spPr>
            <a:solidFill>
              <a:srgbClr val="FFCC00"/>
            </a:solidFill>
          </c:spPr>
          <c:dLbls>
            <c:dLbl>
              <c:idx val="0"/>
              <c:layout/>
              <c:tx>
                <c:rich>
                  <a:bodyPr/>
                  <a:lstStyle/>
                  <a:p>
                    <a:r>
                      <a:rPr lang="en-US" smtClean="0"/>
                      <a:t>b</a:t>
                    </a:r>
                    <a:endParaRPr lang="en-US" dirty="0"/>
                  </a:p>
                </c:rich>
              </c:tx>
              <c:dLblPos val="outEnd"/>
              <c:showVal val="1"/>
            </c:dLbl>
            <c:dLbl>
              <c:idx val="1"/>
              <c:layout/>
              <c:tx>
                <c:rich>
                  <a:bodyPr/>
                  <a:lstStyle/>
                  <a:p>
                    <a:r>
                      <a:rPr lang="en-US" smtClean="0"/>
                      <a:t>b</a:t>
                    </a:r>
                    <a:endParaRPr lang="en-US" dirty="0"/>
                  </a:p>
                </c:rich>
              </c:tx>
              <c:dLblPos val="outEnd"/>
              <c:showVal val="1"/>
            </c:dLbl>
            <c:dLbl>
              <c:idx val="2"/>
              <c:layout/>
              <c:tx>
                <c:rich>
                  <a:bodyPr/>
                  <a:lstStyle/>
                  <a:p>
                    <a:r>
                      <a:rPr lang="en-US" smtClean="0"/>
                      <a:t>b</a:t>
                    </a:r>
                    <a:endParaRPr lang="en-US" dirty="0"/>
                  </a:p>
                </c:rich>
              </c:tx>
              <c:dLblPos val="outEnd"/>
              <c:showVal val="1"/>
            </c:dLbl>
            <c:dLbl>
              <c:idx val="3"/>
              <c:layout>
                <c:manualLayout>
                  <c:x val="-4.446284679853499E-3"/>
                  <c:y val="-4.7407287955973949E-3"/>
                </c:manualLayout>
              </c:layout>
              <c:tx>
                <c:rich>
                  <a:bodyPr/>
                  <a:lstStyle/>
                  <a:p>
                    <a:r>
                      <a:rPr lang="en-US" smtClean="0"/>
                      <a:t>b</a:t>
                    </a:r>
                    <a:endParaRPr lang="en-US" dirty="0"/>
                  </a:p>
                </c:rich>
              </c:tx>
              <c:dLblPos val="outEnd"/>
              <c:showVal val="1"/>
            </c:dLbl>
            <c:dLblPos val="outEnd"/>
            <c:showVal val="1"/>
          </c:dLbls>
          <c:errBars>
            <c:errBarType val="both"/>
            <c:errValType val="cust"/>
            <c:plus>
              <c:numRef>
                <c:f>Feuil17!$G$33:$J$33</c:f>
                <c:numCache>
                  <c:formatCode>General</c:formatCode>
                  <c:ptCount val="4"/>
                  <c:pt idx="0">
                    <c:v>1</c:v>
                  </c:pt>
                  <c:pt idx="1">
                    <c:v>27</c:v>
                  </c:pt>
                  <c:pt idx="2">
                    <c:v>9.8000000000000007</c:v>
                  </c:pt>
                  <c:pt idx="3">
                    <c:v>25</c:v>
                  </c:pt>
                </c:numCache>
              </c:numRef>
            </c:plus>
            <c:minus>
              <c:numRef>
                <c:f>Feuil17!$G$33:$J$33</c:f>
                <c:numCache>
                  <c:formatCode>General</c:formatCode>
                  <c:ptCount val="4"/>
                  <c:pt idx="0">
                    <c:v>1</c:v>
                  </c:pt>
                  <c:pt idx="1">
                    <c:v>27</c:v>
                  </c:pt>
                  <c:pt idx="2">
                    <c:v>9.8000000000000007</c:v>
                  </c:pt>
                  <c:pt idx="3">
                    <c:v>25</c:v>
                  </c:pt>
                </c:numCache>
              </c:numRef>
            </c:minus>
          </c:errBars>
          <c:val>
            <c:numRef>
              <c:f>Feuil17!$B$33:$E$33</c:f>
              <c:numCache>
                <c:formatCode>General</c:formatCode>
                <c:ptCount val="4"/>
                <c:pt idx="0">
                  <c:v>425.3</c:v>
                </c:pt>
                <c:pt idx="1">
                  <c:v>1617.3</c:v>
                </c:pt>
                <c:pt idx="2">
                  <c:v>15722.3</c:v>
                </c:pt>
                <c:pt idx="3">
                  <c:v>3619.3</c:v>
                </c:pt>
              </c:numCache>
            </c:numRef>
          </c:val>
        </c:ser>
        <c:ser>
          <c:idx val="2"/>
          <c:order val="2"/>
          <c:tx>
            <c:strRef>
              <c:f>Feuil17!$A$36</c:f>
              <c:strCache>
                <c:ptCount val="1"/>
                <c:pt idx="0">
                  <c:v>Maccheronccinis enrichies à 30%</c:v>
                </c:pt>
              </c:strCache>
            </c:strRef>
          </c:tx>
          <c:spPr>
            <a:solidFill>
              <a:srgbClr val="CC6600"/>
            </a:solidFill>
          </c:spPr>
          <c:dLbls>
            <c:dLbl>
              <c:idx val="0"/>
              <c:layout/>
              <c:tx>
                <c:rich>
                  <a:bodyPr/>
                  <a:lstStyle/>
                  <a:p>
                    <a:r>
                      <a:rPr lang="en-US" smtClean="0"/>
                      <a:t>a</a:t>
                    </a:r>
                    <a:endParaRPr lang="en-US" dirty="0"/>
                  </a:p>
                </c:rich>
              </c:tx>
              <c:dLblPos val="outEnd"/>
              <c:showVal val="1"/>
            </c:dLbl>
            <c:dLbl>
              <c:idx val="1"/>
              <c:layout/>
              <c:tx>
                <c:rich>
                  <a:bodyPr/>
                  <a:lstStyle/>
                  <a:p>
                    <a:r>
                      <a:rPr lang="en-US" smtClean="0"/>
                      <a:t>c</a:t>
                    </a:r>
                    <a:endParaRPr lang="en-US" dirty="0"/>
                  </a:p>
                </c:rich>
              </c:tx>
              <c:dLblPos val="outEnd"/>
              <c:showVal val="1"/>
            </c:dLbl>
            <c:dLbl>
              <c:idx val="2"/>
              <c:layout>
                <c:manualLayout>
                  <c:x val="-1.4820948932844978E-3"/>
                  <c:y val="-1.4222373029657925E-2"/>
                </c:manualLayout>
              </c:layout>
              <c:tx>
                <c:rich>
                  <a:bodyPr/>
                  <a:lstStyle/>
                  <a:p>
                    <a:r>
                      <a:rPr lang="en-US" dirty="0" smtClean="0"/>
                      <a:t>c</a:t>
                    </a:r>
                    <a:endParaRPr lang="en-US" dirty="0"/>
                  </a:p>
                </c:rich>
              </c:tx>
              <c:dLblPos val="outEnd"/>
              <c:showVal val="1"/>
            </c:dLbl>
            <c:dLbl>
              <c:idx val="3"/>
              <c:layout/>
              <c:tx>
                <c:rich>
                  <a:bodyPr/>
                  <a:lstStyle/>
                  <a:p>
                    <a:r>
                      <a:rPr lang="en-US" smtClean="0"/>
                      <a:t>b</a:t>
                    </a:r>
                    <a:endParaRPr lang="en-US" dirty="0"/>
                  </a:p>
                </c:rich>
              </c:tx>
              <c:dLblPos val="outEnd"/>
              <c:showVal val="1"/>
            </c:dLbl>
            <c:dLblPos val="outEnd"/>
            <c:showVal val="1"/>
          </c:dLbls>
          <c:errBars>
            <c:errBarType val="both"/>
            <c:errValType val="cust"/>
            <c:plus>
              <c:numRef>
                <c:f>Feuil17!$G$36:$J$36</c:f>
                <c:numCache>
                  <c:formatCode>General</c:formatCode>
                  <c:ptCount val="4"/>
                  <c:pt idx="0">
                    <c:v>28.5</c:v>
                  </c:pt>
                  <c:pt idx="1">
                    <c:v>152.5</c:v>
                  </c:pt>
                  <c:pt idx="2">
                    <c:v>53</c:v>
                  </c:pt>
                  <c:pt idx="3">
                    <c:v>55</c:v>
                  </c:pt>
                </c:numCache>
              </c:numRef>
            </c:plus>
            <c:minus>
              <c:numRef>
                <c:f>Feuil17!$G$36:$J$36</c:f>
                <c:numCache>
                  <c:formatCode>General</c:formatCode>
                  <c:ptCount val="4"/>
                  <c:pt idx="0">
                    <c:v>28.5</c:v>
                  </c:pt>
                  <c:pt idx="1">
                    <c:v>152.5</c:v>
                  </c:pt>
                  <c:pt idx="2">
                    <c:v>53</c:v>
                  </c:pt>
                  <c:pt idx="3">
                    <c:v>55</c:v>
                  </c:pt>
                </c:numCache>
              </c:numRef>
            </c:minus>
          </c:errBars>
          <c:val>
            <c:numRef>
              <c:f>Feuil17!$B$36:$E$36</c:f>
              <c:numCache>
                <c:formatCode>General</c:formatCode>
                <c:ptCount val="4"/>
                <c:pt idx="0">
                  <c:v>352.3</c:v>
                </c:pt>
                <c:pt idx="1">
                  <c:v>1073.3</c:v>
                </c:pt>
                <c:pt idx="2">
                  <c:v>18364.3</c:v>
                </c:pt>
                <c:pt idx="3">
                  <c:v>3245.3</c:v>
                </c:pt>
              </c:numCache>
            </c:numRef>
          </c:val>
        </c:ser>
        <c:ser>
          <c:idx val="3"/>
          <c:order val="3"/>
          <c:tx>
            <c:strRef>
              <c:f>Feuil17!$A$39</c:f>
              <c:strCache>
                <c:ptCount val="1"/>
                <c:pt idx="0">
                  <c:v>Maccheronccinis enrichies à 50%</c:v>
                </c:pt>
              </c:strCache>
            </c:strRef>
          </c:tx>
          <c:spPr>
            <a:solidFill>
              <a:srgbClr val="D3B977"/>
            </a:solidFill>
          </c:spPr>
          <c:dLbls>
            <c:dLbl>
              <c:idx val="0"/>
              <c:layout/>
              <c:tx>
                <c:rich>
                  <a:bodyPr/>
                  <a:lstStyle/>
                  <a:p>
                    <a:r>
                      <a:rPr lang="en-US" smtClean="0"/>
                      <a:t>a</a:t>
                    </a:r>
                    <a:endParaRPr lang="en-US" dirty="0"/>
                  </a:p>
                </c:rich>
              </c:tx>
              <c:dLblPos val="outEnd"/>
              <c:showVal val="1"/>
            </c:dLbl>
            <c:dLbl>
              <c:idx val="1"/>
              <c:layout/>
              <c:tx>
                <c:rich>
                  <a:bodyPr/>
                  <a:lstStyle/>
                  <a:p>
                    <a:r>
                      <a:rPr lang="en-US" smtClean="0"/>
                      <a:t>d</a:t>
                    </a:r>
                    <a:endParaRPr lang="en-US" dirty="0"/>
                  </a:p>
                </c:rich>
              </c:tx>
              <c:dLblPos val="outEnd"/>
              <c:showVal val="1"/>
            </c:dLbl>
            <c:dLbl>
              <c:idx val="2"/>
              <c:layout/>
              <c:tx>
                <c:rich>
                  <a:bodyPr/>
                  <a:lstStyle/>
                  <a:p>
                    <a:r>
                      <a:rPr lang="en-US" smtClean="0"/>
                      <a:t>d</a:t>
                    </a:r>
                    <a:endParaRPr lang="en-US" dirty="0"/>
                  </a:p>
                </c:rich>
              </c:tx>
              <c:dLblPos val="outEnd"/>
              <c:showVal val="1"/>
            </c:dLbl>
            <c:dLbl>
              <c:idx val="3"/>
              <c:layout/>
              <c:tx>
                <c:rich>
                  <a:bodyPr/>
                  <a:lstStyle/>
                  <a:p>
                    <a:r>
                      <a:rPr lang="en-US" smtClean="0"/>
                      <a:t>c</a:t>
                    </a:r>
                    <a:endParaRPr lang="en-US" dirty="0"/>
                  </a:p>
                </c:rich>
              </c:tx>
              <c:dLblPos val="outEnd"/>
              <c:showVal val="1"/>
            </c:dLbl>
            <c:dLblPos val="outEnd"/>
            <c:showVal val="1"/>
          </c:dLbls>
          <c:errBars>
            <c:errBarType val="both"/>
            <c:errValType val="cust"/>
            <c:plus>
              <c:numRef>
                <c:f>Feuil17!$G$39:$J$39</c:f>
                <c:numCache>
                  <c:formatCode>General</c:formatCode>
                  <c:ptCount val="4"/>
                  <c:pt idx="0">
                    <c:v>8</c:v>
                  </c:pt>
                  <c:pt idx="1">
                    <c:v>46.8</c:v>
                  </c:pt>
                  <c:pt idx="2">
                    <c:v>160.69999999999999</c:v>
                  </c:pt>
                  <c:pt idx="3">
                    <c:v>58.5</c:v>
                  </c:pt>
                </c:numCache>
              </c:numRef>
            </c:plus>
            <c:minus>
              <c:numRef>
                <c:f>Feuil17!$G$39:$J$39</c:f>
                <c:numCache>
                  <c:formatCode>General</c:formatCode>
                  <c:ptCount val="4"/>
                  <c:pt idx="0">
                    <c:v>8</c:v>
                  </c:pt>
                  <c:pt idx="1">
                    <c:v>46.8</c:v>
                  </c:pt>
                  <c:pt idx="2">
                    <c:v>160.69999999999999</c:v>
                  </c:pt>
                  <c:pt idx="3">
                    <c:v>58.5</c:v>
                  </c:pt>
                </c:numCache>
              </c:numRef>
            </c:minus>
          </c:errBars>
          <c:val>
            <c:numRef>
              <c:f>Feuil17!$B$39:$E$39</c:f>
              <c:numCache>
                <c:formatCode>General</c:formatCode>
                <c:ptCount val="4"/>
                <c:pt idx="0">
                  <c:v>348.6</c:v>
                </c:pt>
                <c:pt idx="1">
                  <c:v>1819</c:v>
                </c:pt>
                <c:pt idx="2">
                  <c:v>27851</c:v>
                </c:pt>
                <c:pt idx="3">
                  <c:v>6086.3</c:v>
                </c:pt>
              </c:numCache>
            </c:numRef>
          </c:val>
        </c:ser>
        <c:dLbls>
          <c:showVal val="1"/>
        </c:dLbls>
        <c:axId val="62021632"/>
        <c:axId val="62023168"/>
      </c:barChart>
      <c:catAx>
        <c:axId val="62021632"/>
        <c:scaling>
          <c:orientation val="minMax"/>
        </c:scaling>
        <c:axPos val="b"/>
        <c:tickLblPos val="nextTo"/>
        <c:txPr>
          <a:bodyPr/>
          <a:lstStyle/>
          <a:p>
            <a:pPr>
              <a:defRPr>
                <a:latin typeface="Times New Roman" pitchFamily="18" charset="0"/>
                <a:cs typeface="Times New Roman" pitchFamily="18" charset="0"/>
              </a:defRPr>
            </a:pPr>
            <a:endParaRPr lang="fr-FR"/>
          </a:p>
        </c:txPr>
        <c:crossAx val="62023168"/>
        <c:crosses val="autoZero"/>
        <c:auto val="1"/>
        <c:lblAlgn val="ctr"/>
        <c:lblOffset val="100"/>
      </c:catAx>
      <c:valAx>
        <c:axId val="62023168"/>
        <c:scaling>
          <c:orientation val="minMax"/>
        </c:scaling>
        <c:axPos val="l"/>
        <c:numFmt formatCode="General" sourceLinked="1"/>
        <c:tickLblPos val="nextTo"/>
        <c:crossAx val="62021632"/>
        <c:crosses val="autoZero"/>
        <c:crossBetween val="between"/>
      </c:valAx>
    </c:plotArea>
    <c:legend>
      <c:legendPos val="r"/>
      <c:layout>
        <c:manualLayout>
          <c:xMode val="edge"/>
          <c:yMode val="edge"/>
          <c:x val="0"/>
          <c:y val="0.90387404618637823"/>
          <c:w val="1"/>
          <c:h val="9.6125953813625722E-2"/>
        </c:manualLayout>
      </c:layout>
      <c:txPr>
        <a:bodyPr/>
        <a:lstStyle/>
        <a:p>
          <a:pPr>
            <a:defRPr>
              <a:latin typeface="Times New Roman" pitchFamily="18" charset="0"/>
              <a:cs typeface="Times New Roman" pitchFamily="18" charset="0"/>
            </a:defRPr>
          </a:pPr>
          <a:endParaRPr lang="fr-FR"/>
        </a:p>
      </c:txPr>
    </c:legend>
    <c:plotVisOnly val="1"/>
  </c:chart>
  <c:txPr>
    <a:bodyPr/>
    <a:lstStyle/>
    <a:p>
      <a:pPr>
        <a:defRPr sz="1800"/>
      </a:pPr>
      <a:endParaRPr lang="fr-F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style val="28"/>
  <c:chart>
    <c:plotArea>
      <c:layout>
        <c:manualLayout>
          <c:layoutTarget val="inner"/>
          <c:xMode val="edge"/>
          <c:yMode val="edge"/>
          <c:x val="3.7847136577808624E-2"/>
          <c:y val="7.436224406438556E-2"/>
          <c:w val="0.9369108215252"/>
          <c:h val="0.72246679976234307"/>
        </c:manualLayout>
      </c:layout>
      <c:barChart>
        <c:barDir val="col"/>
        <c:grouping val="clustered"/>
        <c:ser>
          <c:idx val="0"/>
          <c:order val="0"/>
          <c:tx>
            <c:strRef>
              <c:f>polymères!$B$63</c:f>
              <c:strCache>
                <c:ptCount val="1"/>
                <c:pt idx="0">
                  <c:v>Cicatellis traditionnelles</c:v>
                </c:pt>
              </c:strCache>
            </c:strRef>
          </c:tx>
          <c:spPr>
            <a:solidFill>
              <a:srgbClr val="D3B977"/>
            </a:solidFill>
          </c:spPr>
          <c:dLbls>
            <c:dLbl>
              <c:idx val="0"/>
              <c:layout>
                <c:manualLayout>
                  <c:x val="0"/>
                  <c:y val="0"/>
                </c:manualLayout>
              </c:layout>
              <c:tx>
                <c:rich>
                  <a:bodyPr/>
                  <a:lstStyle/>
                  <a:p>
                    <a:r>
                      <a:rPr lang="en-US"/>
                      <a:t>a</a:t>
                    </a:r>
                  </a:p>
                </c:rich>
              </c:tx>
              <c:dLblPos val="outEnd"/>
              <c:showVal val="1"/>
            </c:dLbl>
            <c:dLbl>
              <c:idx val="1"/>
              <c:layout/>
              <c:tx>
                <c:rich>
                  <a:bodyPr/>
                  <a:lstStyle/>
                  <a:p>
                    <a:r>
                      <a:rPr lang="en-US"/>
                      <a:t>a</a:t>
                    </a:r>
                  </a:p>
                </c:rich>
              </c:tx>
              <c:dLblPos val="outEnd"/>
              <c:showVal val="1"/>
            </c:dLbl>
            <c:dLbl>
              <c:idx val="2"/>
              <c:layout>
                <c:manualLayout>
                  <c:x val="2.0198363837103848E-3"/>
                  <c:y val="-3.4787464720687826E-2"/>
                </c:manualLayout>
              </c:layout>
              <c:tx>
                <c:rich>
                  <a:bodyPr/>
                  <a:lstStyle/>
                  <a:p>
                    <a:r>
                      <a:rPr lang="en-US"/>
                      <a:t>a</a:t>
                    </a:r>
                  </a:p>
                </c:rich>
              </c:tx>
              <c:dLblPos val="outEnd"/>
              <c:showVal val="1"/>
            </c:dLbl>
            <c:dLbl>
              <c:idx val="3"/>
              <c:layout/>
              <c:tx>
                <c:rich>
                  <a:bodyPr/>
                  <a:lstStyle/>
                  <a:p>
                    <a:r>
                      <a:rPr lang="en-US"/>
                      <a:t>a</a:t>
                    </a:r>
                  </a:p>
                </c:rich>
              </c:tx>
              <c:dLblPos val="outEnd"/>
              <c:showVal val="1"/>
            </c:dLbl>
            <c:dLblPos val="outEnd"/>
            <c:showVal val="1"/>
          </c:dLbls>
          <c:errBars>
            <c:errBarType val="both"/>
            <c:errValType val="cust"/>
            <c:plus>
              <c:numRef>
                <c:f>polymères!$G$63:$J$63</c:f>
                <c:numCache>
                  <c:formatCode>General</c:formatCode>
                  <c:ptCount val="4"/>
                  <c:pt idx="0">
                    <c:v>0.23964867598705605</c:v>
                  </c:pt>
                  <c:pt idx="1">
                    <c:v>0.21088337269223301</c:v>
                  </c:pt>
                  <c:pt idx="2">
                    <c:v>4.6893837556988904</c:v>
                  </c:pt>
                  <c:pt idx="3">
                    <c:v>0.37679973942753975</c:v>
                  </c:pt>
                </c:numCache>
              </c:numRef>
            </c:plus>
            <c:minus>
              <c:numRef>
                <c:f>polymères!$G$63:$J$63</c:f>
                <c:numCache>
                  <c:formatCode>General</c:formatCode>
                  <c:ptCount val="4"/>
                  <c:pt idx="0">
                    <c:v>0.23964867598705605</c:v>
                  </c:pt>
                  <c:pt idx="1">
                    <c:v>0.21088337269223301</c:v>
                  </c:pt>
                  <c:pt idx="2">
                    <c:v>4.6893837556988904</c:v>
                  </c:pt>
                  <c:pt idx="3">
                    <c:v>0.37679973942753975</c:v>
                  </c:pt>
                </c:numCache>
              </c:numRef>
            </c:minus>
          </c:errBars>
          <c:cat>
            <c:strRef>
              <c:f>polymères!$C$62:$F$62</c:f>
              <c:strCache>
                <c:ptCount val="4"/>
                <c:pt idx="0">
                  <c:v>PPL</c:v>
                </c:pt>
                <c:pt idx="1">
                  <c:v>PPP</c:v>
                </c:pt>
                <c:pt idx="2">
                  <c:v>PML</c:v>
                </c:pt>
                <c:pt idx="3">
                  <c:v>PPM</c:v>
                </c:pt>
              </c:strCache>
            </c:strRef>
          </c:cat>
          <c:val>
            <c:numRef>
              <c:f>polymères!$C$63:$F$63</c:f>
              <c:numCache>
                <c:formatCode>General</c:formatCode>
                <c:ptCount val="4"/>
                <c:pt idx="0">
                  <c:v>4.4497830685933524</c:v>
                </c:pt>
                <c:pt idx="1">
                  <c:v>4.0697049015740978</c:v>
                </c:pt>
                <c:pt idx="2">
                  <c:v>62.608913908710313</c:v>
                </c:pt>
                <c:pt idx="3">
                  <c:v>28.871598121123025</c:v>
                </c:pt>
              </c:numCache>
            </c:numRef>
          </c:val>
        </c:ser>
        <c:ser>
          <c:idx val="1"/>
          <c:order val="1"/>
          <c:tx>
            <c:strRef>
              <c:f>polymères!$B$64</c:f>
              <c:strCache>
                <c:ptCount val="1"/>
                <c:pt idx="0">
                  <c:v>Cicatellis enrichies à 10%</c:v>
                </c:pt>
              </c:strCache>
            </c:strRef>
          </c:tx>
          <c:spPr>
            <a:solidFill>
              <a:srgbClr val="993300"/>
            </a:solidFill>
          </c:spPr>
          <c:dLbls>
            <c:dLbl>
              <c:idx val="0"/>
              <c:layout/>
              <c:tx>
                <c:rich>
                  <a:bodyPr/>
                  <a:lstStyle/>
                  <a:p>
                    <a:r>
                      <a:rPr lang="en-US"/>
                      <a:t>b</a:t>
                    </a:r>
                  </a:p>
                </c:rich>
              </c:tx>
              <c:dLblPos val="outEnd"/>
              <c:showVal val="1"/>
            </c:dLbl>
            <c:dLbl>
              <c:idx val="1"/>
              <c:layout/>
              <c:tx>
                <c:rich>
                  <a:bodyPr/>
                  <a:lstStyle/>
                  <a:p>
                    <a:r>
                      <a:rPr lang="en-US"/>
                      <a:t>b</a:t>
                    </a:r>
                  </a:p>
                </c:rich>
              </c:tx>
              <c:dLblPos val="outEnd"/>
              <c:showVal val="1"/>
            </c:dLbl>
            <c:dLbl>
              <c:idx val="2"/>
              <c:layout>
                <c:manualLayout>
                  <c:x val="-2.0198363837103848E-3"/>
                  <c:y val="-3.9135512618721717E-2"/>
                </c:manualLayout>
              </c:layout>
              <c:tx>
                <c:rich>
                  <a:bodyPr/>
                  <a:lstStyle/>
                  <a:p>
                    <a:r>
                      <a:rPr lang="en-US"/>
                      <a:t>ab</a:t>
                    </a:r>
                  </a:p>
                </c:rich>
              </c:tx>
              <c:dLblPos val="outEnd"/>
              <c:showVal val="1"/>
            </c:dLbl>
            <c:dLbl>
              <c:idx val="3"/>
              <c:layout>
                <c:manualLayout>
                  <c:x val="0"/>
                  <c:y val="-1.3045170872906823E-2"/>
                </c:manualLayout>
              </c:layout>
              <c:tx>
                <c:rich>
                  <a:bodyPr/>
                  <a:lstStyle/>
                  <a:p>
                    <a:r>
                      <a:rPr lang="en-US"/>
                      <a:t>b</a:t>
                    </a:r>
                  </a:p>
                </c:rich>
              </c:tx>
              <c:dLblPos val="outEnd"/>
              <c:showVal val="1"/>
            </c:dLbl>
            <c:dLblPos val="outEnd"/>
            <c:showVal val="1"/>
          </c:dLbls>
          <c:errBars>
            <c:errBarType val="both"/>
            <c:errValType val="cust"/>
            <c:plus>
              <c:numRef>
                <c:f>polymères!$G$64:$J$64</c:f>
                <c:numCache>
                  <c:formatCode>General</c:formatCode>
                  <c:ptCount val="4"/>
                  <c:pt idx="0">
                    <c:v>4.3869378642641919E-3</c:v>
                  </c:pt>
                  <c:pt idx="1">
                    <c:v>0.5571929205791929</c:v>
                  </c:pt>
                  <c:pt idx="2">
                    <c:v>5.8534377814128833</c:v>
                  </c:pt>
                  <c:pt idx="3">
                    <c:v>2.1979740777182482</c:v>
                  </c:pt>
                </c:numCache>
              </c:numRef>
            </c:plus>
            <c:minus>
              <c:numRef>
                <c:f>polymères!$G$64:$J$64</c:f>
                <c:numCache>
                  <c:formatCode>General</c:formatCode>
                  <c:ptCount val="4"/>
                  <c:pt idx="0">
                    <c:v>4.3869378642641919E-3</c:v>
                  </c:pt>
                  <c:pt idx="1">
                    <c:v>0.5571929205791929</c:v>
                  </c:pt>
                  <c:pt idx="2">
                    <c:v>5.8534377814128833</c:v>
                  </c:pt>
                  <c:pt idx="3">
                    <c:v>2.1979740777182482</c:v>
                  </c:pt>
                </c:numCache>
              </c:numRef>
            </c:minus>
          </c:errBars>
          <c:cat>
            <c:strRef>
              <c:f>polymères!$C$62:$F$62</c:f>
              <c:strCache>
                <c:ptCount val="4"/>
                <c:pt idx="0">
                  <c:v>PPL</c:v>
                </c:pt>
                <c:pt idx="1">
                  <c:v>PPP</c:v>
                </c:pt>
                <c:pt idx="2">
                  <c:v>PML</c:v>
                </c:pt>
                <c:pt idx="3">
                  <c:v>PPM</c:v>
                </c:pt>
              </c:strCache>
            </c:strRef>
          </c:cat>
          <c:val>
            <c:numRef>
              <c:f>polymères!$C$64:$F$64</c:f>
              <c:numCache>
                <c:formatCode>General</c:formatCode>
                <c:ptCount val="4"/>
                <c:pt idx="0">
                  <c:v>2.9304493186768577</c:v>
                </c:pt>
                <c:pt idx="1">
                  <c:v>7.5730712729851568</c:v>
                </c:pt>
                <c:pt idx="2">
                  <c:v>63.107238741705068</c:v>
                </c:pt>
                <c:pt idx="3">
                  <c:v>26.389240666632887</c:v>
                </c:pt>
              </c:numCache>
            </c:numRef>
          </c:val>
        </c:ser>
        <c:ser>
          <c:idx val="2"/>
          <c:order val="2"/>
          <c:tx>
            <c:strRef>
              <c:f>polymères!$B$65</c:f>
              <c:strCache>
                <c:ptCount val="1"/>
                <c:pt idx="0">
                  <c:v>Cicatellis enrichies à 30%</c:v>
                </c:pt>
              </c:strCache>
            </c:strRef>
          </c:tx>
          <c:spPr>
            <a:solidFill>
              <a:srgbClr val="C89400"/>
            </a:solidFill>
          </c:spPr>
          <c:dLbls>
            <c:dLbl>
              <c:idx val="0"/>
              <c:layout/>
              <c:tx>
                <c:rich>
                  <a:bodyPr/>
                  <a:lstStyle/>
                  <a:p>
                    <a:r>
                      <a:rPr lang="en-US"/>
                      <a:t>c</a:t>
                    </a:r>
                  </a:p>
                </c:rich>
              </c:tx>
              <c:dLblPos val="outEnd"/>
              <c:showVal val="1"/>
            </c:dLbl>
            <c:dLbl>
              <c:idx val="1"/>
              <c:layout/>
              <c:tx>
                <c:rich>
                  <a:bodyPr/>
                  <a:lstStyle/>
                  <a:p>
                    <a:r>
                      <a:rPr lang="en-US"/>
                      <a:t>c</a:t>
                    </a:r>
                  </a:p>
                </c:rich>
              </c:tx>
              <c:dLblPos val="outEnd"/>
              <c:showVal val="1"/>
            </c:dLbl>
            <c:dLbl>
              <c:idx val="2"/>
              <c:layout>
                <c:manualLayout>
                  <c:x val="-2.0198363837103848E-3"/>
                  <c:y val="-2.1741951454844852E-2"/>
                </c:manualLayout>
              </c:layout>
              <c:tx>
                <c:rich>
                  <a:bodyPr/>
                  <a:lstStyle/>
                  <a:p>
                    <a:r>
                      <a:rPr lang="en-US"/>
                      <a:t>ab</a:t>
                    </a:r>
                  </a:p>
                </c:rich>
              </c:tx>
              <c:dLblPos val="outEnd"/>
              <c:showVal val="1"/>
            </c:dLbl>
            <c:dLbl>
              <c:idx val="3"/>
              <c:layout/>
              <c:tx>
                <c:rich>
                  <a:bodyPr/>
                  <a:lstStyle/>
                  <a:p>
                    <a:r>
                      <a:rPr lang="en-US"/>
                      <a:t>ab</a:t>
                    </a:r>
                  </a:p>
                </c:rich>
              </c:tx>
              <c:dLblPos val="outEnd"/>
              <c:showVal val="1"/>
            </c:dLbl>
            <c:dLblPos val="outEnd"/>
            <c:showVal val="1"/>
          </c:dLbls>
          <c:errBars>
            <c:errBarType val="both"/>
            <c:errValType val="cust"/>
            <c:plus>
              <c:numRef>
                <c:f>polymères!$G$65:$J$65</c:f>
                <c:numCache>
                  <c:formatCode>General</c:formatCode>
                  <c:ptCount val="4"/>
                  <c:pt idx="0">
                    <c:v>8.4830991310723705E-2</c:v>
                  </c:pt>
                  <c:pt idx="1">
                    <c:v>0.13183736056765094</c:v>
                  </c:pt>
                  <c:pt idx="2">
                    <c:v>4.1011116803875485</c:v>
                  </c:pt>
                  <c:pt idx="3">
                    <c:v>0.51086916284352724</c:v>
                  </c:pt>
                </c:numCache>
              </c:numRef>
            </c:plus>
            <c:minus>
              <c:numRef>
                <c:f>polymères!$G$65:$J$65</c:f>
                <c:numCache>
                  <c:formatCode>General</c:formatCode>
                  <c:ptCount val="4"/>
                  <c:pt idx="0">
                    <c:v>8.4830991310723705E-2</c:v>
                  </c:pt>
                  <c:pt idx="1">
                    <c:v>0.13183736056765094</c:v>
                  </c:pt>
                  <c:pt idx="2">
                    <c:v>4.1011116803875485</c:v>
                  </c:pt>
                  <c:pt idx="3">
                    <c:v>0.51086916284352724</c:v>
                  </c:pt>
                </c:numCache>
              </c:numRef>
            </c:minus>
          </c:errBars>
          <c:cat>
            <c:strRef>
              <c:f>polymères!$C$62:$F$62</c:f>
              <c:strCache>
                <c:ptCount val="4"/>
                <c:pt idx="0">
                  <c:v>PPL</c:v>
                </c:pt>
                <c:pt idx="1">
                  <c:v>PPP</c:v>
                </c:pt>
                <c:pt idx="2">
                  <c:v>PML</c:v>
                </c:pt>
                <c:pt idx="3">
                  <c:v>PPM</c:v>
                </c:pt>
              </c:strCache>
            </c:strRef>
          </c:cat>
          <c:val>
            <c:numRef>
              <c:f>polymères!$C$65:$F$65</c:f>
              <c:numCache>
                <c:formatCode>General</c:formatCode>
                <c:ptCount val="4"/>
                <c:pt idx="0">
                  <c:v>1.413087767908076</c:v>
                </c:pt>
                <c:pt idx="1">
                  <c:v>2.3665552929671581</c:v>
                </c:pt>
                <c:pt idx="2">
                  <c:v>67.751609485781799</c:v>
                </c:pt>
                <c:pt idx="3">
                  <c:v>28.468747453344509</c:v>
                </c:pt>
              </c:numCache>
            </c:numRef>
          </c:val>
        </c:ser>
        <c:ser>
          <c:idx val="3"/>
          <c:order val="3"/>
          <c:tx>
            <c:strRef>
              <c:f>polymères!$B$66</c:f>
              <c:strCache>
                <c:ptCount val="1"/>
                <c:pt idx="0">
                  <c:v>Cicatellis enrichies à 50%</c:v>
                </c:pt>
              </c:strCache>
            </c:strRef>
          </c:tx>
          <c:spPr>
            <a:solidFill>
              <a:srgbClr val="C46200"/>
            </a:solidFill>
          </c:spPr>
          <c:dLbls>
            <c:dLbl>
              <c:idx val="0"/>
              <c:layout/>
              <c:tx>
                <c:rich>
                  <a:bodyPr/>
                  <a:lstStyle/>
                  <a:p>
                    <a:r>
                      <a:rPr lang="en-US"/>
                      <a:t>d</a:t>
                    </a:r>
                  </a:p>
                </c:rich>
              </c:tx>
              <c:dLblPos val="outEnd"/>
              <c:showVal val="1"/>
            </c:dLbl>
            <c:dLbl>
              <c:idx val="1"/>
              <c:layout/>
              <c:tx>
                <c:rich>
                  <a:bodyPr/>
                  <a:lstStyle/>
                  <a:p>
                    <a:r>
                      <a:rPr lang="en-US"/>
                      <a:t>d</a:t>
                    </a:r>
                  </a:p>
                </c:rich>
              </c:tx>
              <c:dLblPos val="outEnd"/>
              <c:showVal val="1"/>
            </c:dLbl>
            <c:dLbl>
              <c:idx val="2"/>
              <c:layout>
                <c:manualLayout>
                  <c:x val="0"/>
                  <c:y val="-1.7393561163875765E-2"/>
                </c:manualLayout>
              </c:layout>
              <c:tx>
                <c:rich>
                  <a:bodyPr/>
                  <a:lstStyle/>
                  <a:p>
                    <a:r>
                      <a:rPr lang="en-US"/>
                      <a:t>b</a:t>
                    </a:r>
                  </a:p>
                </c:rich>
              </c:tx>
              <c:dLblPos val="outEnd"/>
              <c:showVal val="1"/>
            </c:dLbl>
            <c:dLbl>
              <c:idx val="3"/>
              <c:layout/>
              <c:tx>
                <c:rich>
                  <a:bodyPr/>
                  <a:lstStyle/>
                  <a:p>
                    <a:r>
                      <a:rPr lang="en-US"/>
                      <a:t>ab</a:t>
                    </a:r>
                  </a:p>
                </c:rich>
              </c:tx>
              <c:dLblPos val="outEnd"/>
              <c:showVal val="1"/>
            </c:dLbl>
            <c:dLblPos val="outEnd"/>
            <c:showVal val="1"/>
          </c:dLbls>
          <c:errBars>
            <c:errBarType val="both"/>
            <c:errValType val="cust"/>
            <c:plus>
              <c:numRef>
                <c:f>polymères!$G$66:$J$66</c:f>
                <c:numCache>
                  <c:formatCode>General</c:formatCode>
                  <c:ptCount val="4"/>
                  <c:pt idx="0">
                    <c:v>4.654397604099756E-2</c:v>
                  </c:pt>
                  <c:pt idx="1">
                    <c:v>2.235900286258001E-2</c:v>
                  </c:pt>
                  <c:pt idx="2">
                    <c:v>3.296017385692835</c:v>
                  </c:pt>
                  <c:pt idx="3">
                    <c:v>0.4642428612915378</c:v>
                  </c:pt>
                </c:numCache>
              </c:numRef>
            </c:plus>
            <c:minus>
              <c:numRef>
                <c:f>polymères!$G$66:$J$66</c:f>
                <c:numCache>
                  <c:formatCode>General</c:formatCode>
                  <c:ptCount val="4"/>
                  <c:pt idx="0">
                    <c:v>4.654397604099756E-2</c:v>
                  </c:pt>
                  <c:pt idx="1">
                    <c:v>2.235900286258001E-2</c:v>
                  </c:pt>
                  <c:pt idx="2">
                    <c:v>3.296017385692835</c:v>
                  </c:pt>
                  <c:pt idx="3">
                    <c:v>0.4642428612915378</c:v>
                  </c:pt>
                </c:numCache>
              </c:numRef>
            </c:minus>
          </c:errBars>
          <c:cat>
            <c:strRef>
              <c:f>polymères!$C$62:$F$62</c:f>
              <c:strCache>
                <c:ptCount val="4"/>
                <c:pt idx="0">
                  <c:v>PPL</c:v>
                </c:pt>
                <c:pt idx="1">
                  <c:v>PPP</c:v>
                </c:pt>
                <c:pt idx="2">
                  <c:v>PML</c:v>
                </c:pt>
                <c:pt idx="3">
                  <c:v>PPM</c:v>
                </c:pt>
              </c:strCache>
            </c:strRef>
          </c:cat>
          <c:val>
            <c:numRef>
              <c:f>polymères!$C$66:$F$66</c:f>
              <c:numCache>
                <c:formatCode>General</c:formatCode>
                <c:ptCount val="4"/>
                <c:pt idx="0">
                  <c:v>0.7215045846998196</c:v>
                </c:pt>
                <c:pt idx="1">
                  <c:v>0.91158556990829065</c:v>
                </c:pt>
                <c:pt idx="2">
                  <c:v>71.606987484104138</c:v>
                </c:pt>
                <c:pt idx="3">
                  <c:v>26.759922361287732</c:v>
                </c:pt>
              </c:numCache>
            </c:numRef>
          </c:val>
        </c:ser>
        <c:axId val="62130432"/>
        <c:axId val="62152704"/>
      </c:barChart>
      <c:catAx>
        <c:axId val="62130432"/>
        <c:scaling>
          <c:orientation val="minMax"/>
        </c:scaling>
        <c:axPos val="b"/>
        <c:tickLblPos val="nextTo"/>
        <c:crossAx val="62152704"/>
        <c:crosses val="autoZero"/>
        <c:auto val="1"/>
        <c:lblAlgn val="ctr"/>
        <c:lblOffset val="100"/>
      </c:catAx>
      <c:valAx>
        <c:axId val="62152704"/>
        <c:scaling>
          <c:orientation val="minMax"/>
        </c:scaling>
        <c:axPos val="l"/>
        <c:title>
          <c:tx>
            <c:rich>
              <a:bodyPr rot="0" vert="horz"/>
              <a:lstStyle/>
              <a:p>
                <a:pPr>
                  <a:defRPr/>
                </a:pPr>
                <a:r>
                  <a:rPr lang="fr-FR"/>
                  <a:t>%</a:t>
                </a:r>
              </a:p>
            </c:rich>
          </c:tx>
          <c:layout>
            <c:manualLayout>
              <c:xMode val="edge"/>
              <c:yMode val="edge"/>
              <c:x val="0"/>
              <c:y val="1.3349900586210961E-3"/>
            </c:manualLayout>
          </c:layout>
        </c:title>
        <c:numFmt formatCode="General" sourceLinked="1"/>
        <c:tickLblPos val="nextTo"/>
        <c:txPr>
          <a:bodyPr/>
          <a:lstStyle/>
          <a:p>
            <a:pPr>
              <a:defRPr sz="1500"/>
            </a:pPr>
            <a:endParaRPr lang="fr-FR"/>
          </a:p>
        </c:txPr>
        <c:crossAx val="62130432"/>
        <c:crosses val="autoZero"/>
        <c:crossBetween val="between"/>
      </c:valAx>
    </c:plotArea>
    <c:legend>
      <c:legendPos val="r"/>
      <c:layout>
        <c:manualLayout>
          <c:xMode val="edge"/>
          <c:yMode val="edge"/>
          <c:x val="0"/>
          <c:y val="0.88108490396491856"/>
          <c:w val="0.99608481877363753"/>
          <c:h val="0.11510914290142422"/>
        </c:manualLayout>
      </c:layout>
    </c:legend>
    <c:plotVisOnly val="1"/>
  </c:chart>
  <c:txPr>
    <a:bodyPr/>
    <a:lstStyle/>
    <a:p>
      <a:pPr>
        <a:defRPr sz="1600">
          <a:latin typeface="Times New Roman" pitchFamily="18" charset="0"/>
          <a:cs typeface="Times New Roman" pitchFamily="18" charset="0"/>
        </a:defRPr>
      </a:pPr>
      <a:endParaRPr lang="fr-F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FR"/>
  <c:style val="29"/>
  <c:chart>
    <c:autoTitleDeleted val="1"/>
    <c:plotArea>
      <c:layout>
        <c:manualLayout>
          <c:layoutTarget val="inner"/>
          <c:xMode val="edge"/>
          <c:yMode val="edge"/>
          <c:x val="9.2850904069347026E-2"/>
          <c:y val="2.9776994475361411E-2"/>
          <c:w val="0.88334995184804532"/>
          <c:h val="0.8015193177189065"/>
        </c:manualLayout>
      </c:layout>
      <c:barChart>
        <c:barDir val="col"/>
        <c:grouping val="clustered"/>
        <c:ser>
          <c:idx val="0"/>
          <c:order val="0"/>
          <c:spPr>
            <a:solidFill>
              <a:schemeClr val="accent4">
                <a:lumMod val="60000"/>
                <a:lumOff val="40000"/>
              </a:schemeClr>
            </a:solidFill>
          </c:spPr>
          <c:dPt>
            <c:idx val="0"/>
            <c:spPr>
              <a:solidFill>
                <a:srgbClr val="FFCC00"/>
              </a:solidFill>
            </c:spPr>
          </c:dPt>
          <c:dPt>
            <c:idx val="1"/>
            <c:spPr>
              <a:solidFill>
                <a:srgbClr val="D3B977"/>
              </a:solidFill>
            </c:spPr>
          </c:dPt>
          <c:dPt>
            <c:idx val="2"/>
            <c:spPr>
              <a:solidFill>
                <a:srgbClr val="CC6600"/>
              </a:solidFill>
            </c:spPr>
          </c:dPt>
          <c:dPt>
            <c:idx val="3"/>
            <c:spPr>
              <a:solidFill>
                <a:srgbClr val="CCCC00"/>
              </a:solidFill>
            </c:spPr>
          </c:dPt>
          <c:dLbls>
            <c:dLbl>
              <c:idx val="0"/>
              <c:layout>
                <c:manualLayout>
                  <c:x val="2.1615420815650392E-3"/>
                  <c:y val="-4.0816305578420073E-2"/>
                </c:manualLayout>
              </c:layout>
              <c:tx>
                <c:rich>
                  <a:bodyPr/>
                  <a:lstStyle/>
                  <a:p>
                    <a:r>
                      <a:rPr lang="en-US" sz="1600"/>
                      <a:t>a</a:t>
                    </a:r>
                    <a:endParaRPr lang="en-US"/>
                  </a:p>
                </c:rich>
              </c:tx>
              <c:dLblPos val="outEnd"/>
              <c:showVal val="1"/>
            </c:dLbl>
            <c:dLbl>
              <c:idx val="1"/>
              <c:layout/>
              <c:tx>
                <c:rich>
                  <a:bodyPr/>
                  <a:lstStyle/>
                  <a:p>
                    <a:r>
                      <a:rPr lang="en-US" sz="1600"/>
                      <a:t>b</a:t>
                    </a:r>
                    <a:endParaRPr lang="en-US"/>
                  </a:p>
                </c:rich>
              </c:tx>
              <c:dLblPos val="outEnd"/>
              <c:showVal val="1"/>
            </c:dLbl>
            <c:dLbl>
              <c:idx val="2"/>
              <c:layout/>
              <c:tx>
                <c:rich>
                  <a:bodyPr/>
                  <a:lstStyle/>
                  <a:p>
                    <a:r>
                      <a:rPr lang="en-US" sz="1600"/>
                      <a:t>b</a:t>
                    </a:r>
                    <a:r>
                      <a:rPr lang="en-US"/>
                      <a:t>c</a:t>
                    </a:r>
                  </a:p>
                </c:rich>
              </c:tx>
              <c:dLblPos val="outEnd"/>
              <c:showVal val="1"/>
            </c:dLbl>
            <c:dLbl>
              <c:idx val="3"/>
              <c:layout/>
              <c:tx>
                <c:rich>
                  <a:bodyPr/>
                  <a:lstStyle/>
                  <a:p>
                    <a:r>
                      <a:rPr lang="en-US" sz="1600"/>
                      <a:t>c</a:t>
                    </a:r>
                    <a:endParaRPr lang="en-US"/>
                  </a:p>
                </c:rich>
              </c:tx>
              <c:dLblPos val="outEnd"/>
              <c:showVal val="1"/>
            </c:dLbl>
            <c:txPr>
              <a:bodyPr/>
              <a:lstStyle/>
              <a:p>
                <a:pPr>
                  <a:defRPr sz="1600"/>
                </a:pPr>
                <a:endParaRPr lang="fr-FR"/>
              </a:p>
            </c:txPr>
            <c:dLblPos val="outEnd"/>
            <c:showVal val="1"/>
          </c:dLbls>
          <c:errBars>
            <c:errBarType val="both"/>
            <c:errValType val="cust"/>
            <c:plus>
              <c:numRef>
                <c:f>Feuil20!$D$4:$D$7</c:f>
                <c:numCache>
                  <c:formatCode>General</c:formatCode>
                  <c:ptCount val="4"/>
                  <c:pt idx="0">
                    <c:v>2.5</c:v>
                  </c:pt>
                  <c:pt idx="1">
                    <c:v>1.0000000000000005E-2</c:v>
                  </c:pt>
                  <c:pt idx="2">
                    <c:v>0.12000000000000002</c:v>
                  </c:pt>
                  <c:pt idx="3">
                    <c:v>0.13</c:v>
                  </c:pt>
                </c:numCache>
              </c:numRef>
            </c:plus>
            <c:minus>
              <c:numRef>
                <c:f>Feuil20!$D$4:$D$7</c:f>
                <c:numCache>
                  <c:formatCode>General</c:formatCode>
                  <c:ptCount val="4"/>
                  <c:pt idx="0">
                    <c:v>2.5</c:v>
                  </c:pt>
                  <c:pt idx="1">
                    <c:v>1.0000000000000005E-2</c:v>
                  </c:pt>
                  <c:pt idx="2">
                    <c:v>0.12000000000000002</c:v>
                  </c:pt>
                  <c:pt idx="3">
                    <c:v>0.13</c:v>
                  </c:pt>
                </c:numCache>
              </c:numRef>
            </c:minus>
          </c:errBars>
          <c:cat>
            <c:strRef>
              <c:f>Feuil20!$B$4:$B$7</c:f>
              <c:strCache>
                <c:ptCount val="4"/>
                <c:pt idx="0">
                  <c:v>Maccheronccinis traditionnelles</c:v>
                </c:pt>
                <c:pt idx="1">
                  <c:v>Maccheronccinis enrichies à 10%</c:v>
                </c:pt>
                <c:pt idx="2">
                  <c:v>Maccheronccinis enrichies à 30%</c:v>
                </c:pt>
                <c:pt idx="3">
                  <c:v>Maccheronccinis enrichies à 50%</c:v>
                </c:pt>
              </c:strCache>
            </c:strRef>
          </c:cat>
          <c:val>
            <c:numRef>
              <c:f>Feuil20!$C$4:$C$7</c:f>
              <c:numCache>
                <c:formatCode>General</c:formatCode>
                <c:ptCount val="4"/>
                <c:pt idx="0">
                  <c:v>27.8</c:v>
                </c:pt>
                <c:pt idx="1">
                  <c:v>10.68</c:v>
                </c:pt>
                <c:pt idx="2">
                  <c:v>8.76</c:v>
                </c:pt>
                <c:pt idx="3">
                  <c:v>6.4</c:v>
                </c:pt>
              </c:numCache>
            </c:numRef>
          </c:val>
        </c:ser>
        <c:dLbls>
          <c:showVal val="1"/>
        </c:dLbls>
        <c:axId val="62241408"/>
        <c:axId val="62259584"/>
      </c:barChart>
      <c:catAx>
        <c:axId val="62241408"/>
        <c:scaling>
          <c:orientation val="minMax"/>
        </c:scaling>
        <c:axPos val="b"/>
        <c:tickLblPos val="nextTo"/>
        <c:txPr>
          <a:bodyPr/>
          <a:lstStyle/>
          <a:p>
            <a:pPr>
              <a:defRPr sz="1600">
                <a:latin typeface="Times New Roman" pitchFamily="18" charset="0"/>
                <a:cs typeface="Times New Roman" pitchFamily="18" charset="0"/>
              </a:defRPr>
            </a:pPr>
            <a:endParaRPr lang="fr-FR"/>
          </a:p>
        </c:txPr>
        <c:crossAx val="62259584"/>
        <c:crosses val="autoZero"/>
        <c:auto val="1"/>
        <c:lblAlgn val="ctr"/>
        <c:lblOffset val="100"/>
      </c:catAx>
      <c:valAx>
        <c:axId val="62259584"/>
        <c:scaling>
          <c:orientation val="minMax"/>
        </c:scaling>
        <c:axPos val="l"/>
        <c:title>
          <c:tx>
            <c:rich>
              <a:bodyPr rot="-5400000" vert="horz"/>
              <a:lstStyle/>
              <a:p>
                <a:pPr>
                  <a:defRPr sz="1800"/>
                </a:pPr>
                <a:r>
                  <a:rPr lang="fr-FR" sz="1800">
                    <a:latin typeface="Times New Roman" pitchFamily="18" charset="0"/>
                    <a:cs typeface="Times New Roman" pitchFamily="18" charset="0"/>
                  </a:rPr>
                  <a:t>% de PPNE</a:t>
                </a:r>
              </a:p>
            </c:rich>
          </c:tx>
          <c:layout>
            <c:manualLayout>
              <c:xMode val="edge"/>
              <c:yMode val="edge"/>
              <c:x val="1.6328364943032556E-3"/>
              <c:y val="0.33038748144459207"/>
            </c:manualLayout>
          </c:layout>
        </c:title>
        <c:numFmt formatCode="General" sourceLinked="1"/>
        <c:tickLblPos val="nextTo"/>
        <c:txPr>
          <a:bodyPr/>
          <a:lstStyle/>
          <a:p>
            <a:pPr>
              <a:defRPr sz="1400"/>
            </a:pPr>
            <a:endParaRPr lang="fr-FR"/>
          </a:p>
        </c:txPr>
        <c:crossAx val="62241408"/>
        <c:crosses val="autoZero"/>
        <c:crossBetween val="between"/>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fr-FR"/>
  <c:style val="26"/>
  <c:chart>
    <c:title>
      <c:layout/>
      <c:txPr>
        <a:bodyPr/>
        <a:lstStyle/>
        <a:p>
          <a:pPr>
            <a:defRPr>
              <a:solidFill>
                <a:srgbClr val="996633"/>
              </a:solidFill>
            </a:defRPr>
          </a:pPr>
          <a:endParaRPr lang="fr-FR"/>
        </a:p>
      </c:txPr>
    </c:title>
    <c:plotArea>
      <c:layout/>
      <c:barChart>
        <c:barDir val="col"/>
        <c:grouping val="clustered"/>
        <c:ser>
          <c:idx val="0"/>
          <c:order val="0"/>
          <c:tx>
            <c:strRef>
              <c:f>Feuil18!$B$106</c:f>
              <c:strCache>
                <c:ptCount val="1"/>
                <c:pt idx="0">
                  <c:v>Pourcentage de PPNE</c:v>
                </c:pt>
              </c:strCache>
            </c:strRef>
          </c:tx>
          <c:dPt>
            <c:idx val="0"/>
            <c:spPr>
              <a:solidFill>
                <a:srgbClr val="CCCC00"/>
              </a:solidFill>
            </c:spPr>
          </c:dPt>
          <c:dPt>
            <c:idx val="1"/>
            <c:spPr>
              <a:solidFill>
                <a:srgbClr val="D3B977"/>
              </a:solidFill>
            </c:spPr>
          </c:dPt>
          <c:dPt>
            <c:idx val="2"/>
            <c:spPr>
              <a:solidFill>
                <a:srgbClr val="FF9933"/>
              </a:solidFill>
            </c:spPr>
          </c:dPt>
          <c:dPt>
            <c:idx val="3"/>
            <c:spPr>
              <a:solidFill>
                <a:srgbClr val="993300"/>
              </a:solidFill>
            </c:spPr>
          </c:dPt>
          <c:dLbls>
            <c:dLbl>
              <c:idx val="0"/>
              <c:layout>
                <c:manualLayout>
                  <c:x val="-1.5470990552706619E-3"/>
                  <c:y val="-3.1123992758974855E-2"/>
                </c:manualLayout>
              </c:layout>
              <c:tx>
                <c:rich>
                  <a:bodyPr/>
                  <a:lstStyle/>
                  <a:p>
                    <a:r>
                      <a:rPr lang="en-US" dirty="0" smtClean="0"/>
                      <a:t>a</a:t>
                    </a:r>
                    <a:endParaRPr lang="en-US" dirty="0"/>
                  </a:p>
                </c:rich>
              </c:tx>
              <c:dLblPos val="outEnd"/>
              <c:showVal val="1"/>
            </c:dLbl>
            <c:dLbl>
              <c:idx val="1"/>
              <c:layout>
                <c:manualLayout>
                  <c:x val="0"/>
                  <c:y val="-7.002898370769256E-2"/>
                </c:manualLayout>
              </c:layout>
              <c:tx>
                <c:rich>
                  <a:bodyPr/>
                  <a:lstStyle/>
                  <a:p>
                    <a:r>
                      <a:rPr lang="en-US" dirty="0" smtClean="0"/>
                      <a:t>b</a:t>
                    </a:r>
                    <a:endParaRPr lang="en-US" dirty="0"/>
                  </a:p>
                </c:rich>
              </c:tx>
              <c:dLblPos val="outEnd"/>
              <c:showVal val="1"/>
            </c:dLbl>
            <c:dLbl>
              <c:idx val="2"/>
              <c:layout>
                <c:manualLayout>
                  <c:x val="0"/>
                  <c:y val="-3.1123992758974799E-2"/>
                </c:manualLayout>
              </c:layout>
              <c:tx>
                <c:rich>
                  <a:bodyPr/>
                  <a:lstStyle/>
                  <a:p>
                    <a:r>
                      <a:rPr lang="en-US" dirty="0" smtClean="0"/>
                      <a:t>b</a:t>
                    </a:r>
                    <a:endParaRPr lang="en-US" dirty="0"/>
                  </a:p>
                </c:rich>
              </c:tx>
              <c:dLblPos val="outEnd"/>
              <c:showVal val="1"/>
            </c:dLbl>
            <c:dLbl>
              <c:idx val="3"/>
              <c:layout>
                <c:manualLayout>
                  <c:x val="1.5470990552706619E-3"/>
                  <c:y val="-1.8155662442735122E-2"/>
                </c:manualLayout>
              </c:layout>
              <c:tx>
                <c:rich>
                  <a:bodyPr/>
                  <a:lstStyle/>
                  <a:p>
                    <a:r>
                      <a:rPr lang="en-US" dirty="0" smtClean="0"/>
                      <a:t>b</a:t>
                    </a:r>
                    <a:endParaRPr lang="en-US" dirty="0"/>
                  </a:p>
                </c:rich>
              </c:tx>
              <c:dLblPos val="outEnd"/>
              <c:showVal val="1"/>
            </c:dLbl>
            <c:dLblPos val="outEnd"/>
            <c:showVal val="1"/>
          </c:dLbls>
          <c:errBars>
            <c:errBarType val="both"/>
            <c:errValType val="cust"/>
            <c:plus>
              <c:numRef>
                <c:f>Feuil18!$C$107:$C$110</c:f>
                <c:numCache>
                  <c:formatCode>General</c:formatCode>
                  <c:ptCount val="4"/>
                  <c:pt idx="0">
                    <c:v>0.30000000000000032</c:v>
                  </c:pt>
                  <c:pt idx="1">
                    <c:v>0.49000000000000032</c:v>
                  </c:pt>
                  <c:pt idx="2">
                    <c:v>0.12000000000000002</c:v>
                  </c:pt>
                  <c:pt idx="3">
                    <c:v>0.13</c:v>
                  </c:pt>
                </c:numCache>
              </c:numRef>
            </c:plus>
            <c:minus>
              <c:numRef>
                <c:f>Feuil18!$C$107:$C$110</c:f>
                <c:numCache>
                  <c:formatCode>General</c:formatCode>
                  <c:ptCount val="4"/>
                  <c:pt idx="0">
                    <c:v>0.30000000000000032</c:v>
                  </c:pt>
                  <c:pt idx="1">
                    <c:v>0.49000000000000032</c:v>
                  </c:pt>
                  <c:pt idx="2">
                    <c:v>0.12000000000000002</c:v>
                  </c:pt>
                  <c:pt idx="3">
                    <c:v>0.13</c:v>
                  </c:pt>
                </c:numCache>
              </c:numRef>
            </c:minus>
          </c:errBars>
          <c:cat>
            <c:strRef>
              <c:f>Feuil18!$A$107:$A$110</c:f>
              <c:strCache>
                <c:ptCount val="4"/>
                <c:pt idx="0">
                  <c:v>Cicatellis traditionnelles</c:v>
                </c:pt>
                <c:pt idx="1">
                  <c:v>Cicatellis enrichies à 10%</c:v>
                </c:pt>
                <c:pt idx="2">
                  <c:v>Cicatellis enrichies à 30%</c:v>
                </c:pt>
                <c:pt idx="3">
                  <c:v>Cicatellis enrichies à 50%</c:v>
                </c:pt>
              </c:strCache>
            </c:strRef>
          </c:cat>
          <c:val>
            <c:numRef>
              <c:f>Feuil18!$B$107:$B$110</c:f>
              <c:numCache>
                <c:formatCode>General</c:formatCode>
                <c:ptCount val="4"/>
                <c:pt idx="0">
                  <c:v>5.0999999999999996</c:v>
                </c:pt>
                <c:pt idx="1">
                  <c:v>2.9</c:v>
                </c:pt>
                <c:pt idx="2">
                  <c:v>2.86</c:v>
                </c:pt>
                <c:pt idx="3">
                  <c:v>2.73</c:v>
                </c:pt>
              </c:numCache>
            </c:numRef>
          </c:val>
        </c:ser>
        <c:axId val="62294272"/>
        <c:axId val="62308352"/>
      </c:barChart>
      <c:catAx>
        <c:axId val="62294272"/>
        <c:scaling>
          <c:orientation val="minMax"/>
        </c:scaling>
        <c:axPos val="b"/>
        <c:tickLblPos val="nextTo"/>
        <c:crossAx val="62308352"/>
        <c:crosses val="autoZero"/>
        <c:auto val="1"/>
        <c:lblAlgn val="ctr"/>
        <c:lblOffset val="100"/>
      </c:catAx>
      <c:valAx>
        <c:axId val="62308352"/>
        <c:scaling>
          <c:orientation val="minMax"/>
        </c:scaling>
        <c:axPos val="l"/>
        <c:numFmt formatCode="General" sourceLinked="1"/>
        <c:tickLblPos val="nextTo"/>
        <c:crossAx val="62294272"/>
        <c:crosses val="autoZero"/>
        <c:crossBetween val="between"/>
      </c:valAx>
    </c:plotArea>
    <c:plotVisOnly val="1"/>
  </c:chart>
  <c:txPr>
    <a:bodyPr/>
    <a:lstStyle/>
    <a:p>
      <a:pPr>
        <a:defRPr sz="1600">
          <a:latin typeface="Times New Roman" pitchFamily="18" charset="0"/>
          <a:cs typeface="Times New Roman" pitchFamily="18" charset="0"/>
        </a:defRPr>
      </a:pPr>
      <a:endParaRPr lang="fr-F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fr-FR"/>
  <c:style val="26"/>
  <c:chart>
    <c:autoTitleDeleted val="1"/>
    <c:plotArea>
      <c:layout>
        <c:manualLayout>
          <c:layoutTarget val="inner"/>
          <c:xMode val="edge"/>
          <c:yMode val="edge"/>
          <c:x val="6.9070632365286433E-2"/>
          <c:y val="0.17435930018834422"/>
          <c:w val="0.930929367634727"/>
          <c:h val="0.63444441630668713"/>
        </c:manualLayout>
      </c:layout>
      <c:barChart>
        <c:barDir val="col"/>
        <c:grouping val="clustered"/>
        <c:ser>
          <c:idx val="0"/>
          <c:order val="0"/>
          <c:tx>
            <c:strRef>
              <c:f>Feuil17!$A$88</c:f>
              <c:strCache>
                <c:ptCount val="1"/>
                <c:pt idx="0">
                  <c:v>Maccheronccinis traditionnelles</c:v>
                </c:pt>
              </c:strCache>
            </c:strRef>
          </c:tx>
          <c:spPr>
            <a:solidFill>
              <a:srgbClr val="D3B977"/>
            </a:solidFill>
          </c:spPr>
          <c:dLbls>
            <c:dLbl>
              <c:idx val="0"/>
              <c:layout/>
              <c:tx>
                <c:rich>
                  <a:bodyPr/>
                  <a:lstStyle/>
                  <a:p>
                    <a:r>
                      <a:rPr lang="en-US" sz="1600"/>
                      <a:t>a</a:t>
                    </a:r>
                    <a:endParaRPr lang="en-US"/>
                  </a:p>
                </c:rich>
              </c:tx>
              <c:dLblPos val="outEnd"/>
              <c:showVal val="1"/>
            </c:dLbl>
            <c:dLbl>
              <c:idx val="1"/>
              <c:layout/>
              <c:tx>
                <c:rich>
                  <a:bodyPr/>
                  <a:lstStyle/>
                  <a:p>
                    <a:r>
                      <a:rPr lang="en-US" sz="1600"/>
                      <a:t>a</a:t>
                    </a:r>
                    <a:endParaRPr lang="en-US"/>
                  </a:p>
                </c:rich>
              </c:tx>
              <c:dLblPos val="outEnd"/>
              <c:showVal val="1"/>
            </c:dLbl>
            <c:dLbl>
              <c:idx val="2"/>
              <c:layout/>
              <c:tx>
                <c:rich>
                  <a:bodyPr/>
                  <a:lstStyle/>
                  <a:p>
                    <a:r>
                      <a:rPr lang="en-US" sz="1600"/>
                      <a:t>a</a:t>
                    </a:r>
                    <a:endParaRPr lang="en-US"/>
                  </a:p>
                </c:rich>
              </c:tx>
              <c:dLblPos val="outEnd"/>
              <c:showVal val="1"/>
            </c:dLbl>
            <c:txPr>
              <a:bodyPr/>
              <a:lstStyle/>
              <a:p>
                <a:pPr>
                  <a:defRPr sz="1600"/>
                </a:pPr>
                <a:endParaRPr lang="fr-FR"/>
              </a:p>
            </c:txPr>
            <c:dLblPos val="outEnd"/>
            <c:showVal val="1"/>
          </c:dLbls>
          <c:errBars>
            <c:errBarType val="both"/>
            <c:errValType val="cust"/>
            <c:plus>
              <c:numRef>
                <c:f>Feuil17!$E$88:$G$88</c:f>
                <c:numCache>
                  <c:formatCode>General</c:formatCode>
                  <c:ptCount val="3"/>
                  <c:pt idx="0">
                    <c:v>0.83000000000000063</c:v>
                  </c:pt>
                  <c:pt idx="1">
                    <c:v>0.92</c:v>
                  </c:pt>
                  <c:pt idx="2">
                    <c:v>0.53</c:v>
                  </c:pt>
                </c:numCache>
              </c:numRef>
            </c:plus>
            <c:minus>
              <c:numRef>
                <c:f>Feuil17!$E$88:$G$88</c:f>
                <c:numCache>
                  <c:formatCode>General</c:formatCode>
                  <c:ptCount val="3"/>
                  <c:pt idx="0">
                    <c:v>0.83000000000000063</c:v>
                  </c:pt>
                  <c:pt idx="1">
                    <c:v>0.92</c:v>
                  </c:pt>
                  <c:pt idx="2">
                    <c:v>0.53</c:v>
                  </c:pt>
                </c:numCache>
              </c:numRef>
            </c:minus>
          </c:errBars>
          <c:cat>
            <c:strRef>
              <c:f>Feuil17!$B$87:$D$87</c:f>
              <c:strCache>
                <c:ptCount val="3"/>
                <c:pt idx="0">
                  <c:v>Groupements SH</c:v>
                </c:pt>
                <c:pt idx="1">
                  <c:v>SH libre</c:v>
                </c:pt>
                <c:pt idx="2">
                  <c:v>Groupements S-S</c:v>
                </c:pt>
              </c:strCache>
            </c:strRef>
          </c:cat>
          <c:val>
            <c:numRef>
              <c:f>Feuil17!$B$88:$D$88</c:f>
              <c:numCache>
                <c:formatCode>General</c:formatCode>
                <c:ptCount val="3"/>
                <c:pt idx="0">
                  <c:v>74.45</c:v>
                </c:pt>
                <c:pt idx="1">
                  <c:v>16.7</c:v>
                </c:pt>
                <c:pt idx="2">
                  <c:v>57.74</c:v>
                </c:pt>
              </c:numCache>
            </c:numRef>
          </c:val>
        </c:ser>
        <c:ser>
          <c:idx val="1"/>
          <c:order val="1"/>
          <c:tx>
            <c:strRef>
              <c:f>Feuil17!$A$90</c:f>
              <c:strCache>
                <c:ptCount val="1"/>
                <c:pt idx="0">
                  <c:v>Maccheronccinis enrichies à 10%</c:v>
                </c:pt>
              </c:strCache>
            </c:strRef>
          </c:tx>
          <c:spPr>
            <a:solidFill>
              <a:srgbClr val="FFCC00"/>
            </a:solidFill>
          </c:spPr>
          <c:dLbls>
            <c:dLbl>
              <c:idx val="0"/>
              <c:layout/>
              <c:tx>
                <c:rich>
                  <a:bodyPr/>
                  <a:lstStyle/>
                  <a:p>
                    <a:r>
                      <a:rPr lang="en-US" sz="1600"/>
                      <a:t>b</a:t>
                    </a:r>
                    <a:endParaRPr lang="en-US"/>
                  </a:p>
                </c:rich>
              </c:tx>
              <c:dLblPos val="outEnd"/>
              <c:showVal val="1"/>
            </c:dLbl>
            <c:dLbl>
              <c:idx val="1"/>
              <c:layout/>
              <c:tx>
                <c:rich>
                  <a:bodyPr/>
                  <a:lstStyle/>
                  <a:p>
                    <a:r>
                      <a:rPr lang="en-US" sz="1600"/>
                      <a:t>b</a:t>
                    </a:r>
                    <a:endParaRPr lang="en-US"/>
                  </a:p>
                </c:rich>
              </c:tx>
              <c:dLblPos val="outEnd"/>
              <c:showVal val="1"/>
            </c:dLbl>
            <c:dLbl>
              <c:idx val="2"/>
              <c:layout/>
              <c:tx>
                <c:rich>
                  <a:bodyPr/>
                  <a:lstStyle/>
                  <a:p>
                    <a:r>
                      <a:rPr lang="en-US" sz="1600" dirty="0" smtClean="0"/>
                      <a:t>a</a:t>
                    </a:r>
                    <a:endParaRPr lang="en-US" dirty="0"/>
                  </a:p>
                </c:rich>
              </c:tx>
              <c:dLblPos val="outEnd"/>
              <c:showVal val="1"/>
            </c:dLbl>
            <c:txPr>
              <a:bodyPr/>
              <a:lstStyle/>
              <a:p>
                <a:pPr>
                  <a:defRPr sz="1600"/>
                </a:pPr>
                <a:endParaRPr lang="fr-FR"/>
              </a:p>
            </c:txPr>
            <c:dLblPos val="outEnd"/>
            <c:showVal val="1"/>
          </c:dLbls>
          <c:errBars>
            <c:errBarType val="both"/>
            <c:errValType val="cust"/>
            <c:plus>
              <c:numRef>
                <c:f>Feuil17!$E$90:$G$90</c:f>
                <c:numCache>
                  <c:formatCode>General</c:formatCode>
                  <c:ptCount val="3"/>
                  <c:pt idx="0">
                    <c:v>0.60000000000000064</c:v>
                  </c:pt>
                  <c:pt idx="1">
                    <c:v>0.26</c:v>
                  </c:pt>
                  <c:pt idx="2">
                    <c:v>0.77000000000001179</c:v>
                  </c:pt>
                </c:numCache>
              </c:numRef>
            </c:plus>
            <c:minus>
              <c:numRef>
                <c:f>Feuil17!$E$90:$G$90</c:f>
                <c:numCache>
                  <c:formatCode>General</c:formatCode>
                  <c:ptCount val="3"/>
                  <c:pt idx="0">
                    <c:v>0.60000000000000064</c:v>
                  </c:pt>
                  <c:pt idx="1">
                    <c:v>0.26</c:v>
                  </c:pt>
                  <c:pt idx="2">
                    <c:v>0.77000000000001179</c:v>
                  </c:pt>
                </c:numCache>
              </c:numRef>
            </c:minus>
          </c:errBars>
          <c:val>
            <c:numRef>
              <c:f>Feuil17!$B$90:$D$90</c:f>
              <c:numCache>
                <c:formatCode>General</c:formatCode>
                <c:ptCount val="3"/>
                <c:pt idx="0">
                  <c:v>67.739999999999995</c:v>
                </c:pt>
                <c:pt idx="1">
                  <c:v>14.350000000000026</c:v>
                </c:pt>
                <c:pt idx="2">
                  <c:v>59.4</c:v>
                </c:pt>
              </c:numCache>
            </c:numRef>
          </c:val>
        </c:ser>
        <c:ser>
          <c:idx val="2"/>
          <c:order val="2"/>
          <c:tx>
            <c:strRef>
              <c:f>Feuil17!$A$92</c:f>
              <c:strCache>
                <c:ptCount val="1"/>
                <c:pt idx="0">
                  <c:v>Maccheronccinis enrichies à 30%</c:v>
                </c:pt>
              </c:strCache>
            </c:strRef>
          </c:tx>
          <c:spPr>
            <a:solidFill>
              <a:srgbClr val="FF9933"/>
            </a:solidFill>
          </c:spPr>
          <c:dLbls>
            <c:dLbl>
              <c:idx val="0"/>
              <c:layout/>
              <c:tx>
                <c:rich>
                  <a:bodyPr/>
                  <a:lstStyle/>
                  <a:p>
                    <a:r>
                      <a:rPr lang="en-US" sz="1600"/>
                      <a:t>c</a:t>
                    </a:r>
                    <a:endParaRPr lang="en-US"/>
                  </a:p>
                </c:rich>
              </c:tx>
              <c:dLblPos val="outEnd"/>
              <c:showVal val="1"/>
            </c:dLbl>
            <c:dLbl>
              <c:idx val="1"/>
              <c:layout/>
              <c:tx>
                <c:rich>
                  <a:bodyPr/>
                  <a:lstStyle/>
                  <a:p>
                    <a:r>
                      <a:rPr lang="en-US" sz="1600"/>
                      <a:t>c</a:t>
                    </a:r>
                    <a:endParaRPr lang="en-US"/>
                  </a:p>
                </c:rich>
              </c:tx>
              <c:dLblPos val="outEnd"/>
              <c:showVal val="1"/>
            </c:dLbl>
            <c:dLbl>
              <c:idx val="2"/>
              <c:layout/>
              <c:tx>
                <c:rich>
                  <a:bodyPr/>
                  <a:lstStyle/>
                  <a:p>
                    <a:r>
                      <a:rPr lang="en-US" sz="1600"/>
                      <a:t>c</a:t>
                    </a:r>
                    <a:endParaRPr lang="en-US"/>
                  </a:p>
                </c:rich>
              </c:tx>
              <c:dLblPos val="outEnd"/>
              <c:showVal val="1"/>
            </c:dLbl>
            <c:txPr>
              <a:bodyPr/>
              <a:lstStyle/>
              <a:p>
                <a:pPr>
                  <a:defRPr sz="1600"/>
                </a:pPr>
                <a:endParaRPr lang="fr-FR"/>
              </a:p>
            </c:txPr>
            <c:dLblPos val="outEnd"/>
            <c:showVal val="1"/>
          </c:dLbls>
          <c:errBars>
            <c:errBarType val="both"/>
            <c:errValType val="cust"/>
            <c:plus>
              <c:numRef>
                <c:f>Feuil17!$E$92:$G$92</c:f>
                <c:numCache>
                  <c:formatCode>General</c:formatCode>
                  <c:ptCount val="3"/>
                  <c:pt idx="0">
                    <c:v>0.44</c:v>
                  </c:pt>
                  <c:pt idx="1">
                    <c:v>0.38000000000000544</c:v>
                  </c:pt>
                  <c:pt idx="2">
                    <c:v>0.73000000000000065</c:v>
                  </c:pt>
                </c:numCache>
              </c:numRef>
            </c:plus>
            <c:minus>
              <c:numRef>
                <c:f>Feuil17!$E$92:$G$92</c:f>
                <c:numCache>
                  <c:formatCode>General</c:formatCode>
                  <c:ptCount val="3"/>
                  <c:pt idx="0">
                    <c:v>0.44</c:v>
                  </c:pt>
                  <c:pt idx="1">
                    <c:v>0.38000000000000544</c:v>
                  </c:pt>
                  <c:pt idx="2">
                    <c:v>0.73000000000000065</c:v>
                  </c:pt>
                </c:numCache>
              </c:numRef>
            </c:minus>
          </c:errBars>
          <c:val>
            <c:numRef>
              <c:f>Feuil17!$B$92:$D$92</c:f>
              <c:numCache>
                <c:formatCode>General</c:formatCode>
                <c:ptCount val="3"/>
                <c:pt idx="0">
                  <c:v>58.08</c:v>
                </c:pt>
                <c:pt idx="1">
                  <c:v>11.7</c:v>
                </c:pt>
                <c:pt idx="2">
                  <c:v>46.37</c:v>
                </c:pt>
              </c:numCache>
            </c:numRef>
          </c:val>
        </c:ser>
        <c:ser>
          <c:idx val="3"/>
          <c:order val="3"/>
          <c:tx>
            <c:strRef>
              <c:f>Feuil17!$A$94</c:f>
              <c:strCache>
                <c:ptCount val="1"/>
                <c:pt idx="0">
                  <c:v>Maccheronccinis enrichies à 50%</c:v>
                </c:pt>
              </c:strCache>
            </c:strRef>
          </c:tx>
          <c:spPr>
            <a:solidFill>
              <a:srgbClr val="993300"/>
            </a:solidFill>
          </c:spPr>
          <c:dLbls>
            <c:dLbl>
              <c:idx val="0"/>
              <c:layout/>
              <c:tx>
                <c:rich>
                  <a:bodyPr/>
                  <a:lstStyle/>
                  <a:p>
                    <a:r>
                      <a:rPr lang="en-US" sz="1600"/>
                      <a:t>d</a:t>
                    </a:r>
                    <a:endParaRPr lang="en-US"/>
                  </a:p>
                </c:rich>
              </c:tx>
              <c:dLblPos val="outEnd"/>
              <c:showVal val="1"/>
            </c:dLbl>
            <c:dLbl>
              <c:idx val="1"/>
              <c:layout/>
              <c:tx>
                <c:rich>
                  <a:bodyPr/>
                  <a:lstStyle/>
                  <a:p>
                    <a:r>
                      <a:rPr lang="en-US" sz="1600"/>
                      <a:t>d</a:t>
                    </a:r>
                    <a:endParaRPr lang="en-US"/>
                  </a:p>
                </c:rich>
              </c:tx>
              <c:dLblPos val="outEnd"/>
              <c:showVal val="1"/>
            </c:dLbl>
            <c:dLbl>
              <c:idx val="2"/>
              <c:layout/>
              <c:tx>
                <c:rich>
                  <a:bodyPr/>
                  <a:lstStyle/>
                  <a:p>
                    <a:r>
                      <a:rPr lang="en-US" sz="1600"/>
                      <a:t>d</a:t>
                    </a:r>
                    <a:endParaRPr lang="en-US"/>
                  </a:p>
                </c:rich>
              </c:tx>
              <c:dLblPos val="outEnd"/>
              <c:showVal val="1"/>
            </c:dLbl>
            <c:txPr>
              <a:bodyPr/>
              <a:lstStyle/>
              <a:p>
                <a:pPr>
                  <a:defRPr sz="1600"/>
                </a:pPr>
                <a:endParaRPr lang="fr-FR"/>
              </a:p>
            </c:txPr>
            <c:dLblPos val="outEnd"/>
            <c:showVal val="1"/>
          </c:dLbls>
          <c:errBars>
            <c:errBarType val="both"/>
            <c:errValType val="cust"/>
            <c:plus>
              <c:numRef>
                <c:f>Feuil17!$E$94:$G$94</c:f>
                <c:numCache>
                  <c:formatCode>General</c:formatCode>
                  <c:ptCount val="3"/>
                  <c:pt idx="0">
                    <c:v>0.5</c:v>
                  </c:pt>
                  <c:pt idx="1">
                    <c:v>0.28000000000000008</c:v>
                  </c:pt>
                  <c:pt idx="2">
                    <c:v>0.2</c:v>
                  </c:pt>
                </c:numCache>
              </c:numRef>
            </c:plus>
            <c:minus>
              <c:numRef>
                <c:f>Feuil17!$E$94:$G$94</c:f>
                <c:numCache>
                  <c:formatCode>General</c:formatCode>
                  <c:ptCount val="3"/>
                  <c:pt idx="0">
                    <c:v>0.5</c:v>
                  </c:pt>
                  <c:pt idx="1">
                    <c:v>0.28000000000000008</c:v>
                  </c:pt>
                  <c:pt idx="2">
                    <c:v>0.2</c:v>
                  </c:pt>
                </c:numCache>
              </c:numRef>
            </c:minus>
          </c:errBars>
          <c:val>
            <c:numRef>
              <c:f>Feuil17!$B$94:$D$94</c:f>
              <c:numCache>
                <c:formatCode>General</c:formatCode>
                <c:ptCount val="3"/>
                <c:pt idx="0">
                  <c:v>53.15</c:v>
                </c:pt>
                <c:pt idx="1">
                  <c:v>9.41</c:v>
                </c:pt>
                <c:pt idx="2">
                  <c:v>43.730000000000011</c:v>
                </c:pt>
              </c:numCache>
            </c:numRef>
          </c:val>
        </c:ser>
        <c:axId val="71355392"/>
        <c:axId val="62509824"/>
      </c:barChart>
      <c:catAx>
        <c:axId val="71355392"/>
        <c:scaling>
          <c:orientation val="minMax"/>
        </c:scaling>
        <c:axPos val="b"/>
        <c:tickLblPos val="nextTo"/>
        <c:txPr>
          <a:bodyPr/>
          <a:lstStyle/>
          <a:p>
            <a:pPr>
              <a:defRPr sz="1600">
                <a:latin typeface="Times New Roman" pitchFamily="18" charset="0"/>
                <a:cs typeface="Times New Roman" pitchFamily="18" charset="0"/>
              </a:defRPr>
            </a:pPr>
            <a:endParaRPr lang="fr-FR"/>
          </a:p>
        </c:txPr>
        <c:crossAx val="62509824"/>
        <c:crosses val="autoZero"/>
        <c:auto val="1"/>
        <c:lblAlgn val="ctr"/>
        <c:lblOffset val="100"/>
      </c:catAx>
      <c:valAx>
        <c:axId val="62509824"/>
        <c:scaling>
          <c:orientation val="minMax"/>
        </c:scaling>
        <c:axPos val="l"/>
        <c:title>
          <c:tx>
            <c:rich>
              <a:bodyPr rot="0" vert="horz"/>
              <a:lstStyle/>
              <a:p>
                <a:pPr>
                  <a:defRPr sz="1600">
                    <a:latin typeface="Times New Roman" pitchFamily="18" charset="0"/>
                    <a:cs typeface="Times New Roman" pitchFamily="18" charset="0"/>
                  </a:defRPr>
                </a:pPr>
                <a:r>
                  <a:rPr lang="fr-FR" sz="1600">
                    <a:latin typeface="Times New Roman" pitchFamily="18" charset="0"/>
                    <a:cs typeface="Times New Roman" pitchFamily="18" charset="0"/>
                  </a:rPr>
                  <a:t>µmol/g de protéine</a:t>
                </a:r>
              </a:p>
            </c:rich>
          </c:tx>
          <c:layout>
            <c:manualLayout>
              <c:xMode val="edge"/>
              <c:yMode val="edge"/>
              <c:x val="0"/>
              <c:y val="4.7101763903039821E-2"/>
            </c:manualLayout>
          </c:layout>
        </c:title>
        <c:numFmt formatCode="General" sourceLinked="1"/>
        <c:tickLblPos val="nextTo"/>
        <c:txPr>
          <a:bodyPr/>
          <a:lstStyle/>
          <a:p>
            <a:pPr>
              <a:defRPr sz="1600"/>
            </a:pPr>
            <a:endParaRPr lang="fr-FR"/>
          </a:p>
        </c:txPr>
        <c:crossAx val="71355392"/>
        <c:crosses val="autoZero"/>
        <c:crossBetween val="between"/>
      </c:valAx>
    </c:plotArea>
    <c:legend>
      <c:legendPos val="r"/>
      <c:layout>
        <c:manualLayout>
          <c:xMode val="edge"/>
          <c:yMode val="edge"/>
          <c:x val="0"/>
          <c:y val="0.91148226177483416"/>
          <c:w val="1"/>
          <c:h val="8.4638267316703528E-2"/>
        </c:manualLayout>
      </c:layout>
      <c:txPr>
        <a:bodyPr/>
        <a:lstStyle/>
        <a:p>
          <a:pPr>
            <a:defRPr sz="1600">
              <a:latin typeface="Times New Roman" pitchFamily="18" charset="0"/>
              <a:cs typeface="Times New Roman" pitchFamily="18" charset="0"/>
            </a:defRPr>
          </a:pPr>
          <a:endParaRPr lang="fr-FR"/>
        </a:p>
      </c:txPr>
    </c:legend>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fr-FR"/>
  <c:style val="28"/>
  <c:chart>
    <c:autoTitleDeleted val="1"/>
    <c:plotArea>
      <c:layout>
        <c:manualLayout>
          <c:layoutTarget val="inner"/>
          <c:xMode val="edge"/>
          <c:yMode val="edge"/>
          <c:x val="3.9490788390345817E-2"/>
          <c:y val="0.10255478149486658"/>
          <c:w val="0.92655189219971856"/>
          <c:h val="0.70129748655378821"/>
        </c:manualLayout>
      </c:layout>
      <c:barChart>
        <c:barDir val="col"/>
        <c:grouping val="clustered"/>
        <c:ser>
          <c:idx val="0"/>
          <c:order val="0"/>
          <c:tx>
            <c:strRef>
              <c:f>Feuil18!$A$60</c:f>
              <c:strCache>
                <c:ptCount val="1"/>
                <c:pt idx="0">
                  <c:v>Cicatellis traditionnelles</c:v>
                </c:pt>
              </c:strCache>
            </c:strRef>
          </c:tx>
          <c:spPr>
            <a:solidFill>
              <a:srgbClr val="D3B977"/>
            </a:solidFill>
          </c:spPr>
          <c:dLbls>
            <c:dLbl>
              <c:idx val="0"/>
              <c:layout>
                <c:manualLayout>
                  <c:x val="1.8682901487786874E-3"/>
                  <c:y val="3.6557087578806989E-3"/>
                </c:manualLayout>
              </c:layout>
              <c:tx>
                <c:rich>
                  <a:bodyPr/>
                  <a:lstStyle/>
                  <a:p>
                    <a:r>
                      <a:rPr lang="en-US"/>
                      <a:t>a</a:t>
                    </a:r>
                  </a:p>
                </c:rich>
              </c:tx>
              <c:dLblPos val="outEnd"/>
              <c:showVal val="1"/>
            </c:dLbl>
            <c:dLbl>
              <c:idx val="1"/>
              <c:layout/>
              <c:tx>
                <c:rich>
                  <a:bodyPr/>
                  <a:lstStyle/>
                  <a:p>
                    <a:r>
                      <a:rPr lang="en-US"/>
                      <a:t>a</a:t>
                    </a:r>
                  </a:p>
                </c:rich>
              </c:tx>
              <c:dLblPos val="outEnd"/>
              <c:showVal val="1"/>
            </c:dLbl>
            <c:dLbl>
              <c:idx val="2"/>
              <c:layout/>
              <c:tx>
                <c:rich>
                  <a:bodyPr/>
                  <a:lstStyle/>
                  <a:p>
                    <a:r>
                      <a:rPr lang="en-US"/>
                      <a:t>a</a:t>
                    </a:r>
                  </a:p>
                </c:rich>
              </c:tx>
              <c:dLblPos val="outEnd"/>
              <c:showVal val="1"/>
            </c:dLbl>
            <c:dLblPos val="outEnd"/>
            <c:showVal val="1"/>
          </c:dLbls>
          <c:errBars>
            <c:errBarType val="both"/>
            <c:errValType val="cust"/>
            <c:plus>
              <c:numRef>
                <c:f>Feuil18!$E$60:$G$60</c:f>
                <c:numCache>
                  <c:formatCode>General</c:formatCode>
                  <c:ptCount val="3"/>
                  <c:pt idx="0">
                    <c:v>0.75619220754752281</c:v>
                  </c:pt>
                  <c:pt idx="1">
                    <c:v>0.30000000000000032</c:v>
                  </c:pt>
                  <c:pt idx="2">
                    <c:v>1</c:v>
                  </c:pt>
                </c:numCache>
              </c:numRef>
            </c:plus>
            <c:minus>
              <c:numRef>
                <c:f>Feuil18!$E$60:$G$60</c:f>
                <c:numCache>
                  <c:formatCode>General</c:formatCode>
                  <c:ptCount val="3"/>
                  <c:pt idx="0">
                    <c:v>0.75619220754752281</c:v>
                  </c:pt>
                  <c:pt idx="1">
                    <c:v>0.30000000000000032</c:v>
                  </c:pt>
                  <c:pt idx="2">
                    <c:v>1</c:v>
                  </c:pt>
                </c:numCache>
              </c:numRef>
            </c:minus>
          </c:errBars>
          <c:cat>
            <c:strRef>
              <c:f>Feuil18!$B$59:$D$59</c:f>
              <c:strCache>
                <c:ptCount val="3"/>
                <c:pt idx="0">
                  <c:v>Groupements SH</c:v>
                </c:pt>
                <c:pt idx="1">
                  <c:v>SH libre</c:v>
                </c:pt>
                <c:pt idx="2">
                  <c:v>Groupements S-S</c:v>
                </c:pt>
              </c:strCache>
            </c:strRef>
          </c:cat>
          <c:val>
            <c:numRef>
              <c:f>Feuil18!$B$60:$D$60</c:f>
              <c:numCache>
                <c:formatCode>General</c:formatCode>
                <c:ptCount val="3"/>
                <c:pt idx="0">
                  <c:v>66.184814386253208</c:v>
                </c:pt>
                <c:pt idx="1">
                  <c:v>13.08</c:v>
                </c:pt>
                <c:pt idx="2">
                  <c:v>53.1</c:v>
                </c:pt>
              </c:numCache>
            </c:numRef>
          </c:val>
        </c:ser>
        <c:ser>
          <c:idx val="1"/>
          <c:order val="1"/>
          <c:tx>
            <c:strRef>
              <c:f>Feuil18!$A$62</c:f>
              <c:strCache>
                <c:ptCount val="1"/>
                <c:pt idx="0">
                  <c:v>Cicatellis enrichies à 10%</c:v>
                </c:pt>
              </c:strCache>
            </c:strRef>
          </c:tx>
          <c:spPr>
            <a:solidFill>
              <a:srgbClr val="FFCC00"/>
            </a:solidFill>
          </c:spPr>
          <c:dLbls>
            <c:dLbl>
              <c:idx val="0"/>
              <c:layout/>
              <c:tx>
                <c:rich>
                  <a:bodyPr/>
                  <a:lstStyle/>
                  <a:p>
                    <a:r>
                      <a:rPr lang="en-US"/>
                      <a:t>b</a:t>
                    </a:r>
                  </a:p>
                </c:rich>
              </c:tx>
              <c:dLblPos val="outEnd"/>
              <c:showVal val="1"/>
            </c:dLbl>
            <c:dLbl>
              <c:idx val="1"/>
              <c:layout/>
              <c:tx>
                <c:rich>
                  <a:bodyPr/>
                  <a:lstStyle/>
                  <a:p>
                    <a:r>
                      <a:rPr lang="en-US"/>
                      <a:t>b</a:t>
                    </a:r>
                  </a:p>
                </c:rich>
              </c:tx>
              <c:dLblPos val="outEnd"/>
              <c:showVal val="1"/>
            </c:dLbl>
            <c:dLbl>
              <c:idx val="2"/>
              <c:layout/>
              <c:tx>
                <c:rich>
                  <a:bodyPr/>
                  <a:lstStyle/>
                  <a:p>
                    <a:r>
                      <a:rPr lang="en-US"/>
                      <a:t>b</a:t>
                    </a:r>
                  </a:p>
                </c:rich>
              </c:tx>
              <c:dLblPos val="outEnd"/>
              <c:showVal val="1"/>
            </c:dLbl>
            <c:dLblPos val="outEnd"/>
            <c:showVal val="1"/>
          </c:dLbls>
          <c:errBars>
            <c:errBarType val="both"/>
            <c:errValType val="cust"/>
            <c:plus>
              <c:numRef>
                <c:f>Feuil18!$E$62:$G$62</c:f>
                <c:numCache>
                  <c:formatCode>General</c:formatCode>
                  <c:ptCount val="3"/>
                  <c:pt idx="0">
                    <c:v>0.61069509372978914</c:v>
                  </c:pt>
                  <c:pt idx="1">
                    <c:v>0</c:v>
                  </c:pt>
                  <c:pt idx="2">
                    <c:v>0.60000000000000064</c:v>
                  </c:pt>
                </c:numCache>
              </c:numRef>
            </c:plus>
            <c:minus>
              <c:numRef>
                <c:f>Feuil18!$E$62:$G$62</c:f>
                <c:numCache>
                  <c:formatCode>General</c:formatCode>
                  <c:ptCount val="3"/>
                  <c:pt idx="0">
                    <c:v>0.61069509372978914</c:v>
                  </c:pt>
                  <c:pt idx="1">
                    <c:v>0</c:v>
                  </c:pt>
                  <c:pt idx="2">
                    <c:v>0.60000000000000064</c:v>
                  </c:pt>
                </c:numCache>
              </c:numRef>
            </c:minus>
          </c:errBars>
          <c:val>
            <c:numRef>
              <c:f>Feuil18!$B$62:$D$62</c:f>
              <c:numCache>
                <c:formatCode>General</c:formatCode>
                <c:ptCount val="3"/>
                <c:pt idx="0">
                  <c:v>56.9172891050723</c:v>
                </c:pt>
                <c:pt idx="1">
                  <c:v>11.33</c:v>
                </c:pt>
                <c:pt idx="2">
                  <c:v>45.58</c:v>
                </c:pt>
              </c:numCache>
            </c:numRef>
          </c:val>
        </c:ser>
        <c:ser>
          <c:idx val="2"/>
          <c:order val="2"/>
          <c:tx>
            <c:strRef>
              <c:f>Feuil18!$A$64</c:f>
              <c:strCache>
                <c:ptCount val="1"/>
                <c:pt idx="0">
                  <c:v>Cicatellis enrichies à 30%</c:v>
                </c:pt>
              </c:strCache>
            </c:strRef>
          </c:tx>
          <c:spPr>
            <a:solidFill>
              <a:srgbClr val="CC6600"/>
            </a:solidFill>
          </c:spPr>
          <c:dLbls>
            <c:dLbl>
              <c:idx val="0"/>
              <c:layout>
                <c:manualLayout>
                  <c:x val="0"/>
                  <c:y val="-4.5956989815357924E-3"/>
                </c:manualLayout>
              </c:layout>
              <c:tx>
                <c:rich>
                  <a:bodyPr/>
                  <a:lstStyle/>
                  <a:p>
                    <a:r>
                      <a:rPr lang="en-US"/>
                      <a:t>c</a:t>
                    </a:r>
                  </a:p>
                </c:rich>
              </c:tx>
              <c:dLblPos val="outEnd"/>
              <c:showVal val="1"/>
            </c:dLbl>
            <c:dLbl>
              <c:idx val="1"/>
              <c:layout/>
              <c:tx>
                <c:rich>
                  <a:bodyPr/>
                  <a:lstStyle/>
                  <a:p>
                    <a:r>
                      <a:rPr lang="en-US"/>
                      <a:t>c</a:t>
                    </a:r>
                  </a:p>
                </c:rich>
              </c:tx>
              <c:dLblPos val="outEnd"/>
              <c:showVal val="1"/>
            </c:dLbl>
            <c:dLbl>
              <c:idx val="2"/>
              <c:layout/>
              <c:tx>
                <c:rich>
                  <a:bodyPr/>
                  <a:lstStyle/>
                  <a:p>
                    <a:r>
                      <a:rPr lang="en-US"/>
                      <a:t>c</a:t>
                    </a:r>
                  </a:p>
                </c:rich>
              </c:tx>
              <c:dLblPos val="outEnd"/>
              <c:showVal val="1"/>
            </c:dLbl>
            <c:dLblPos val="outEnd"/>
            <c:showVal val="1"/>
          </c:dLbls>
          <c:errBars>
            <c:errBarType val="both"/>
            <c:errValType val="cust"/>
            <c:plus>
              <c:numRef>
                <c:f>Feuil18!$E$64:$G$64</c:f>
                <c:numCache>
                  <c:formatCode>General</c:formatCode>
                  <c:ptCount val="3"/>
                  <c:pt idx="0">
                    <c:v>0.26136150758416232</c:v>
                  </c:pt>
                  <c:pt idx="1">
                    <c:v>0.47000000000000008</c:v>
                  </c:pt>
                  <c:pt idx="2">
                    <c:v>0.30000000000000032</c:v>
                  </c:pt>
                </c:numCache>
              </c:numRef>
            </c:plus>
            <c:minus>
              <c:numRef>
                <c:f>Feuil18!$E$64:$G$64</c:f>
                <c:numCache>
                  <c:formatCode>General</c:formatCode>
                  <c:ptCount val="3"/>
                  <c:pt idx="0">
                    <c:v>0.26136150758416232</c:v>
                  </c:pt>
                  <c:pt idx="1">
                    <c:v>0.47000000000000008</c:v>
                  </c:pt>
                  <c:pt idx="2">
                    <c:v>0.30000000000000032</c:v>
                  </c:pt>
                </c:numCache>
              </c:numRef>
            </c:minus>
          </c:errBars>
          <c:val>
            <c:numRef>
              <c:f>Feuil18!$B$64:$D$64</c:f>
              <c:numCache>
                <c:formatCode>General</c:formatCode>
                <c:ptCount val="3"/>
                <c:pt idx="0">
                  <c:v>46.120171925287003</c:v>
                </c:pt>
                <c:pt idx="1">
                  <c:v>10.63</c:v>
                </c:pt>
                <c:pt idx="2">
                  <c:v>35.49</c:v>
                </c:pt>
              </c:numCache>
            </c:numRef>
          </c:val>
        </c:ser>
        <c:ser>
          <c:idx val="3"/>
          <c:order val="3"/>
          <c:tx>
            <c:strRef>
              <c:f>Feuil18!$A$66</c:f>
              <c:strCache>
                <c:ptCount val="1"/>
                <c:pt idx="0">
                  <c:v>Cicatellis enrichies à 50%</c:v>
                </c:pt>
              </c:strCache>
            </c:strRef>
          </c:tx>
          <c:spPr>
            <a:solidFill>
              <a:srgbClr val="FF9933"/>
            </a:solidFill>
          </c:spPr>
          <c:dLbls>
            <c:dLbl>
              <c:idx val="0"/>
              <c:layout/>
              <c:tx>
                <c:rich>
                  <a:bodyPr/>
                  <a:lstStyle/>
                  <a:p>
                    <a:r>
                      <a:rPr lang="en-US"/>
                      <a:t>d</a:t>
                    </a:r>
                  </a:p>
                </c:rich>
              </c:tx>
              <c:dLblPos val="outEnd"/>
              <c:showVal val="1"/>
            </c:dLbl>
            <c:dLbl>
              <c:idx val="1"/>
              <c:layout/>
              <c:tx>
                <c:rich>
                  <a:bodyPr/>
                  <a:lstStyle/>
                  <a:p>
                    <a:r>
                      <a:rPr lang="en-US"/>
                      <a:t>d</a:t>
                    </a:r>
                  </a:p>
                </c:rich>
              </c:tx>
              <c:dLblPos val="outEnd"/>
              <c:showVal val="1"/>
            </c:dLbl>
            <c:dLbl>
              <c:idx val="2"/>
              <c:layout/>
              <c:tx>
                <c:rich>
                  <a:bodyPr/>
                  <a:lstStyle/>
                  <a:p>
                    <a:r>
                      <a:rPr lang="en-US"/>
                      <a:t>d</a:t>
                    </a:r>
                  </a:p>
                </c:rich>
              </c:tx>
              <c:dLblPos val="outEnd"/>
              <c:showVal val="1"/>
            </c:dLbl>
            <c:dLblPos val="outEnd"/>
            <c:showVal val="1"/>
          </c:dLbls>
          <c:errBars>
            <c:errBarType val="both"/>
            <c:errValType val="cust"/>
            <c:plus>
              <c:numRef>
                <c:f>Feuil18!$E$66:$G$66</c:f>
                <c:numCache>
                  <c:formatCode>General</c:formatCode>
                  <c:ptCount val="3"/>
                  <c:pt idx="0">
                    <c:v>0.21653106408764441</c:v>
                  </c:pt>
                  <c:pt idx="1">
                    <c:v>6.0000000000000032E-2</c:v>
                  </c:pt>
                  <c:pt idx="2">
                    <c:v>0.16</c:v>
                  </c:pt>
                </c:numCache>
              </c:numRef>
            </c:plus>
            <c:minus>
              <c:numRef>
                <c:f>Feuil18!$E$66:$G$66</c:f>
                <c:numCache>
                  <c:formatCode>General</c:formatCode>
                  <c:ptCount val="3"/>
                  <c:pt idx="0">
                    <c:v>0.21653106408764441</c:v>
                  </c:pt>
                  <c:pt idx="1">
                    <c:v>6.0000000000000032E-2</c:v>
                  </c:pt>
                  <c:pt idx="2">
                    <c:v>0.16</c:v>
                  </c:pt>
                </c:numCache>
              </c:numRef>
            </c:minus>
          </c:errBars>
          <c:val>
            <c:numRef>
              <c:f>Feuil18!$B$66:$D$66</c:f>
              <c:numCache>
                <c:formatCode>General</c:formatCode>
                <c:ptCount val="3"/>
                <c:pt idx="0">
                  <c:v>38.97559153580071</c:v>
                </c:pt>
                <c:pt idx="1">
                  <c:v>9.1300000000000008</c:v>
                </c:pt>
                <c:pt idx="2">
                  <c:v>29.84</c:v>
                </c:pt>
              </c:numCache>
            </c:numRef>
          </c:val>
        </c:ser>
        <c:axId val="71483392"/>
        <c:axId val="71484928"/>
      </c:barChart>
      <c:catAx>
        <c:axId val="71483392"/>
        <c:scaling>
          <c:orientation val="minMax"/>
        </c:scaling>
        <c:axPos val="b"/>
        <c:tickLblPos val="nextTo"/>
        <c:crossAx val="71484928"/>
        <c:crosses val="autoZero"/>
        <c:auto val="1"/>
        <c:lblAlgn val="ctr"/>
        <c:lblOffset val="100"/>
      </c:catAx>
      <c:valAx>
        <c:axId val="71484928"/>
        <c:scaling>
          <c:orientation val="minMax"/>
        </c:scaling>
        <c:axPos val="l"/>
        <c:title>
          <c:tx>
            <c:rich>
              <a:bodyPr rot="0" vert="horz"/>
              <a:lstStyle/>
              <a:p>
                <a:pPr>
                  <a:defRPr/>
                </a:pPr>
                <a:r>
                  <a:rPr lang="fr-FR"/>
                  <a:t>µmol/g de protéine</a:t>
                </a:r>
              </a:p>
            </c:rich>
          </c:tx>
          <c:layout>
            <c:manualLayout>
              <c:xMode val="edge"/>
              <c:yMode val="edge"/>
              <c:x val="0"/>
              <c:y val="1.9579323417906421E-3"/>
            </c:manualLayout>
          </c:layout>
        </c:title>
        <c:numFmt formatCode="General" sourceLinked="1"/>
        <c:tickLblPos val="nextTo"/>
        <c:crossAx val="71483392"/>
        <c:crosses val="autoZero"/>
        <c:crossBetween val="between"/>
      </c:valAx>
    </c:plotArea>
    <c:legend>
      <c:legendPos val="r"/>
      <c:layout>
        <c:manualLayout>
          <c:xMode val="edge"/>
          <c:yMode val="edge"/>
          <c:x val="0"/>
          <c:y val="0.90848102960299859"/>
          <c:w val="1"/>
          <c:h val="8.6078176394094708E-2"/>
        </c:manualLayout>
      </c:layout>
    </c:legend>
    <c:plotVisOnly val="1"/>
  </c:chart>
  <c:txPr>
    <a:bodyPr/>
    <a:lstStyle/>
    <a:p>
      <a:pPr>
        <a:defRPr sz="1600">
          <a:latin typeface="Times New Roman" pitchFamily="18" charset="0"/>
          <a:cs typeface="Times New Roman" pitchFamily="18" charset="0"/>
        </a:defRPr>
      </a:pPr>
      <a:endParaRPr lang="fr-F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fr-FR"/>
  <c:style val="26"/>
  <c:chart>
    <c:title>
      <c:tx>
        <c:rich>
          <a:bodyPr/>
          <a:lstStyle/>
          <a:p>
            <a:pPr>
              <a:defRPr/>
            </a:pPr>
            <a:r>
              <a:rPr lang="fr-FR" sz="2400" dirty="0" smtClean="0">
                <a:solidFill>
                  <a:srgbClr val="996633"/>
                </a:solidFill>
                <a:latin typeface="Times New Roman" pitchFamily="18" charset="0"/>
                <a:cs typeface="Times New Roman" pitchFamily="18" charset="0"/>
              </a:rPr>
              <a:t>La gélatinisation</a:t>
            </a:r>
            <a:endParaRPr lang="fr-FR" sz="2400" dirty="0">
              <a:solidFill>
                <a:srgbClr val="996633"/>
              </a:solidFill>
              <a:latin typeface="Times New Roman" pitchFamily="18" charset="0"/>
              <a:cs typeface="Times New Roman" pitchFamily="18" charset="0"/>
            </a:endParaRPr>
          </a:p>
        </c:rich>
      </c:tx>
      <c:layout>
        <c:manualLayout>
          <c:xMode val="edge"/>
          <c:yMode val="edge"/>
          <c:x val="0.37918697642372406"/>
          <c:y val="5.4094933200212461E-3"/>
        </c:manualLayout>
      </c:layout>
    </c:title>
    <c:plotArea>
      <c:layout>
        <c:manualLayout>
          <c:layoutTarget val="inner"/>
          <c:xMode val="edge"/>
          <c:yMode val="edge"/>
          <c:x val="4.4875884395011882E-2"/>
          <c:y val="0.15636736763619619"/>
          <c:w val="0.90248193032935453"/>
          <c:h val="0.70645682659954911"/>
        </c:manualLayout>
      </c:layout>
      <c:barChart>
        <c:barDir val="col"/>
        <c:grouping val="clustered"/>
        <c:ser>
          <c:idx val="0"/>
          <c:order val="0"/>
          <c:tx>
            <c:strRef>
              <c:f>Feuil13!$B$65:$B$66</c:f>
              <c:strCache>
                <c:ptCount val="1"/>
                <c:pt idx="0">
                  <c:v>T0 (°C)</c:v>
                </c:pt>
              </c:strCache>
            </c:strRef>
          </c:tx>
          <c:spPr>
            <a:solidFill>
              <a:srgbClr val="DBC691"/>
            </a:solidFill>
          </c:spPr>
          <c:dLbls>
            <c:dLbl>
              <c:idx val="0"/>
              <c:layout/>
              <c:tx>
                <c:rich>
                  <a:bodyPr/>
                  <a:lstStyle/>
                  <a:p>
                    <a:r>
                      <a:rPr lang="en-US" dirty="0" smtClean="0"/>
                      <a:t>a</a:t>
                    </a:r>
                    <a:endParaRPr lang="en-US" dirty="0"/>
                  </a:p>
                </c:rich>
              </c:tx>
              <c:dLblPos val="outEnd"/>
              <c:showVal val="1"/>
            </c:dLbl>
            <c:dLbl>
              <c:idx val="1"/>
              <c:layout/>
              <c:tx>
                <c:rich>
                  <a:bodyPr/>
                  <a:lstStyle/>
                  <a:p>
                    <a:r>
                      <a:rPr lang="en-US" dirty="0" smtClean="0"/>
                      <a:t>b</a:t>
                    </a:r>
                    <a:endParaRPr lang="en-US" dirty="0"/>
                  </a:p>
                </c:rich>
              </c:tx>
              <c:dLblPos val="outEnd"/>
              <c:showVal val="1"/>
            </c:dLbl>
            <c:dLbl>
              <c:idx val="2"/>
              <c:layout>
                <c:manualLayout>
                  <c:x val="-4.446284679853499E-3"/>
                  <c:y val="-4.8685439880190431E-2"/>
                </c:manualLayout>
              </c:layout>
              <c:tx>
                <c:rich>
                  <a:bodyPr/>
                  <a:lstStyle/>
                  <a:p>
                    <a:r>
                      <a:rPr lang="en-US" dirty="0" smtClean="0"/>
                      <a:t>b</a:t>
                    </a:r>
                    <a:endParaRPr lang="en-US" dirty="0"/>
                  </a:p>
                </c:rich>
              </c:tx>
              <c:dLblPos val="outEnd"/>
              <c:showVal val="1"/>
            </c:dLbl>
            <c:dLbl>
              <c:idx val="3"/>
              <c:layout/>
              <c:tx>
                <c:rich>
                  <a:bodyPr/>
                  <a:lstStyle/>
                  <a:p>
                    <a:r>
                      <a:rPr lang="en-US" dirty="0" smtClean="0"/>
                      <a:t>c</a:t>
                    </a:r>
                    <a:endParaRPr lang="en-US" dirty="0"/>
                  </a:p>
                </c:rich>
              </c:tx>
              <c:dLblPos val="outEnd"/>
              <c:showVal val="1"/>
            </c:dLbl>
            <c:delete val="1"/>
          </c:dLbls>
          <c:errBars>
            <c:errBarType val="both"/>
            <c:errValType val="cust"/>
            <c:plus>
              <c:numRef>
                <c:f>Feuil13!$F$67:$F$70</c:f>
                <c:numCache>
                  <c:formatCode>General</c:formatCode>
                  <c:ptCount val="4"/>
                  <c:pt idx="0">
                    <c:v>0.30981755383881915</c:v>
                  </c:pt>
                  <c:pt idx="1">
                    <c:v>0.33387223105054842</c:v>
                  </c:pt>
                  <c:pt idx="2">
                    <c:v>0.32163164748927581</c:v>
                  </c:pt>
                  <c:pt idx="3">
                    <c:v>0.20688382408169692</c:v>
                  </c:pt>
                </c:numCache>
              </c:numRef>
            </c:plus>
            <c:minus>
              <c:numRef>
                <c:f>Feuil13!$F$67:$F$70</c:f>
                <c:numCache>
                  <c:formatCode>General</c:formatCode>
                  <c:ptCount val="4"/>
                  <c:pt idx="0">
                    <c:v>0.30981755383881915</c:v>
                  </c:pt>
                  <c:pt idx="1">
                    <c:v>0.33387223105054842</c:v>
                  </c:pt>
                  <c:pt idx="2">
                    <c:v>0.32163164748927581</c:v>
                  </c:pt>
                  <c:pt idx="3">
                    <c:v>0.20688382408169692</c:v>
                  </c:pt>
                </c:numCache>
              </c:numRef>
            </c:minus>
          </c:errBars>
          <c:cat>
            <c:strRef>
              <c:f>Feuil13!$A$67:$A$70</c:f>
              <c:strCache>
                <c:ptCount val="4"/>
                <c:pt idx="0">
                  <c:v>Maccheronccinis traditionnelles</c:v>
                </c:pt>
                <c:pt idx="1">
                  <c:v>Maccheronccinis enrichies à 10%</c:v>
                </c:pt>
                <c:pt idx="2">
                  <c:v>Maccheronccinis enrichies à 30%</c:v>
                </c:pt>
                <c:pt idx="3">
                  <c:v>Maccheronccinis enrichies à 50%</c:v>
                </c:pt>
              </c:strCache>
            </c:strRef>
          </c:cat>
          <c:val>
            <c:numRef>
              <c:f>Feuil13!$B$67:$B$70</c:f>
              <c:numCache>
                <c:formatCode>General</c:formatCode>
                <c:ptCount val="4"/>
                <c:pt idx="0">
                  <c:v>52.662250000000213</c:v>
                </c:pt>
                <c:pt idx="1">
                  <c:v>54.175000000000011</c:v>
                </c:pt>
                <c:pt idx="2">
                  <c:v>54.192250000000328</c:v>
                </c:pt>
                <c:pt idx="3">
                  <c:v>54.849250000000005</c:v>
                </c:pt>
              </c:numCache>
            </c:numRef>
          </c:val>
        </c:ser>
        <c:ser>
          <c:idx val="1"/>
          <c:order val="1"/>
          <c:tx>
            <c:strRef>
              <c:f>Feuil13!$C$65:$C$66</c:f>
              <c:strCache>
                <c:ptCount val="1"/>
                <c:pt idx="0">
                  <c:v>Tp (°C)</c:v>
                </c:pt>
              </c:strCache>
            </c:strRef>
          </c:tx>
          <c:spPr>
            <a:solidFill>
              <a:srgbClr val="E6AA00"/>
            </a:solidFill>
          </c:spPr>
          <c:dLbls>
            <c:dLbl>
              <c:idx val="0"/>
              <c:layout/>
              <c:tx>
                <c:rich>
                  <a:bodyPr/>
                  <a:lstStyle/>
                  <a:p>
                    <a:r>
                      <a:rPr lang="en-US" smtClean="0"/>
                      <a:t>a</a:t>
                    </a:r>
                    <a:endParaRPr lang="en-US" dirty="0"/>
                  </a:p>
                </c:rich>
              </c:tx>
              <c:dLblPos val="outEnd"/>
              <c:showVal val="1"/>
            </c:dLbl>
            <c:dLbl>
              <c:idx val="1"/>
              <c:layout>
                <c:manualLayout>
                  <c:x val="-5.928379573137999E-3"/>
                  <c:y val="-4.5980693220179822E-2"/>
                </c:manualLayout>
              </c:layout>
              <c:tx>
                <c:rich>
                  <a:bodyPr/>
                  <a:lstStyle/>
                  <a:p>
                    <a:r>
                      <a:rPr lang="en-US" smtClean="0"/>
                      <a:t>a</a:t>
                    </a:r>
                    <a:endParaRPr lang="en-US" dirty="0"/>
                  </a:p>
                </c:rich>
              </c:tx>
              <c:dLblPos val="outEnd"/>
              <c:showVal val="1"/>
            </c:dLbl>
            <c:dLbl>
              <c:idx val="2"/>
              <c:layout/>
              <c:tx>
                <c:rich>
                  <a:bodyPr/>
                  <a:lstStyle/>
                  <a:p>
                    <a:r>
                      <a:rPr lang="en-US" smtClean="0"/>
                      <a:t>b</a:t>
                    </a:r>
                    <a:endParaRPr lang="en-US" dirty="0"/>
                  </a:p>
                </c:rich>
              </c:tx>
              <c:dLblPos val="outEnd"/>
              <c:showVal val="1"/>
            </c:dLbl>
            <c:dLbl>
              <c:idx val="3"/>
              <c:layout/>
              <c:tx>
                <c:rich>
                  <a:bodyPr/>
                  <a:lstStyle/>
                  <a:p>
                    <a:r>
                      <a:rPr lang="en-US" smtClean="0"/>
                      <a:t>b</a:t>
                    </a:r>
                    <a:endParaRPr lang="en-US" dirty="0"/>
                  </a:p>
                </c:rich>
              </c:tx>
              <c:dLblPos val="outEnd"/>
              <c:showVal val="1"/>
            </c:dLbl>
            <c:dLblPos val="outEnd"/>
            <c:showVal val="1"/>
          </c:dLbls>
          <c:errBars>
            <c:errBarType val="both"/>
            <c:errValType val="cust"/>
            <c:plus>
              <c:numRef>
                <c:f>Feuil13!$G$67:$G$70</c:f>
                <c:numCache>
                  <c:formatCode>General</c:formatCode>
                  <c:ptCount val="4"/>
                  <c:pt idx="0">
                    <c:v>9.5742710775635176E-2</c:v>
                  </c:pt>
                  <c:pt idx="1">
                    <c:v>0.49619779322363322</c:v>
                  </c:pt>
                  <c:pt idx="2">
                    <c:v>0.26716833020900432</c:v>
                  </c:pt>
                  <c:pt idx="3">
                    <c:v>0.13503672340021514</c:v>
                  </c:pt>
                </c:numCache>
              </c:numRef>
            </c:plus>
            <c:minus>
              <c:numRef>
                <c:f>Feuil13!$G$67:$G$70</c:f>
                <c:numCache>
                  <c:formatCode>General</c:formatCode>
                  <c:ptCount val="4"/>
                  <c:pt idx="0">
                    <c:v>9.5742710775635176E-2</c:v>
                  </c:pt>
                  <c:pt idx="1">
                    <c:v>0.49619779322363322</c:v>
                  </c:pt>
                  <c:pt idx="2">
                    <c:v>0.26716833020900432</c:v>
                  </c:pt>
                  <c:pt idx="3">
                    <c:v>0.13503672340021514</c:v>
                  </c:pt>
                </c:numCache>
              </c:numRef>
            </c:minus>
          </c:errBars>
          <c:cat>
            <c:strRef>
              <c:f>Feuil13!$A$67:$A$70</c:f>
              <c:strCache>
                <c:ptCount val="4"/>
                <c:pt idx="0">
                  <c:v>Maccheronccinis traditionnelles</c:v>
                </c:pt>
                <c:pt idx="1">
                  <c:v>Maccheronccinis enrichies à 10%</c:v>
                </c:pt>
                <c:pt idx="2">
                  <c:v>Maccheronccinis enrichies à 30%</c:v>
                </c:pt>
                <c:pt idx="3">
                  <c:v>Maccheronccinis enrichies à 50%</c:v>
                </c:pt>
              </c:strCache>
            </c:strRef>
          </c:cat>
          <c:val>
            <c:numRef>
              <c:f>Feuil13!$C$67:$C$70</c:f>
              <c:numCache>
                <c:formatCode>General</c:formatCode>
                <c:ptCount val="4"/>
                <c:pt idx="0">
                  <c:v>54.192250000000328</c:v>
                </c:pt>
                <c:pt idx="1">
                  <c:v>59.934750000000008</c:v>
                </c:pt>
                <c:pt idx="2">
                  <c:v>61.325750000000063</c:v>
                </c:pt>
                <c:pt idx="3">
                  <c:v>61.429750000000013</c:v>
                </c:pt>
              </c:numCache>
            </c:numRef>
          </c:val>
        </c:ser>
        <c:ser>
          <c:idx val="2"/>
          <c:order val="2"/>
          <c:tx>
            <c:strRef>
              <c:f>Feuil13!$D$65:$D$66</c:f>
              <c:strCache>
                <c:ptCount val="1"/>
                <c:pt idx="0">
                  <c:v>Tc (°C)</c:v>
                </c:pt>
              </c:strCache>
            </c:strRef>
          </c:tx>
          <c:spPr>
            <a:solidFill>
              <a:srgbClr val="CC6600"/>
            </a:solidFill>
          </c:spPr>
          <c:dLbls>
            <c:dLbl>
              <c:idx val="0"/>
              <c:layout>
                <c:manualLayout>
                  <c:x val="-2.7171425823586903E-17"/>
                  <c:y val="-1.3523733300052921E-2"/>
                </c:manualLayout>
              </c:layout>
              <c:tx>
                <c:rich>
                  <a:bodyPr/>
                  <a:lstStyle/>
                  <a:p>
                    <a:r>
                      <a:rPr lang="en-US" smtClean="0"/>
                      <a:t>a</a:t>
                    </a:r>
                    <a:endParaRPr lang="en-US" dirty="0"/>
                  </a:p>
                </c:rich>
              </c:tx>
              <c:dLblPos val="outEnd"/>
              <c:showVal val="1"/>
            </c:dLbl>
            <c:dLbl>
              <c:idx val="1"/>
              <c:layout/>
              <c:tx>
                <c:rich>
                  <a:bodyPr/>
                  <a:lstStyle/>
                  <a:p>
                    <a:r>
                      <a:rPr lang="en-US" smtClean="0"/>
                      <a:t>a</a:t>
                    </a:r>
                    <a:endParaRPr lang="en-US" dirty="0"/>
                  </a:p>
                </c:rich>
              </c:tx>
              <c:dLblPos val="outEnd"/>
              <c:showVal val="1"/>
            </c:dLbl>
            <c:dLbl>
              <c:idx val="2"/>
              <c:layout/>
              <c:tx>
                <c:rich>
                  <a:bodyPr/>
                  <a:lstStyle/>
                  <a:p>
                    <a:r>
                      <a:rPr lang="en-US" smtClean="0"/>
                      <a:t>b</a:t>
                    </a:r>
                    <a:endParaRPr lang="en-US" dirty="0"/>
                  </a:p>
                </c:rich>
              </c:tx>
              <c:dLblPos val="outEnd"/>
              <c:showVal val="1"/>
            </c:dLbl>
            <c:dLbl>
              <c:idx val="3"/>
              <c:layout/>
              <c:tx>
                <c:rich>
                  <a:bodyPr/>
                  <a:lstStyle/>
                  <a:p>
                    <a:r>
                      <a:rPr lang="en-US" smtClean="0"/>
                      <a:t>b</a:t>
                    </a:r>
                    <a:endParaRPr lang="en-US" dirty="0"/>
                  </a:p>
                </c:rich>
              </c:tx>
              <c:dLblPos val="outEnd"/>
              <c:showVal val="1"/>
            </c:dLbl>
            <c:dLblPos val="outEnd"/>
            <c:showVal val="1"/>
          </c:dLbls>
          <c:errBars>
            <c:errBarType val="both"/>
            <c:errValType val="cust"/>
            <c:plus>
              <c:numRef>
                <c:f>Feuil13!$H$67:$H$70</c:f>
                <c:numCache>
                  <c:formatCode>General</c:formatCode>
                  <c:ptCount val="4"/>
                  <c:pt idx="0">
                    <c:v>0.47402531577965973</c:v>
                  </c:pt>
                  <c:pt idx="1">
                    <c:v>0.21650307926986595</c:v>
                  </c:pt>
                  <c:pt idx="2">
                    <c:v>0.71956763638544363</c:v>
                  </c:pt>
                  <c:pt idx="3">
                    <c:v>0.11047473315952068</c:v>
                  </c:pt>
                </c:numCache>
              </c:numRef>
            </c:plus>
            <c:minus>
              <c:numRef>
                <c:f>Feuil13!$H$67:$H$70</c:f>
                <c:numCache>
                  <c:formatCode>General</c:formatCode>
                  <c:ptCount val="4"/>
                  <c:pt idx="0">
                    <c:v>0.47402531577965973</c:v>
                  </c:pt>
                  <c:pt idx="1">
                    <c:v>0.21650307926986595</c:v>
                  </c:pt>
                  <c:pt idx="2">
                    <c:v>0.71956763638544363</c:v>
                  </c:pt>
                  <c:pt idx="3">
                    <c:v>0.11047473315952068</c:v>
                  </c:pt>
                </c:numCache>
              </c:numRef>
            </c:minus>
          </c:errBars>
          <c:cat>
            <c:strRef>
              <c:f>Feuil13!$A$67:$A$70</c:f>
              <c:strCache>
                <c:ptCount val="4"/>
                <c:pt idx="0">
                  <c:v>Maccheronccinis traditionnelles</c:v>
                </c:pt>
                <c:pt idx="1">
                  <c:v>Maccheronccinis enrichies à 10%</c:v>
                </c:pt>
                <c:pt idx="2">
                  <c:v>Maccheronccinis enrichies à 30%</c:v>
                </c:pt>
                <c:pt idx="3">
                  <c:v>Maccheronccinis enrichies à 50%</c:v>
                </c:pt>
              </c:strCache>
            </c:strRef>
          </c:cat>
          <c:val>
            <c:numRef>
              <c:f>Feuil13!$D$67:$D$70</c:f>
              <c:numCache>
                <c:formatCode>General</c:formatCode>
                <c:ptCount val="4"/>
                <c:pt idx="0">
                  <c:v>67.045000000000016</c:v>
                </c:pt>
                <c:pt idx="1">
                  <c:v>68.160250000000005</c:v>
                </c:pt>
                <c:pt idx="2">
                  <c:v>68.69074999999998</c:v>
                </c:pt>
                <c:pt idx="3">
                  <c:v>68.778999999999982</c:v>
                </c:pt>
              </c:numCache>
            </c:numRef>
          </c:val>
        </c:ser>
        <c:axId val="73750784"/>
        <c:axId val="73768960"/>
      </c:barChart>
      <c:lineChart>
        <c:grouping val="standard"/>
        <c:ser>
          <c:idx val="3"/>
          <c:order val="3"/>
          <c:tx>
            <c:strRef>
              <c:f>Feuil13!$E$65:$E$66</c:f>
              <c:strCache>
                <c:ptCount val="1"/>
                <c:pt idx="0">
                  <c:v>Δh (J/g d'amidon)</c:v>
                </c:pt>
              </c:strCache>
            </c:strRef>
          </c:tx>
          <c:spPr>
            <a:ln>
              <a:solidFill>
                <a:srgbClr val="993300"/>
              </a:solidFill>
            </a:ln>
          </c:spPr>
          <c:marker>
            <c:symbol val="none"/>
          </c:marker>
          <c:cat>
            <c:strRef>
              <c:f>Feuil13!$A$67:$A$70</c:f>
              <c:strCache>
                <c:ptCount val="4"/>
                <c:pt idx="0">
                  <c:v>Maccheronccinis traditionnelles</c:v>
                </c:pt>
                <c:pt idx="1">
                  <c:v>Maccheronccinis enrichies à 10%</c:v>
                </c:pt>
                <c:pt idx="2">
                  <c:v>Maccheronccinis enrichies à 30%</c:v>
                </c:pt>
                <c:pt idx="3">
                  <c:v>Maccheronccinis enrichies à 50%</c:v>
                </c:pt>
              </c:strCache>
            </c:strRef>
          </c:cat>
          <c:val>
            <c:numRef>
              <c:f>Feuil13!$E$67:$E$70</c:f>
              <c:numCache>
                <c:formatCode>General</c:formatCode>
                <c:ptCount val="4"/>
                <c:pt idx="0">
                  <c:v>6.2028985507246404</c:v>
                </c:pt>
                <c:pt idx="1">
                  <c:v>5.7749999999999995</c:v>
                </c:pt>
                <c:pt idx="2">
                  <c:v>4.9520833333333334</c:v>
                </c:pt>
                <c:pt idx="3">
                  <c:v>4.0995614035087824</c:v>
                </c:pt>
              </c:numCache>
            </c:numRef>
          </c:val>
        </c:ser>
        <c:marker val="1"/>
        <c:axId val="73772032"/>
        <c:axId val="73770496"/>
      </c:lineChart>
      <c:catAx>
        <c:axId val="73750784"/>
        <c:scaling>
          <c:orientation val="minMax"/>
        </c:scaling>
        <c:axPos val="b"/>
        <c:tickLblPos val="nextTo"/>
        <c:txPr>
          <a:bodyPr/>
          <a:lstStyle/>
          <a:p>
            <a:pPr>
              <a:defRPr>
                <a:latin typeface="Times New Roman" pitchFamily="18" charset="0"/>
                <a:cs typeface="Times New Roman" pitchFamily="18" charset="0"/>
              </a:defRPr>
            </a:pPr>
            <a:endParaRPr lang="fr-FR"/>
          </a:p>
        </c:txPr>
        <c:crossAx val="73768960"/>
        <c:crosses val="autoZero"/>
        <c:auto val="1"/>
        <c:lblAlgn val="ctr"/>
        <c:lblOffset val="100"/>
      </c:catAx>
      <c:valAx>
        <c:axId val="73768960"/>
        <c:scaling>
          <c:orientation val="minMax"/>
        </c:scaling>
        <c:axPos val="l"/>
        <c:numFmt formatCode="General" sourceLinked="1"/>
        <c:tickLblPos val="nextTo"/>
        <c:crossAx val="73750784"/>
        <c:crosses val="autoZero"/>
        <c:crossBetween val="between"/>
      </c:valAx>
      <c:valAx>
        <c:axId val="73770496"/>
        <c:scaling>
          <c:orientation val="minMax"/>
        </c:scaling>
        <c:axPos val="r"/>
        <c:numFmt formatCode="General" sourceLinked="1"/>
        <c:tickLblPos val="nextTo"/>
        <c:crossAx val="73772032"/>
        <c:crosses val="max"/>
        <c:crossBetween val="between"/>
      </c:valAx>
      <c:catAx>
        <c:axId val="73772032"/>
        <c:scaling>
          <c:orientation val="minMax"/>
        </c:scaling>
        <c:delete val="1"/>
        <c:axPos val="b"/>
        <c:tickLblPos val="none"/>
        <c:crossAx val="73770496"/>
        <c:crosses val="autoZero"/>
        <c:auto val="1"/>
        <c:lblAlgn val="ctr"/>
        <c:lblOffset val="100"/>
      </c:catAx>
    </c:plotArea>
    <c:legend>
      <c:legendPos val="r"/>
      <c:layout>
        <c:manualLayout>
          <c:xMode val="edge"/>
          <c:yMode val="edge"/>
          <c:x val="8.3021704404459398E-2"/>
          <c:y val="0.1243348612667287"/>
          <c:w val="0.83386142634061089"/>
          <c:h val="8.1486074647755619E-2"/>
        </c:manualLayout>
      </c:layout>
      <c:txPr>
        <a:bodyPr/>
        <a:lstStyle/>
        <a:p>
          <a:pPr>
            <a:defRPr>
              <a:latin typeface="Times New Roman" pitchFamily="18" charset="0"/>
              <a:cs typeface="Times New Roman" pitchFamily="18" charset="0"/>
            </a:defRPr>
          </a:pPr>
          <a:endParaRPr lang="fr-FR"/>
        </a:p>
      </c:txPr>
    </c:legend>
    <c:plotVisOnly val="1"/>
    <c:dispBlanksAs val="gap"/>
  </c:chart>
  <c:txPr>
    <a:bodyPr/>
    <a:lstStyle/>
    <a:p>
      <a:pPr>
        <a:defRPr sz="1600"/>
      </a:pPr>
      <a:endParaRPr lang="fr-F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fr-FR"/>
  <c:style val="26"/>
  <c:chart>
    <c:title>
      <c:tx>
        <c:rich>
          <a:bodyPr/>
          <a:lstStyle/>
          <a:p>
            <a:pPr>
              <a:defRPr/>
            </a:pPr>
            <a:r>
              <a:rPr lang="fr-FR" sz="2400" dirty="0" smtClean="0">
                <a:solidFill>
                  <a:srgbClr val="996633"/>
                </a:solidFill>
              </a:rPr>
              <a:t>La rétrogradation</a:t>
            </a:r>
            <a:endParaRPr lang="fr-FR" sz="2400" dirty="0">
              <a:solidFill>
                <a:srgbClr val="996633"/>
              </a:solidFill>
            </a:endParaRPr>
          </a:p>
        </c:rich>
      </c:tx>
      <c:layout>
        <c:manualLayout>
          <c:xMode val="edge"/>
          <c:yMode val="edge"/>
          <c:x val="0.33686573770815487"/>
          <c:y val="0"/>
        </c:manualLayout>
      </c:layout>
    </c:title>
    <c:plotArea>
      <c:layout>
        <c:manualLayout>
          <c:layoutTarget val="inner"/>
          <c:xMode val="edge"/>
          <c:yMode val="edge"/>
          <c:x val="4.2554723762977885E-2"/>
          <c:y val="0.18724952824583921"/>
          <c:w val="0.89510388787608441"/>
          <c:h val="0.67807044239430114"/>
        </c:manualLayout>
      </c:layout>
      <c:barChart>
        <c:barDir val="col"/>
        <c:grouping val="clustered"/>
        <c:ser>
          <c:idx val="0"/>
          <c:order val="0"/>
          <c:tx>
            <c:strRef>
              <c:f>Feuil14!$B$131</c:f>
              <c:strCache>
                <c:ptCount val="1"/>
                <c:pt idx="0">
                  <c:v>T0 (°C)</c:v>
                </c:pt>
              </c:strCache>
            </c:strRef>
          </c:tx>
          <c:spPr>
            <a:solidFill>
              <a:srgbClr val="CCCC00"/>
            </a:solidFill>
          </c:spPr>
          <c:dLbls>
            <c:dLbl>
              <c:idx val="0"/>
              <c:layout/>
              <c:tx>
                <c:rich>
                  <a:bodyPr/>
                  <a:lstStyle/>
                  <a:p>
                    <a:r>
                      <a:rPr lang="en-US" smtClean="0"/>
                      <a:t>a</a:t>
                    </a:r>
                    <a:endParaRPr lang="en-US" dirty="0"/>
                  </a:p>
                </c:rich>
              </c:tx>
              <c:dLblPos val="outEnd"/>
              <c:showVal val="1"/>
            </c:dLbl>
            <c:dLbl>
              <c:idx val="1"/>
              <c:layout/>
              <c:tx>
                <c:rich>
                  <a:bodyPr/>
                  <a:lstStyle/>
                  <a:p>
                    <a:r>
                      <a:rPr lang="en-US" smtClean="0"/>
                      <a:t>b</a:t>
                    </a:r>
                    <a:endParaRPr lang="en-US" dirty="0"/>
                  </a:p>
                </c:rich>
              </c:tx>
              <c:dLblPos val="outEnd"/>
              <c:showVal val="1"/>
            </c:dLbl>
            <c:dLbl>
              <c:idx val="2"/>
              <c:layout/>
              <c:tx>
                <c:rich>
                  <a:bodyPr/>
                  <a:lstStyle/>
                  <a:p>
                    <a:r>
                      <a:rPr lang="en-US" smtClean="0"/>
                      <a:t>c</a:t>
                    </a:r>
                    <a:endParaRPr lang="en-US" dirty="0"/>
                  </a:p>
                </c:rich>
              </c:tx>
              <c:dLblPos val="outEnd"/>
              <c:showVal val="1"/>
            </c:dLbl>
            <c:dLbl>
              <c:idx val="3"/>
              <c:layout/>
              <c:tx>
                <c:rich>
                  <a:bodyPr/>
                  <a:lstStyle/>
                  <a:p>
                    <a:r>
                      <a:rPr lang="en-US" smtClean="0"/>
                      <a:t>d</a:t>
                    </a:r>
                    <a:endParaRPr lang="en-US" dirty="0"/>
                  </a:p>
                </c:rich>
              </c:tx>
              <c:dLblPos val="outEnd"/>
              <c:showVal val="1"/>
            </c:dLbl>
            <c:dLblPos val="outEnd"/>
            <c:showVal val="1"/>
          </c:dLbls>
          <c:errBars>
            <c:errBarType val="both"/>
            <c:errValType val="cust"/>
            <c:plus>
              <c:numRef>
                <c:f>Feuil14!$F$132:$F$135</c:f>
                <c:numCache>
                  <c:formatCode>General</c:formatCode>
                  <c:ptCount val="4"/>
                  <c:pt idx="0">
                    <c:v>0.11234915813362011</c:v>
                  </c:pt>
                  <c:pt idx="1">
                    <c:v>0.70203418720173416</c:v>
                  </c:pt>
                  <c:pt idx="2">
                    <c:v>0.35765113355521766</c:v>
                  </c:pt>
                  <c:pt idx="3">
                    <c:v>9.5845361563995798E-2</c:v>
                  </c:pt>
                </c:numCache>
              </c:numRef>
            </c:plus>
            <c:minus>
              <c:numRef>
                <c:f>Feuil14!$F$132:$F$135</c:f>
                <c:numCache>
                  <c:formatCode>General</c:formatCode>
                  <c:ptCount val="4"/>
                  <c:pt idx="0">
                    <c:v>0.11234915813362011</c:v>
                  </c:pt>
                  <c:pt idx="1">
                    <c:v>0.70203418720173416</c:v>
                  </c:pt>
                  <c:pt idx="2">
                    <c:v>0.35765113355521766</c:v>
                  </c:pt>
                  <c:pt idx="3">
                    <c:v>9.5845361563995798E-2</c:v>
                  </c:pt>
                </c:numCache>
              </c:numRef>
            </c:minus>
          </c:errBars>
          <c:cat>
            <c:strRef>
              <c:f>Feuil14!$A$132:$A$135</c:f>
              <c:strCache>
                <c:ptCount val="4"/>
                <c:pt idx="0">
                  <c:v>Maccheronccinis traditionnelles</c:v>
                </c:pt>
                <c:pt idx="1">
                  <c:v>Maccheronccinis enrichies à 10%</c:v>
                </c:pt>
                <c:pt idx="2">
                  <c:v>Maccheronccinis enrichies à 30%</c:v>
                </c:pt>
                <c:pt idx="3">
                  <c:v>Maccheronccinis enrichies à 50%</c:v>
                </c:pt>
              </c:strCache>
            </c:strRef>
          </c:cat>
          <c:val>
            <c:numRef>
              <c:f>Feuil14!$B$132:$B$135</c:f>
              <c:numCache>
                <c:formatCode>General</c:formatCode>
                <c:ptCount val="4"/>
                <c:pt idx="0">
                  <c:v>47.158333333333331</c:v>
                </c:pt>
                <c:pt idx="1">
                  <c:v>42.69400000000001</c:v>
                </c:pt>
                <c:pt idx="2">
                  <c:v>45.457666666665787</c:v>
                </c:pt>
                <c:pt idx="3">
                  <c:v>50.13866666666614</c:v>
                </c:pt>
              </c:numCache>
            </c:numRef>
          </c:val>
        </c:ser>
        <c:ser>
          <c:idx val="1"/>
          <c:order val="1"/>
          <c:tx>
            <c:strRef>
              <c:f>Feuil14!$C$131</c:f>
              <c:strCache>
                <c:ptCount val="1"/>
                <c:pt idx="0">
                  <c:v>Tp (°C)</c:v>
                </c:pt>
              </c:strCache>
            </c:strRef>
          </c:tx>
          <c:spPr>
            <a:solidFill>
              <a:srgbClr val="996633"/>
            </a:solidFill>
          </c:spPr>
          <c:dLbls>
            <c:dLbl>
              <c:idx val="0"/>
              <c:layout/>
              <c:tx>
                <c:rich>
                  <a:bodyPr/>
                  <a:lstStyle/>
                  <a:p>
                    <a:r>
                      <a:rPr lang="en-US" smtClean="0"/>
                      <a:t>a</a:t>
                    </a:r>
                    <a:endParaRPr lang="en-US" dirty="0"/>
                  </a:p>
                </c:rich>
              </c:tx>
              <c:dLblPos val="outEnd"/>
              <c:showVal val="1"/>
            </c:dLbl>
            <c:dLbl>
              <c:idx val="1"/>
              <c:layout/>
              <c:tx>
                <c:rich>
                  <a:bodyPr/>
                  <a:lstStyle/>
                  <a:p>
                    <a:r>
                      <a:rPr lang="en-US" smtClean="0"/>
                      <a:t>b</a:t>
                    </a:r>
                    <a:endParaRPr lang="en-US" dirty="0"/>
                  </a:p>
                </c:rich>
              </c:tx>
              <c:dLblPos val="outEnd"/>
              <c:showVal val="1"/>
            </c:dLbl>
            <c:dLbl>
              <c:idx val="2"/>
              <c:layout/>
              <c:tx>
                <c:rich>
                  <a:bodyPr/>
                  <a:lstStyle/>
                  <a:p>
                    <a:r>
                      <a:rPr lang="en-US" smtClean="0"/>
                      <a:t>b</a:t>
                    </a:r>
                    <a:endParaRPr lang="en-US" dirty="0"/>
                  </a:p>
                </c:rich>
              </c:tx>
              <c:dLblPos val="outEnd"/>
              <c:showVal val="1"/>
            </c:dLbl>
            <c:dLbl>
              <c:idx val="3"/>
              <c:layout/>
              <c:tx>
                <c:rich>
                  <a:bodyPr/>
                  <a:lstStyle/>
                  <a:p>
                    <a:r>
                      <a:rPr lang="en-US" smtClean="0"/>
                      <a:t>ab</a:t>
                    </a:r>
                    <a:endParaRPr lang="en-US" dirty="0"/>
                  </a:p>
                </c:rich>
              </c:tx>
              <c:dLblPos val="outEnd"/>
              <c:showVal val="1"/>
            </c:dLbl>
            <c:dLblPos val="outEnd"/>
            <c:showVal val="1"/>
          </c:dLbls>
          <c:errBars>
            <c:errBarType val="both"/>
            <c:errValType val="cust"/>
            <c:plus>
              <c:numRef>
                <c:f>Feuil14!$G$132:$G$135</c:f>
                <c:numCache>
                  <c:formatCode>General</c:formatCode>
                  <c:ptCount val="4"/>
                  <c:pt idx="0">
                    <c:v>0.12290375638414272</c:v>
                  </c:pt>
                  <c:pt idx="1">
                    <c:v>0.27784887978899825</c:v>
                  </c:pt>
                  <c:pt idx="2">
                    <c:v>0.38451527928029383</c:v>
                  </c:pt>
                  <c:pt idx="3">
                    <c:v>1.4007973919640586</c:v>
                  </c:pt>
                </c:numCache>
              </c:numRef>
            </c:plus>
            <c:minus>
              <c:numRef>
                <c:f>Feuil14!$G$132:$G$135</c:f>
                <c:numCache>
                  <c:formatCode>General</c:formatCode>
                  <c:ptCount val="4"/>
                  <c:pt idx="0">
                    <c:v>0.12290375638414272</c:v>
                  </c:pt>
                  <c:pt idx="1">
                    <c:v>0.27784887978899825</c:v>
                  </c:pt>
                  <c:pt idx="2">
                    <c:v>0.38451527928029383</c:v>
                  </c:pt>
                  <c:pt idx="3">
                    <c:v>1.4007973919640586</c:v>
                  </c:pt>
                </c:numCache>
              </c:numRef>
            </c:minus>
          </c:errBars>
          <c:cat>
            <c:strRef>
              <c:f>Feuil14!$A$132:$A$135</c:f>
              <c:strCache>
                <c:ptCount val="4"/>
                <c:pt idx="0">
                  <c:v>Maccheronccinis traditionnelles</c:v>
                </c:pt>
                <c:pt idx="1">
                  <c:v>Maccheronccinis enrichies à 10%</c:v>
                </c:pt>
                <c:pt idx="2">
                  <c:v>Maccheronccinis enrichies à 30%</c:v>
                </c:pt>
                <c:pt idx="3">
                  <c:v>Maccheronccinis enrichies à 50%</c:v>
                </c:pt>
              </c:strCache>
            </c:strRef>
          </c:cat>
          <c:val>
            <c:numRef>
              <c:f>Feuil14!$C$132:$C$135</c:f>
              <c:numCache>
                <c:formatCode>General</c:formatCode>
                <c:ptCount val="4"/>
                <c:pt idx="0">
                  <c:v>50.335333333333331</c:v>
                </c:pt>
                <c:pt idx="1">
                  <c:v>52.52</c:v>
                </c:pt>
                <c:pt idx="2">
                  <c:v>53.644000000000005</c:v>
                </c:pt>
                <c:pt idx="3">
                  <c:v>51.713333333333331</c:v>
                </c:pt>
              </c:numCache>
            </c:numRef>
          </c:val>
        </c:ser>
        <c:ser>
          <c:idx val="2"/>
          <c:order val="2"/>
          <c:tx>
            <c:strRef>
              <c:f>Feuil14!$D$131</c:f>
              <c:strCache>
                <c:ptCount val="1"/>
                <c:pt idx="0">
                  <c:v>Tc (°C)</c:v>
                </c:pt>
              </c:strCache>
            </c:strRef>
          </c:tx>
          <c:spPr>
            <a:solidFill>
              <a:srgbClr val="E6AA00"/>
            </a:solidFill>
          </c:spPr>
          <c:dLbls>
            <c:dLbl>
              <c:idx val="0"/>
              <c:layout>
                <c:manualLayout>
                  <c:x val="-4.446285198736734E-3"/>
                  <c:y val="-3.3104792961451808E-2"/>
                </c:manualLayout>
              </c:layout>
              <c:tx>
                <c:rich>
                  <a:bodyPr/>
                  <a:lstStyle/>
                  <a:p>
                    <a:r>
                      <a:rPr lang="en-US" smtClean="0"/>
                      <a:t>a</a:t>
                    </a:r>
                    <a:endParaRPr lang="en-US" dirty="0"/>
                  </a:p>
                </c:rich>
              </c:tx>
              <c:dLblPos val="outEnd"/>
              <c:showVal val="1"/>
            </c:dLbl>
            <c:dLbl>
              <c:idx val="1"/>
              <c:layout/>
              <c:tx>
                <c:rich>
                  <a:bodyPr/>
                  <a:lstStyle/>
                  <a:p>
                    <a:r>
                      <a:rPr lang="en-US" smtClean="0"/>
                      <a:t>b</a:t>
                    </a:r>
                    <a:endParaRPr lang="en-US" dirty="0"/>
                  </a:p>
                </c:rich>
              </c:tx>
              <c:dLblPos val="outEnd"/>
              <c:showVal val="1"/>
            </c:dLbl>
            <c:dLbl>
              <c:idx val="2"/>
              <c:layout/>
              <c:tx>
                <c:rich>
                  <a:bodyPr/>
                  <a:lstStyle/>
                  <a:p>
                    <a:r>
                      <a:rPr lang="en-US" smtClean="0"/>
                      <a:t>b</a:t>
                    </a:r>
                    <a:endParaRPr lang="en-US" dirty="0"/>
                  </a:p>
                </c:rich>
              </c:tx>
              <c:dLblPos val="outEnd"/>
              <c:showVal val="1"/>
            </c:dLbl>
            <c:dLbl>
              <c:idx val="3"/>
              <c:layout/>
              <c:tx>
                <c:rich>
                  <a:bodyPr/>
                  <a:lstStyle/>
                  <a:p>
                    <a:r>
                      <a:rPr lang="en-US" smtClean="0"/>
                      <a:t>b</a:t>
                    </a:r>
                    <a:endParaRPr lang="en-US" dirty="0"/>
                  </a:p>
                </c:rich>
              </c:tx>
              <c:dLblPos val="outEnd"/>
              <c:showVal val="1"/>
            </c:dLbl>
            <c:dLblPos val="outEnd"/>
            <c:showVal val="1"/>
          </c:dLbls>
          <c:errBars>
            <c:errBarType val="both"/>
            <c:errValType val="cust"/>
            <c:plus>
              <c:numRef>
                <c:f>Feuil14!$H$132:$H$135</c:f>
                <c:numCache>
                  <c:formatCode>General</c:formatCode>
                  <c:ptCount val="4"/>
                  <c:pt idx="0">
                    <c:v>0.17502380790433153</c:v>
                  </c:pt>
                  <c:pt idx="1">
                    <c:v>1.5665193902406698</c:v>
                  </c:pt>
                  <c:pt idx="2">
                    <c:v>1.2909691449966307</c:v>
                  </c:pt>
                  <c:pt idx="3">
                    <c:v>0.26851443164194838</c:v>
                  </c:pt>
                </c:numCache>
              </c:numRef>
            </c:plus>
            <c:minus>
              <c:numLit>
                <c:formatCode>General</c:formatCode>
                <c:ptCount val="1"/>
                <c:pt idx="0">
                  <c:v>1</c:v>
                </c:pt>
              </c:numLit>
            </c:minus>
          </c:errBars>
          <c:cat>
            <c:strRef>
              <c:f>Feuil14!$A$132:$A$135</c:f>
              <c:strCache>
                <c:ptCount val="4"/>
                <c:pt idx="0">
                  <c:v>Maccheronccinis traditionnelles</c:v>
                </c:pt>
                <c:pt idx="1">
                  <c:v>Maccheronccinis enrichies à 10%</c:v>
                </c:pt>
                <c:pt idx="2">
                  <c:v>Maccheronccinis enrichies à 30%</c:v>
                </c:pt>
                <c:pt idx="3">
                  <c:v>Maccheronccinis enrichies à 50%</c:v>
                </c:pt>
              </c:strCache>
            </c:strRef>
          </c:cat>
          <c:val>
            <c:numRef>
              <c:f>Feuil14!$D$132:$D$135</c:f>
              <c:numCache>
                <c:formatCode>General</c:formatCode>
                <c:ptCount val="4"/>
                <c:pt idx="0">
                  <c:v>54.376666666665898</c:v>
                </c:pt>
                <c:pt idx="1">
                  <c:v>61.471000000000004</c:v>
                </c:pt>
                <c:pt idx="2">
                  <c:v>60.601333333333336</c:v>
                </c:pt>
                <c:pt idx="3">
                  <c:v>60.170000000000009</c:v>
                </c:pt>
              </c:numCache>
            </c:numRef>
          </c:val>
        </c:ser>
        <c:axId val="73957376"/>
        <c:axId val="73958912"/>
      </c:barChart>
      <c:lineChart>
        <c:grouping val="standard"/>
        <c:ser>
          <c:idx val="3"/>
          <c:order val="3"/>
          <c:tx>
            <c:strRef>
              <c:f>Feuil14!$E$131</c:f>
              <c:strCache>
                <c:ptCount val="1"/>
                <c:pt idx="0">
                  <c:v>Δh (J/g d'amidon)</c:v>
                </c:pt>
              </c:strCache>
            </c:strRef>
          </c:tx>
          <c:spPr>
            <a:ln>
              <a:solidFill>
                <a:srgbClr val="993300"/>
              </a:solidFill>
            </a:ln>
          </c:spPr>
          <c:marker>
            <c:symbol val="none"/>
          </c:marker>
          <c:cat>
            <c:strRef>
              <c:f>Feuil14!$A$132:$A$135</c:f>
              <c:strCache>
                <c:ptCount val="4"/>
                <c:pt idx="0">
                  <c:v>Maccheronccinis traditionnelles</c:v>
                </c:pt>
                <c:pt idx="1">
                  <c:v>Maccheronccinis enrichies à 10%</c:v>
                </c:pt>
                <c:pt idx="2">
                  <c:v>Maccheronccinis enrichies à 30%</c:v>
                </c:pt>
                <c:pt idx="3">
                  <c:v>Maccheronccinis enrichies à 50%</c:v>
                </c:pt>
              </c:strCache>
            </c:strRef>
          </c:cat>
          <c:val>
            <c:numRef>
              <c:f>Feuil14!$E$132:$E$135</c:f>
              <c:numCache>
                <c:formatCode>General</c:formatCode>
                <c:ptCount val="4"/>
                <c:pt idx="0">
                  <c:v>0.62000000000000488</c:v>
                </c:pt>
                <c:pt idx="1">
                  <c:v>0.45</c:v>
                </c:pt>
                <c:pt idx="2">
                  <c:v>0.24000000000000021</c:v>
                </c:pt>
                <c:pt idx="3">
                  <c:v>0.14000000000000001</c:v>
                </c:pt>
              </c:numCache>
            </c:numRef>
          </c:val>
        </c:ser>
        <c:marker val="1"/>
        <c:axId val="73982720"/>
        <c:axId val="73960448"/>
      </c:lineChart>
      <c:catAx>
        <c:axId val="73957376"/>
        <c:scaling>
          <c:orientation val="minMax"/>
        </c:scaling>
        <c:axPos val="b"/>
        <c:tickLblPos val="nextTo"/>
        <c:crossAx val="73958912"/>
        <c:crosses val="autoZero"/>
        <c:auto val="1"/>
        <c:lblAlgn val="ctr"/>
        <c:lblOffset val="100"/>
      </c:catAx>
      <c:valAx>
        <c:axId val="73958912"/>
        <c:scaling>
          <c:orientation val="minMax"/>
        </c:scaling>
        <c:axPos val="l"/>
        <c:numFmt formatCode="General" sourceLinked="1"/>
        <c:tickLblPos val="nextTo"/>
        <c:crossAx val="73957376"/>
        <c:crosses val="autoZero"/>
        <c:crossBetween val="between"/>
      </c:valAx>
      <c:valAx>
        <c:axId val="73960448"/>
        <c:scaling>
          <c:orientation val="minMax"/>
        </c:scaling>
        <c:axPos val="r"/>
        <c:numFmt formatCode="General" sourceLinked="1"/>
        <c:tickLblPos val="nextTo"/>
        <c:crossAx val="73982720"/>
        <c:crosses val="max"/>
        <c:crossBetween val="between"/>
      </c:valAx>
      <c:catAx>
        <c:axId val="73982720"/>
        <c:scaling>
          <c:orientation val="minMax"/>
        </c:scaling>
        <c:delete val="1"/>
        <c:axPos val="b"/>
        <c:tickLblPos val="none"/>
        <c:crossAx val="73960448"/>
        <c:crosses val="autoZero"/>
        <c:auto val="1"/>
        <c:lblAlgn val="ctr"/>
        <c:lblOffset val="100"/>
      </c:catAx>
    </c:plotArea>
    <c:legend>
      <c:legendPos val="r"/>
      <c:layout>
        <c:manualLayout>
          <c:xMode val="edge"/>
          <c:yMode val="edge"/>
          <c:x val="4.8215236614143404E-2"/>
          <c:y val="0.10839669186671377"/>
          <c:w val="0.90728986462899064"/>
          <c:h val="7.7585831486043422E-2"/>
        </c:manualLayout>
      </c:layout>
    </c:legend>
    <c:plotVisOnly val="1"/>
    <c:dispBlanksAs val="gap"/>
  </c:chart>
  <c:txPr>
    <a:bodyPr/>
    <a:lstStyle/>
    <a:p>
      <a:pPr>
        <a:defRPr sz="1600">
          <a:latin typeface="Times New Roman" pitchFamily="18" charset="0"/>
          <a:cs typeface="Times New Roman" pitchFamily="18" charset="0"/>
        </a:defRPr>
      </a:pPr>
      <a:endParaRPr lang="fr-F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fr-FR"/>
  <c:style val="26"/>
  <c:chart>
    <c:title>
      <c:tx>
        <c:rich>
          <a:bodyPr/>
          <a:lstStyle/>
          <a:p>
            <a:pPr>
              <a:defRPr/>
            </a:pPr>
            <a:r>
              <a:rPr lang="fr-FR" sz="2400" dirty="0" smtClean="0">
                <a:solidFill>
                  <a:srgbClr val="996633"/>
                </a:solidFill>
              </a:rPr>
              <a:t>La rétrogradation</a:t>
            </a:r>
            <a:endParaRPr lang="fr-FR" sz="2400" dirty="0">
              <a:solidFill>
                <a:srgbClr val="996633"/>
              </a:solidFill>
            </a:endParaRPr>
          </a:p>
        </c:rich>
      </c:tx>
      <c:layout>
        <c:manualLayout>
          <c:xMode val="edge"/>
          <c:yMode val="edge"/>
          <c:x val="0.38037497670139886"/>
          <c:y val="0"/>
        </c:manualLayout>
      </c:layout>
    </c:title>
    <c:plotArea>
      <c:layout>
        <c:manualLayout>
          <c:layoutTarget val="inner"/>
          <c:xMode val="edge"/>
          <c:yMode val="edge"/>
          <c:x val="4.2346122175904485E-2"/>
          <c:y val="0.15419846512780844"/>
          <c:w val="0.90215403221656165"/>
          <c:h val="0.68500465760215223"/>
        </c:manualLayout>
      </c:layout>
      <c:barChart>
        <c:barDir val="col"/>
        <c:grouping val="clustered"/>
        <c:ser>
          <c:idx val="0"/>
          <c:order val="0"/>
          <c:tx>
            <c:strRef>
              <c:f>Feuil14!$B$99</c:f>
              <c:strCache>
                <c:ptCount val="1"/>
                <c:pt idx="0">
                  <c:v>T0 (°C)</c:v>
                </c:pt>
              </c:strCache>
            </c:strRef>
          </c:tx>
          <c:spPr>
            <a:solidFill>
              <a:srgbClr val="E6AA00"/>
            </a:solidFill>
          </c:spPr>
          <c:dLbls>
            <c:dLbl>
              <c:idx val="0"/>
              <c:layout/>
              <c:tx>
                <c:rich>
                  <a:bodyPr/>
                  <a:lstStyle/>
                  <a:p>
                    <a:r>
                      <a:rPr lang="en-US"/>
                      <a:t>a</a:t>
                    </a:r>
                  </a:p>
                </c:rich>
              </c:tx>
              <c:dLblPos val="outEnd"/>
              <c:showVal val="1"/>
            </c:dLbl>
            <c:dLbl>
              <c:idx val="1"/>
              <c:layout>
                <c:manualLayout>
                  <c:x val="0"/>
                  <c:y val="-4.4921864253436514E-2"/>
                </c:manualLayout>
              </c:layout>
              <c:tx>
                <c:rich>
                  <a:bodyPr/>
                  <a:lstStyle/>
                  <a:p>
                    <a:r>
                      <a:rPr lang="en-US"/>
                      <a:t>b</a:t>
                    </a:r>
                  </a:p>
                </c:rich>
              </c:tx>
              <c:dLblPos val="outEnd"/>
              <c:showVal val="1"/>
            </c:dLbl>
            <c:dLbl>
              <c:idx val="2"/>
              <c:layout/>
              <c:tx>
                <c:rich>
                  <a:bodyPr/>
                  <a:lstStyle/>
                  <a:p>
                    <a:r>
                      <a:rPr lang="en-US"/>
                      <a:t>c</a:t>
                    </a:r>
                  </a:p>
                </c:rich>
              </c:tx>
              <c:dLblPos val="outEnd"/>
              <c:showVal val="1"/>
            </c:dLbl>
            <c:dLbl>
              <c:idx val="3"/>
              <c:layout/>
              <c:tx>
                <c:rich>
                  <a:bodyPr/>
                  <a:lstStyle/>
                  <a:p>
                    <a:r>
                      <a:rPr lang="en-US"/>
                      <a:t>d</a:t>
                    </a:r>
                  </a:p>
                </c:rich>
              </c:tx>
              <c:dLblPos val="outEnd"/>
              <c:showVal val="1"/>
            </c:dLbl>
            <c:dLblPos val="outEnd"/>
            <c:showVal val="1"/>
          </c:dLbls>
          <c:errBars>
            <c:errBarType val="both"/>
            <c:errValType val="cust"/>
            <c:plus>
              <c:numRef>
                <c:f>Feuil14!$F$100:$H$100</c:f>
                <c:numCache>
                  <c:formatCode>General</c:formatCode>
                  <c:ptCount val="3"/>
                  <c:pt idx="0">
                    <c:v>0.16351248678108313</c:v>
                  </c:pt>
                  <c:pt idx="1">
                    <c:v>4.7920072342738033E-2</c:v>
                  </c:pt>
                  <c:pt idx="2">
                    <c:v>0.26461355470446635</c:v>
                  </c:pt>
                </c:numCache>
              </c:numRef>
            </c:plus>
            <c:minus>
              <c:numRef>
                <c:f>Feuil14!$F$100:$H$100</c:f>
                <c:numCache>
                  <c:formatCode>General</c:formatCode>
                  <c:ptCount val="3"/>
                  <c:pt idx="0">
                    <c:v>0.16351248678108313</c:v>
                  </c:pt>
                  <c:pt idx="1">
                    <c:v>4.7920072342738033E-2</c:v>
                  </c:pt>
                  <c:pt idx="2">
                    <c:v>0.26461355470446635</c:v>
                  </c:pt>
                </c:numCache>
              </c:numRef>
            </c:minus>
          </c:errBars>
          <c:cat>
            <c:strRef>
              <c:f>Feuil14!$A$100:$A$103</c:f>
              <c:strCache>
                <c:ptCount val="4"/>
                <c:pt idx="0">
                  <c:v>Cicatellis traditionnelles</c:v>
                </c:pt>
                <c:pt idx="1">
                  <c:v>Cicatellis enrichies à 10%</c:v>
                </c:pt>
                <c:pt idx="2">
                  <c:v>Cicatellis enrichies à 30%</c:v>
                </c:pt>
                <c:pt idx="3">
                  <c:v>Cicatellis enrichies à 50%</c:v>
                </c:pt>
              </c:strCache>
            </c:strRef>
          </c:cat>
          <c:val>
            <c:numRef>
              <c:f>Feuil14!$B$100:$B$103</c:f>
              <c:numCache>
                <c:formatCode>General</c:formatCode>
                <c:ptCount val="4"/>
                <c:pt idx="0">
                  <c:v>48.497666666665872</c:v>
                </c:pt>
                <c:pt idx="1">
                  <c:v>45.525666666666034</c:v>
                </c:pt>
                <c:pt idx="2">
                  <c:v>41.128666666666135</c:v>
                </c:pt>
                <c:pt idx="3">
                  <c:v>50.505000000000003</c:v>
                </c:pt>
              </c:numCache>
            </c:numRef>
          </c:val>
        </c:ser>
        <c:ser>
          <c:idx val="1"/>
          <c:order val="1"/>
          <c:tx>
            <c:strRef>
              <c:f>Feuil14!$C$99</c:f>
              <c:strCache>
                <c:ptCount val="1"/>
                <c:pt idx="0">
                  <c:v>Tp (°C)</c:v>
                </c:pt>
              </c:strCache>
            </c:strRef>
          </c:tx>
          <c:spPr>
            <a:solidFill>
              <a:srgbClr val="CAAB5E"/>
            </a:solidFill>
          </c:spPr>
          <c:dLbls>
            <c:dLbl>
              <c:idx val="0"/>
              <c:layout/>
              <c:tx>
                <c:rich>
                  <a:bodyPr/>
                  <a:lstStyle/>
                  <a:p>
                    <a:r>
                      <a:rPr lang="en-US"/>
                      <a:t>a</a:t>
                    </a:r>
                  </a:p>
                </c:rich>
              </c:tx>
              <c:dLblPos val="outEnd"/>
              <c:showVal val="1"/>
            </c:dLbl>
            <c:dLbl>
              <c:idx val="1"/>
              <c:layout/>
              <c:tx>
                <c:rich>
                  <a:bodyPr/>
                  <a:lstStyle/>
                  <a:p>
                    <a:r>
                      <a:rPr lang="en-US"/>
                      <a:t>a</a:t>
                    </a:r>
                  </a:p>
                </c:rich>
              </c:tx>
              <c:dLblPos val="outEnd"/>
              <c:showVal val="1"/>
            </c:dLbl>
            <c:dLbl>
              <c:idx val="2"/>
              <c:layout/>
              <c:tx>
                <c:rich>
                  <a:bodyPr/>
                  <a:lstStyle/>
                  <a:p>
                    <a:r>
                      <a:rPr lang="en-US"/>
                      <a:t>a</a:t>
                    </a:r>
                  </a:p>
                </c:rich>
              </c:tx>
              <c:dLblPos val="outEnd"/>
              <c:showVal val="1"/>
            </c:dLbl>
            <c:dLbl>
              <c:idx val="3"/>
              <c:layout/>
              <c:tx>
                <c:rich>
                  <a:bodyPr/>
                  <a:lstStyle/>
                  <a:p>
                    <a:r>
                      <a:rPr lang="en-US"/>
                      <a:t>a</a:t>
                    </a:r>
                  </a:p>
                </c:rich>
              </c:tx>
              <c:dLblPos val="outEnd"/>
              <c:showVal val="1"/>
            </c:dLbl>
            <c:dLblPos val="outEnd"/>
            <c:showVal val="1"/>
          </c:dLbls>
          <c:errBars>
            <c:errBarType val="both"/>
            <c:errValType val="cust"/>
            <c:plus>
              <c:numRef>
                <c:f>Feuil14!$F$101:$H$101</c:f>
                <c:numCache>
                  <c:formatCode>General</c:formatCode>
                  <c:ptCount val="3"/>
                  <c:pt idx="0">
                    <c:v>0.58925065407968202</c:v>
                  </c:pt>
                  <c:pt idx="1">
                    <c:v>0.24849346067854441</c:v>
                  </c:pt>
                  <c:pt idx="2">
                    <c:v>1.5764517119150867</c:v>
                  </c:pt>
                </c:numCache>
              </c:numRef>
            </c:plus>
            <c:minus>
              <c:numRef>
                <c:f>Feuil14!$F$101:$H$101</c:f>
                <c:numCache>
                  <c:formatCode>General</c:formatCode>
                  <c:ptCount val="3"/>
                  <c:pt idx="0">
                    <c:v>0.58925065407968202</c:v>
                  </c:pt>
                  <c:pt idx="1">
                    <c:v>0.24849346067854441</c:v>
                  </c:pt>
                  <c:pt idx="2">
                    <c:v>1.5764517119150867</c:v>
                  </c:pt>
                </c:numCache>
              </c:numRef>
            </c:minus>
          </c:errBars>
          <c:cat>
            <c:strRef>
              <c:f>Feuil14!$A$100:$A$103</c:f>
              <c:strCache>
                <c:ptCount val="4"/>
                <c:pt idx="0">
                  <c:v>Cicatellis traditionnelles</c:v>
                </c:pt>
                <c:pt idx="1">
                  <c:v>Cicatellis enrichies à 10%</c:v>
                </c:pt>
                <c:pt idx="2">
                  <c:v>Cicatellis enrichies à 30%</c:v>
                </c:pt>
                <c:pt idx="3">
                  <c:v>Cicatellis enrichies à 50%</c:v>
                </c:pt>
              </c:strCache>
            </c:strRef>
          </c:cat>
          <c:val>
            <c:numRef>
              <c:f>Feuil14!$C$100:$C$103</c:f>
              <c:numCache>
                <c:formatCode>General</c:formatCode>
                <c:ptCount val="4"/>
                <c:pt idx="0">
                  <c:v>54.30533333333333</c:v>
                </c:pt>
                <c:pt idx="1">
                  <c:v>55.093000000000011</c:v>
                </c:pt>
                <c:pt idx="2">
                  <c:v>54.510999999999996</c:v>
                </c:pt>
                <c:pt idx="3">
                  <c:v>55.844333333333324</c:v>
                </c:pt>
              </c:numCache>
            </c:numRef>
          </c:val>
        </c:ser>
        <c:ser>
          <c:idx val="2"/>
          <c:order val="2"/>
          <c:tx>
            <c:strRef>
              <c:f>Feuil14!$D$99</c:f>
              <c:strCache>
                <c:ptCount val="1"/>
                <c:pt idx="0">
                  <c:v>Tc (°C)</c:v>
                </c:pt>
              </c:strCache>
            </c:strRef>
          </c:tx>
          <c:spPr>
            <a:solidFill>
              <a:srgbClr val="993300"/>
            </a:solidFill>
          </c:spPr>
          <c:dLbls>
            <c:dLbl>
              <c:idx val="0"/>
              <c:layout>
                <c:manualLayout>
                  <c:x val="0"/>
                  <c:y val="-2.4956591251909077E-2"/>
                </c:manualLayout>
              </c:layout>
              <c:tx>
                <c:rich>
                  <a:bodyPr/>
                  <a:lstStyle/>
                  <a:p>
                    <a:r>
                      <a:rPr lang="en-US"/>
                      <a:t>a</a:t>
                    </a:r>
                  </a:p>
                </c:rich>
              </c:tx>
              <c:dLblPos val="outEnd"/>
              <c:showVal val="1"/>
            </c:dLbl>
            <c:dLbl>
              <c:idx val="1"/>
              <c:layout/>
              <c:tx>
                <c:rich>
                  <a:bodyPr/>
                  <a:lstStyle/>
                  <a:p>
                    <a:r>
                      <a:rPr lang="en-US"/>
                      <a:t>b</a:t>
                    </a:r>
                  </a:p>
                </c:rich>
              </c:tx>
              <c:dLblPos val="outEnd"/>
              <c:showVal val="1"/>
            </c:dLbl>
            <c:dLbl>
              <c:idx val="2"/>
              <c:layout/>
              <c:tx>
                <c:rich>
                  <a:bodyPr/>
                  <a:lstStyle/>
                  <a:p>
                    <a:r>
                      <a:rPr lang="en-US"/>
                      <a:t>c</a:t>
                    </a:r>
                  </a:p>
                </c:rich>
              </c:tx>
              <c:dLblPos val="outEnd"/>
              <c:showVal val="1"/>
            </c:dLbl>
            <c:dLbl>
              <c:idx val="3"/>
              <c:layout/>
              <c:tx>
                <c:rich>
                  <a:bodyPr/>
                  <a:lstStyle/>
                  <a:p>
                    <a:r>
                      <a:rPr lang="en-US"/>
                      <a:t>a</a:t>
                    </a:r>
                  </a:p>
                </c:rich>
              </c:tx>
              <c:dLblPos val="outEnd"/>
              <c:showVal val="1"/>
            </c:dLbl>
            <c:dLblPos val="outEnd"/>
            <c:showVal val="1"/>
          </c:dLbls>
          <c:errBars>
            <c:errBarType val="both"/>
            <c:errValType val="cust"/>
            <c:plus>
              <c:numRef>
                <c:f>Feuil14!$F$102:$H$102</c:f>
                <c:numCache>
                  <c:formatCode>General</c:formatCode>
                  <c:ptCount val="3"/>
                  <c:pt idx="0">
                    <c:v>1.206791337942603</c:v>
                  </c:pt>
                  <c:pt idx="1">
                    <c:v>0.85665804146112556</c:v>
                  </c:pt>
                  <c:pt idx="2">
                    <c:v>0.22047297642417268</c:v>
                  </c:pt>
                </c:numCache>
              </c:numRef>
            </c:plus>
            <c:minus>
              <c:numLit>
                <c:formatCode>General</c:formatCode>
                <c:ptCount val="1"/>
                <c:pt idx="0">
                  <c:v>1</c:v>
                </c:pt>
              </c:numLit>
            </c:minus>
          </c:errBars>
          <c:cat>
            <c:strRef>
              <c:f>Feuil14!$A$100:$A$103</c:f>
              <c:strCache>
                <c:ptCount val="4"/>
                <c:pt idx="0">
                  <c:v>Cicatellis traditionnelles</c:v>
                </c:pt>
                <c:pt idx="1">
                  <c:v>Cicatellis enrichies à 10%</c:v>
                </c:pt>
                <c:pt idx="2">
                  <c:v>Cicatellis enrichies à 30%</c:v>
                </c:pt>
                <c:pt idx="3">
                  <c:v>Cicatellis enrichies à 50%</c:v>
                </c:pt>
              </c:strCache>
            </c:strRef>
          </c:cat>
          <c:val>
            <c:numRef>
              <c:f>Feuil14!$D$100:$D$103</c:f>
              <c:numCache>
                <c:formatCode>General</c:formatCode>
                <c:ptCount val="4"/>
                <c:pt idx="0">
                  <c:v>59.653666666665828</c:v>
                </c:pt>
                <c:pt idx="1">
                  <c:v>63.38</c:v>
                </c:pt>
                <c:pt idx="2">
                  <c:v>67.458333333333258</c:v>
                </c:pt>
                <c:pt idx="3">
                  <c:v>59.15</c:v>
                </c:pt>
              </c:numCache>
            </c:numRef>
          </c:val>
        </c:ser>
        <c:axId val="74138368"/>
        <c:axId val="74139904"/>
      </c:barChart>
      <c:lineChart>
        <c:grouping val="standard"/>
        <c:ser>
          <c:idx val="3"/>
          <c:order val="3"/>
          <c:tx>
            <c:strRef>
              <c:f>Feuil14!$E$99</c:f>
              <c:strCache>
                <c:ptCount val="1"/>
                <c:pt idx="0">
                  <c:v>Δh (J/g d'amidon)</c:v>
                </c:pt>
              </c:strCache>
            </c:strRef>
          </c:tx>
          <c:spPr>
            <a:ln>
              <a:solidFill>
                <a:srgbClr val="FF9933"/>
              </a:solidFill>
            </a:ln>
          </c:spPr>
          <c:marker>
            <c:symbol val="none"/>
          </c:marker>
          <c:cat>
            <c:strRef>
              <c:f>Feuil14!$A$100:$A$103</c:f>
              <c:strCache>
                <c:ptCount val="4"/>
                <c:pt idx="0">
                  <c:v>Cicatellis traditionnelles</c:v>
                </c:pt>
                <c:pt idx="1">
                  <c:v>Cicatellis enrichies à 10%</c:v>
                </c:pt>
                <c:pt idx="2">
                  <c:v>Cicatellis enrichies à 30%</c:v>
                </c:pt>
                <c:pt idx="3">
                  <c:v>Cicatellis enrichies à 50%</c:v>
                </c:pt>
              </c:strCache>
            </c:strRef>
          </c:cat>
          <c:val>
            <c:numRef>
              <c:f>Feuil14!$E$100:$E$103</c:f>
              <c:numCache>
                <c:formatCode>General</c:formatCode>
                <c:ptCount val="4"/>
                <c:pt idx="0">
                  <c:v>0.77000000000000712</c:v>
                </c:pt>
                <c:pt idx="1">
                  <c:v>0.51</c:v>
                </c:pt>
                <c:pt idx="2">
                  <c:v>0.36000000000000032</c:v>
                </c:pt>
                <c:pt idx="3">
                  <c:v>0.2</c:v>
                </c:pt>
              </c:numCache>
            </c:numRef>
          </c:val>
        </c:ser>
        <c:marker val="1"/>
        <c:axId val="74151424"/>
        <c:axId val="74149888"/>
      </c:lineChart>
      <c:catAx>
        <c:axId val="74138368"/>
        <c:scaling>
          <c:orientation val="minMax"/>
        </c:scaling>
        <c:axPos val="b"/>
        <c:tickLblPos val="nextTo"/>
        <c:crossAx val="74139904"/>
        <c:crosses val="autoZero"/>
        <c:auto val="1"/>
        <c:lblAlgn val="ctr"/>
        <c:lblOffset val="100"/>
      </c:catAx>
      <c:valAx>
        <c:axId val="74139904"/>
        <c:scaling>
          <c:orientation val="minMax"/>
        </c:scaling>
        <c:axPos val="l"/>
        <c:numFmt formatCode="General" sourceLinked="1"/>
        <c:tickLblPos val="nextTo"/>
        <c:crossAx val="74138368"/>
        <c:crosses val="autoZero"/>
        <c:crossBetween val="between"/>
      </c:valAx>
      <c:valAx>
        <c:axId val="74149888"/>
        <c:scaling>
          <c:orientation val="minMax"/>
        </c:scaling>
        <c:axPos val="r"/>
        <c:numFmt formatCode="General" sourceLinked="1"/>
        <c:tickLblPos val="nextTo"/>
        <c:crossAx val="74151424"/>
        <c:crosses val="max"/>
        <c:crossBetween val="between"/>
      </c:valAx>
      <c:catAx>
        <c:axId val="74151424"/>
        <c:scaling>
          <c:orientation val="minMax"/>
        </c:scaling>
        <c:delete val="1"/>
        <c:axPos val="b"/>
        <c:tickLblPos val="none"/>
        <c:crossAx val="74149888"/>
        <c:crosses val="autoZero"/>
        <c:auto val="1"/>
        <c:lblAlgn val="ctr"/>
        <c:lblOffset val="100"/>
      </c:catAx>
    </c:plotArea>
    <c:legend>
      <c:legendPos val="r"/>
      <c:layout>
        <c:manualLayout>
          <c:xMode val="edge"/>
          <c:yMode val="edge"/>
          <c:x val="0.12321989475916795"/>
          <c:y val="0.12317712561852102"/>
          <c:w val="0.73783503165046405"/>
          <c:h val="7.5468537683847134E-2"/>
        </c:manualLayout>
      </c:layout>
    </c:legend>
    <c:plotVisOnly val="1"/>
    <c:dispBlanksAs val="gap"/>
  </c:chart>
  <c:txPr>
    <a:bodyPr/>
    <a:lstStyle/>
    <a:p>
      <a:pPr>
        <a:defRPr sz="1600">
          <a:latin typeface="Times New Roman" pitchFamily="18" charset="0"/>
          <a:cs typeface="Times New Roman" pitchFamily="18" charset="0"/>
        </a:defRPr>
      </a:pPr>
      <a:endParaRPr lang="fr-F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fr-FR"/>
  <c:style val="26"/>
  <c:chart>
    <c:plotArea>
      <c:layout>
        <c:manualLayout>
          <c:layoutTarget val="inner"/>
          <c:xMode val="edge"/>
          <c:yMode val="edge"/>
          <c:x val="4.6810550823308934E-2"/>
          <c:y val="5.1400554097404488E-2"/>
          <c:w val="0.90414105247556831"/>
          <c:h val="0.75558519271622349"/>
        </c:manualLayout>
      </c:layout>
      <c:barChart>
        <c:barDir val="col"/>
        <c:grouping val="clustered"/>
        <c:ser>
          <c:idx val="0"/>
          <c:order val="0"/>
          <c:tx>
            <c:strRef>
              <c:f>Feuil21!$B$48</c:f>
              <c:strCache>
                <c:ptCount val="1"/>
                <c:pt idx="0">
                  <c:v>Maccheronccinis traditionnelles</c:v>
                </c:pt>
              </c:strCache>
            </c:strRef>
          </c:tx>
          <c:spPr>
            <a:solidFill>
              <a:srgbClr val="D3B977"/>
            </a:solidFill>
          </c:spPr>
          <c:dLbls>
            <c:dLbl>
              <c:idx val="0"/>
              <c:layout/>
              <c:tx>
                <c:rich>
                  <a:bodyPr/>
                  <a:lstStyle/>
                  <a:p>
                    <a:r>
                      <a:rPr lang="en-US"/>
                      <a:t>a</a:t>
                    </a:r>
                  </a:p>
                </c:rich>
              </c:tx>
              <c:dLblPos val="outEnd"/>
              <c:showVal val="1"/>
            </c:dLbl>
            <c:dLbl>
              <c:idx val="1"/>
              <c:layout/>
              <c:tx>
                <c:rich>
                  <a:bodyPr/>
                  <a:lstStyle/>
                  <a:p>
                    <a:r>
                      <a:rPr lang="en-US"/>
                      <a:t>a</a:t>
                    </a:r>
                  </a:p>
                </c:rich>
              </c:tx>
              <c:dLblPos val="outEnd"/>
              <c:showVal val="1"/>
            </c:dLbl>
            <c:dLbl>
              <c:idx val="2"/>
              <c:layout/>
              <c:tx>
                <c:rich>
                  <a:bodyPr/>
                  <a:lstStyle/>
                  <a:p>
                    <a:r>
                      <a:rPr lang="en-US"/>
                      <a:t>a</a:t>
                    </a:r>
                  </a:p>
                </c:rich>
              </c:tx>
              <c:dLblPos val="outEnd"/>
              <c:showVal val="1"/>
            </c:dLbl>
            <c:dLbl>
              <c:idx val="3"/>
              <c:layout/>
              <c:tx>
                <c:rich>
                  <a:bodyPr/>
                  <a:lstStyle/>
                  <a:p>
                    <a:r>
                      <a:rPr lang="en-US"/>
                      <a:t>a</a:t>
                    </a:r>
                  </a:p>
                </c:rich>
              </c:tx>
              <c:dLblPos val="outEnd"/>
              <c:showVal val="1"/>
            </c:dLbl>
            <c:dLbl>
              <c:idx val="4"/>
              <c:layout/>
              <c:tx>
                <c:rich>
                  <a:bodyPr/>
                  <a:lstStyle/>
                  <a:p>
                    <a:r>
                      <a:rPr lang="en-US"/>
                      <a:t>a</a:t>
                    </a:r>
                  </a:p>
                </c:rich>
              </c:tx>
              <c:dLblPos val="outEnd"/>
              <c:showVal val="1"/>
            </c:dLbl>
            <c:dLbl>
              <c:idx val="5"/>
              <c:layout/>
              <c:tx>
                <c:rich>
                  <a:bodyPr/>
                  <a:lstStyle/>
                  <a:p>
                    <a:r>
                      <a:rPr lang="en-US"/>
                      <a:t>a</a:t>
                    </a:r>
                  </a:p>
                </c:rich>
              </c:tx>
              <c:dLblPos val="outEnd"/>
              <c:showVal val="1"/>
            </c:dLbl>
            <c:dLblPos val="outEnd"/>
            <c:showVal val="1"/>
          </c:dLbls>
          <c:errBars>
            <c:errBarType val="both"/>
            <c:errValType val="cust"/>
            <c:plus>
              <c:numRef>
                <c:f>Feuil21!$C$52:$H$52</c:f>
                <c:numCache>
                  <c:formatCode>General</c:formatCode>
                  <c:ptCount val="6"/>
                  <c:pt idx="0">
                    <c:v>3.0000000000000002E-2</c:v>
                  </c:pt>
                  <c:pt idx="1">
                    <c:v>19</c:v>
                  </c:pt>
                  <c:pt idx="2">
                    <c:v>0</c:v>
                  </c:pt>
                  <c:pt idx="3">
                    <c:v>19</c:v>
                  </c:pt>
                  <c:pt idx="4">
                    <c:v>0</c:v>
                  </c:pt>
                  <c:pt idx="5">
                    <c:v>19</c:v>
                  </c:pt>
                </c:numCache>
              </c:numRef>
            </c:plus>
            <c:minus>
              <c:numRef>
                <c:f>Feuil21!$C$52:$H$52</c:f>
                <c:numCache>
                  <c:formatCode>General</c:formatCode>
                  <c:ptCount val="6"/>
                  <c:pt idx="0">
                    <c:v>3.0000000000000002E-2</c:v>
                  </c:pt>
                  <c:pt idx="1">
                    <c:v>19</c:v>
                  </c:pt>
                  <c:pt idx="2">
                    <c:v>0</c:v>
                  </c:pt>
                  <c:pt idx="3">
                    <c:v>19</c:v>
                  </c:pt>
                  <c:pt idx="4">
                    <c:v>0</c:v>
                  </c:pt>
                  <c:pt idx="5">
                    <c:v>19</c:v>
                  </c:pt>
                </c:numCache>
              </c:numRef>
            </c:minus>
          </c:errBars>
          <c:cat>
            <c:strRef>
              <c:f>Feuil21!$C$47:$H$47</c:f>
              <c:strCache>
                <c:ptCount val="6"/>
                <c:pt idx="0">
                  <c:v>P temp (°C)</c:v>
                </c:pt>
                <c:pt idx="1">
                  <c:v>BD (cP)</c:v>
                </c:pt>
                <c:pt idx="2">
                  <c:v>FV (cP)</c:v>
                </c:pt>
                <c:pt idx="3">
                  <c:v>SB (cP)</c:v>
                </c:pt>
                <c:pt idx="4">
                  <c:v>PV (cP)</c:v>
                </c:pt>
                <c:pt idx="5">
                  <c:v>Trough (cP)</c:v>
                </c:pt>
              </c:strCache>
            </c:strRef>
          </c:cat>
          <c:val>
            <c:numRef>
              <c:f>Feuil21!$C$48:$H$48</c:f>
              <c:numCache>
                <c:formatCode>General</c:formatCode>
                <c:ptCount val="6"/>
                <c:pt idx="0">
                  <c:v>85.6</c:v>
                </c:pt>
                <c:pt idx="1">
                  <c:v>596.5</c:v>
                </c:pt>
                <c:pt idx="2">
                  <c:v>2936</c:v>
                </c:pt>
                <c:pt idx="3">
                  <c:v>1543.5</c:v>
                </c:pt>
                <c:pt idx="4">
                  <c:v>1989.5</c:v>
                </c:pt>
                <c:pt idx="5">
                  <c:v>1392.5</c:v>
                </c:pt>
              </c:numCache>
            </c:numRef>
          </c:val>
        </c:ser>
        <c:ser>
          <c:idx val="1"/>
          <c:order val="1"/>
          <c:tx>
            <c:strRef>
              <c:f>Feuil21!$B$49</c:f>
              <c:strCache>
                <c:ptCount val="1"/>
                <c:pt idx="0">
                  <c:v>Maccheronccinis enrichies à 10%</c:v>
                </c:pt>
              </c:strCache>
            </c:strRef>
          </c:tx>
          <c:spPr>
            <a:solidFill>
              <a:srgbClr val="993300"/>
            </a:solidFill>
          </c:spPr>
          <c:dLbls>
            <c:dLbl>
              <c:idx val="0"/>
              <c:layout/>
              <c:tx>
                <c:rich>
                  <a:bodyPr/>
                  <a:lstStyle/>
                  <a:p>
                    <a:r>
                      <a:rPr lang="en-US"/>
                      <a:t>a</a:t>
                    </a:r>
                  </a:p>
                </c:rich>
              </c:tx>
              <c:dLblPos val="outEnd"/>
              <c:showVal val="1"/>
            </c:dLbl>
            <c:dLbl>
              <c:idx val="1"/>
              <c:layout/>
              <c:tx>
                <c:rich>
                  <a:bodyPr/>
                  <a:lstStyle/>
                  <a:p>
                    <a:r>
                      <a:rPr lang="en-US"/>
                      <a:t>b</a:t>
                    </a:r>
                  </a:p>
                </c:rich>
              </c:tx>
              <c:dLblPos val="outEnd"/>
              <c:showVal val="1"/>
            </c:dLbl>
            <c:dLbl>
              <c:idx val="2"/>
              <c:layout/>
              <c:tx>
                <c:rich>
                  <a:bodyPr/>
                  <a:lstStyle/>
                  <a:p>
                    <a:r>
                      <a:rPr lang="en-US"/>
                      <a:t>b</a:t>
                    </a:r>
                  </a:p>
                </c:rich>
              </c:tx>
              <c:dLblPos val="outEnd"/>
              <c:showVal val="1"/>
            </c:dLbl>
            <c:dLbl>
              <c:idx val="3"/>
              <c:layout/>
              <c:tx>
                <c:rich>
                  <a:bodyPr/>
                  <a:lstStyle/>
                  <a:p>
                    <a:r>
                      <a:rPr lang="en-US"/>
                      <a:t>ab</a:t>
                    </a:r>
                  </a:p>
                </c:rich>
              </c:tx>
              <c:dLblPos val="outEnd"/>
              <c:showVal val="1"/>
            </c:dLbl>
            <c:dLbl>
              <c:idx val="4"/>
              <c:layout/>
              <c:tx>
                <c:rich>
                  <a:bodyPr/>
                  <a:lstStyle/>
                  <a:p>
                    <a:r>
                      <a:rPr lang="en-US"/>
                      <a:t>b</a:t>
                    </a:r>
                  </a:p>
                </c:rich>
              </c:tx>
              <c:dLblPos val="outEnd"/>
              <c:showVal val="1"/>
            </c:dLbl>
            <c:dLbl>
              <c:idx val="5"/>
              <c:layout/>
              <c:tx>
                <c:rich>
                  <a:bodyPr/>
                  <a:lstStyle/>
                  <a:p>
                    <a:r>
                      <a:rPr lang="en-US"/>
                      <a:t>b</a:t>
                    </a:r>
                  </a:p>
                </c:rich>
              </c:tx>
              <c:dLblPos val="outEnd"/>
              <c:showVal val="1"/>
            </c:dLbl>
            <c:dLblPos val="outEnd"/>
            <c:showVal val="1"/>
          </c:dLbls>
          <c:errBars>
            <c:errBarType val="both"/>
            <c:errValType val="cust"/>
            <c:plus>
              <c:numRef>
                <c:f>Feuil21!$C$53:$H$53</c:f>
                <c:numCache>
                  <c:formatCode>General</c:formatCode>
                  <c:ptCount val="6"/>
                  <c:pt idx="0">
                    <c:v>1.2</c:v>
                  </c:pt>
                  <c:pt idx="1">
                    <c:v>14.1</c:v>
                  </c:pt>
                  <c:pt idx="2">
                    <c:v>11.3</c:v>
                  </c:pt>
                  <c:pt idx="3">
                    <c:v>16.899999999999999</c:v>
                  </c:pt>
                  <c:pt idx="4">
                    <c:v>19.8</c:v>
                  </c:pt>
                  <c:pt idx="5">
                    <c:v>5.6</c:v>
                  </c:pt>
                </c:numCache>
              </c:numRef>
            </c:plus>
            <c:minus>
              <c:numRef>
                <c:f>Feuil21!$C$53:$H$53</c:f>
                <c:numCache>
                  <c:formatCode>General</c:formatCode>
                  <c:ptCount val="6"/>
                  <c:pt idx="0">
                    <c:v>1.2</c:v>
                  </c:pt>
                  <c:pt idx="1">
                    <c:v>14.1</c:v>
                  </c:pt>
                  <c:pt idx="2">
                    <c:v>11.3</c:v>
                  </c:pt>
                  <c:pt idx="3">
                    <c:v>16.899999999999999</c:v>
                  </c:pt>
                  <c:pt idx="4">
                    <c:v>19.8</c:v>
                  </c:pt>
                  <c:pt idx="5">
                    <c:v>5.6</c:v>
                  </c:pt>
                </c:numCache>
              </c:numRef>
            </c:minus>
          </c:errBars>
          <c:cat>
            <c:strRef>
              <c:f>Feuil21!$C$47:$H$47</c:f>
              <c:strCache>
                <c:ptCount val="6"/>
                <c:pt idx="0">
                  <c:v>P temp (°C)</c:v>
                </c:pt>
                <c:pt idx="1">
                  <c:v>BD (cP)</c:v>
                </c:pt>
                <c:pt idx="2">
                  <c:v>FV (cP)</c:v>
                </c:pt>
                <c:pt idx="3">
                  <c:v>SB (cP)</c:v>
                </c:pt>
                <c:pt idx="4">
                  <c:v>PV (cP)</c:v>
                </c:pt>
                <c:pt idx="5">
                  <c:v>Trough (cP)</c:v>
                </c:pt>
              </c:strCache>
            </c:strRef>
          </c:cat>
          <c:val>
            <c:numRef>
              <c:f>Feuil21!$C$49:$H$49</c:f>
              <c:numCache>
                <c:formatCode>General</c:formatCode>
                <c:ptCount val="6"/>
                <c:pt idx="0">
                  <c:v>85.6</c:v>
                </c:pt>
                <c:pt idx="1">
                  <c:v>470</c:v>
                </c:pt>
                <c:pt idx="2">
                  <c:v>2732</c:v>
                </c:pt>
                <c:pt idx="3">
                  <c:v>1517</c:v>
                </c:pt>
                <c:pt idx="4">
                  <c:v>1685</c:v>
                </c:pt>
                <c:pt idx="5">
                  <c:v>1215</c:v>
                </c:pt>
              </c:numCache>
            </c:numRef>
          </c:val>
        </c:ser>
        <c:ser>
          <c:idx val="2"/>
          <c:order val="2"/>
          <c:tx>
            <c:strRef>
              <c:f>Feuil21!$B$50</c:f>
              <c:strCache>
                <c:ptCount val="1"/>
                <c:pt idx="0">
                  <c:v>Maccheronccinis enrichies à 30%</c:v>
                </c:pt>
              </c:strCache>
            </c:strRef>
          </c:tx>
          <c:spPr>
            <a:solidFill>
              <a:srgbClr val="E6AA00"/>
            </a:solidFill>
          </c:spPr>
          <c:dLbls>
            <c:dLbl>
              <c:idx val="0"/>
              <c:layout/>
              <c:tx>
                <c:rich>
                  <a:bodyPr/>
                  <a:lstStyle/>
                  <a:p>
                    <a:r>
                      <a:rPr lang="en-US"/>
                      <a:t>a</a:t>
                    </a:r>
                  </a:p>
                </c:rich>
              </c:tx>
              <c:dLblPos val="outEnd"/>
              <c:showVal val="1"/>
            </c:dLbl>
            <c:dLbl>
              <c:idx val="1"/>
              <c:layout/>
              <c:tx>
                <c:rich>
                  <a:bodyPr/>
                  <a:lstStyle/>
                  <a:p>
                    <a:r>
                      <a:rPr lang="en-US"/>
                      <a:t>c</a:t>
                    </a:r>
                  </a:p>
                </c:rich>
              </c:tx>
              <c:dLblPos val="outEnd"/>
              <c:showVal val="1"/>
            </c:dLbl>
            <c:dLbl>
              <c:idx val="2"/>
              <c:layout/>
              <c:tx>
                <c:rich>
                  <a:bodyPr/>
                  <a:lstStyle/>
                  <a:p>
                    <a:r>
                      <a:rPr lang="en-US"/>
                      <a:t>c</a:t>
                    </a:r>
                  </a:p>
                </c:rich>
              </c:tx>
              <c:dLblPos val="outEnd"/>
              <c:showVal val="1"/>
            </c:dLbl>
            <c:dLbl>
              <c:idx val="3"/>
              <c:layout/>
              <c:tx>
                <c:rich>
                  <a:bodyPr/>
                  <a:lstStyle/>
                  <a:p>
                    <a:r>
                      <a:rPr lang="en-US"/>
                      <a:t>b</a:t>
                    </a:r>
                  </a:p>
                </c:rich>
              </c:tx>
              <c:dLblPos val="outEnd"/>
              <c:showVal val="1"/>
            </c:dLbl>
            <c:dLbl>
              <c:idx val="4"/>
              <c:layout/>
              <c:tx>
                <c:rich>
                  <a:bodyPr/>
                  <a:lstStyle/>
                  <a:p>
                    <a:r>
                      <a:rPr lang="en-US"/>
                      <a:t>c</a:t>
                    </a:r>
                  </a:p>
                </c:rich>
              </c:tx>
              <c:dLblPos val="outEnd"/>
              <c:showVal val="1"/>
            </c:dLbl>
            <c:dLbl>
              <c:idx val="5"/>
              <c:layout/>
              <c:tx>
                <c:rich>
                  <a:bodyPr/>
                  <a:lstStyle/>
                  <a:p>
                    <a:r>
                      <a:rPr lang="en-US"/>
                      <a:t>c</a:t>
                    </a:r>
                  </a:p>
                </c:rich>
              </c:tx>
              <c:dLblPos val="outEnd"/>
              <c:showVal val="1"/>
            </c:dLbl>
            <c:dLblPos val="outEnd"/>
            <c:showVal val="1"/>
          </c:dLbls>
          <c:errBars>
            <c:errBarType val="both"/>
            <c:errValType val="cust"/>
            <c:plus>
              <c:numRef>
                <c:f>Feuil21!$C$54:$H$54</c:f>
                <c:numCache>
                  <c:formatCode>General</c:formatCode>
                  <c:ptCount val="6"/>
                  <c:pt idx="0">
                    <c:v>0.60000000000000064</c:v>
                  </c:pt>
                  <c:pt idx="1">
                    <c:v>11.3</c:v>
                  </c:pt>
                  <c:pt idx="2">
                    <c:v>47.3</c:v>
                  </c:pt>
                  <c:pt idx="3">
                    <c:v>37.4</c:v>
                  </c:pt>
                  <c:pt idx="4">
                    <c:v>1.4</c:v>
                  </c:pt>
                  <c:pt idx="5">
                    <c:v>9.9</c:v>
                  </c:pt>
                </c:numCache>
              </c:numRef>
            </c:plus>
            <c:minus>
              <c:numRef>
                <c:f>Feuil21!$C$54:$H$54</c:f>
                <c:numCache>
                  <c:formatCode>General</c:formatCode>
                  <c:ptCount val="6"/>
                  <c:pt idx="0">
                    <c:v>0.60000000000000064</c:v>
                  </c:pt>
                  <c:pt idx="1">
                    <c:v>11.3</c:v>
                  </c:pt>
                  <c:pt idx="2">
                    <c:v>47.3</c:v>
                  </c:pt>
                  <c:pt idx="3">
                    <c:v>37.4</c:v>
                  </c:pt>
                  <c:pt idx="4">
                    <c:v>1.4</c:v>
                  </c:pt>
                  <c:pt idx="5">
                    <c:v>9.9</c:v>
                  </c:pt>
                </c:numCache>
              </c:numRef>
            </c:minus>
          </c:errBars>
          <c:cat>
            <c:strRef>
              <c:f>Feuil21!$C$47:$H$47</c:f>
              <c:strCache>
                <c:ptCount val="6"/>
                <c:pt idx="0">
                  <c:v>P temp (°C)</c:v>
                </c:pt>
                <c:pt idx="1">
                  <c:v>BD (cP)</c:v>
                </c:pt>
                <c:pt idx="2">
                  <c:v>FV (cP)</c:v>
                </c:pt>
                <c:pt idx="3">
                  <c:v>SB (cP)</c:v>
                </c:pt>
                <c:pt idx="4">
                  <c:v>PV (cP)</c:v>
                </c:pt>
                <c:pt idx="5">
                  <c:v>Trough (cP)</c:v>
                </c:pt>
              </c:strCache>
            </c:strRef>
          </c:cat>
          <c:val>
            <c:numRef>
              <c:f>Feuil21!$C$50:$H$50</c:f>
              <c:numCache>
                <c:formatCode>General</c:formatCode>
                <c:ptCount val="6"/>
                <c:pt idx="0">
                  <c:v>85.1</c:v>
                </c:pt>
                <c:pt idx="1">
                  <c:v>415</c:v>
                </c:pt>
                <c:pt idx="2">
                  <c:v>2612.5</c:v>
                </c:pt>
                <c:pt idx="3">
                  <c:v>1468.5</c:v>
                </c:pt>
                <c:pt idx="4">
                  <c:v>1559</c:v>
                </c:pt>
                <c:pt idx="5">
                  <c:v>1144</c:v>
                </c:pt>
              </c:numCache>
            </c:numRef>
          </c:val>
        </c:ser>
        <c:ser>
          <c:idx val="3"/>
          <c:order val="3"/>
          <c:tx>
            <c:strRef>
              <c:f>Feuil21!$B$51</c:f>
              <c:strCache>
                <c:ptCount val="1"/>
                <c:pt idx="0">
                  <c:v>Maccheronccinis enrichies à 50%</c:v>
                </c:pt>
              </c:strCache>
            </c:strRef>
          </c:tx>
          <c:spPr>
            <a:solidFill>
              <a:srgbClr val="CC6600"/>
            </a:solidFill>
          </c:spPr>
          <c:dLbls>
            <c:dLbl>
              <c:idx val="0"/>
              <c:layout/>
              <c:tx>
                <c:rich>
                  <a:bodyPr/>
                  <a:lstStyle/>
                  <a:p>
                    <a:r>
                      <a:rPr lang="en-US"/>
                      <a:t>a</a:t>
                    </a:r>
                  </a:p>
                </c:rich>
              </c:tx>
              <c:dLblPos val="outEnd"/>
              <c:showVal val="1"/>
            </c:dLbl>
            <c:dLbl>
              <c:idx val="1"/>
              <c:layout/>
              <c:tx>
                <c:rich>
                  <a:bodyPr/>
                  <a:lstStyle/>
                  <a:p>
                    <a:r>
                      <a:rPr lang="en-US"/>
                      <a:t>d</a:t>
                    </a:r>
                  </a:p>
                </c:rich>
              </c:tx>
              <c:dLblPos val="outEnd"/>
              <c:showVal val="1"/>
            </c:dLbl>
            <c:dLbl>
              <c:idx val="2"/>
              <c:layout/>
              <c:tx>
                <c:rich>
                  <a:bodyPr/>
                  <a:lstStyle/>
                  <a:p>
                    <a:r>
                      <a:rPr lang="en-US"/>
                      <a:t>d</a:t>
                    </a:r>
                  </a:p>
                </c:rich>
              </c:tx>
              <c:dLblPos val="outEnd"/>
              <c:showVal val="1"/>
            </c:dLbl>
            <c:dLbl>
              <c:idx val="3"/>
              <c:layout/>
              <c:tx>
                <c:rich>
                  <a:bodyPr/>
                  <a:lstStyle/>
                  <a:p>
                    <a:r>
                      <a:rPr lang="en-US"/>
                      <a:t>c</a:t>
                    </a:r>
                  </a:p>
                </c:rich>
              </c:tx>
              <c:dLblPos val="outEnd"/>
              <c:showVal val="1"/>
            </c:dLbl>
            <c:dLbl>
              <c:idx val="4"/>
              <c:layout/>
              <c:tx>
                <c:rich>
                  <a:bodyPr/>
                  <a:lstStyle/>
                  <a:p>
                    <a:r>
                      <a:rPr lang="en-US"/>
                      <a:t>d</a:t>
                    </a:r>
                  </a:p>
                </c:rich>
              </c:tx>
              <c:dLblPos val="outEnd"/>
              <c:showVal val="1"/>
            </c:dLbl>
            <c:dLbl>
              <c:idx val="5"/>
              <c:layout/>
              <c:tx>
                <c:rich>
                  <a:bodyPr/>
                  <a:lstStyle/>
                  <a:p>
                    <a:r>
                      <a:rPr lang="en-US"/>
                      <a:t>d</a:t>
                    </a:r>
                  </a:p>
                </c:rich>
              </c:tx>
              <c:dLblPos val="outEnd"/>
              <c:showVal val="1"/>
            </c:dLbl>
            <c:dLblPos val="outEnd"/>
            <c:showVal val="1"/>
          </c:dLbls>
          <c:errBars>
            <c:errBarType val="both"/>
            <c:errValType val="cust"/>
            <c:plus>
              <c:numRef>
                <c:f>Feuil21!$C$55:$H$55</c:f>
                <c:numCache>
                  <c:formatCode>General</c:formatCode>
                  <c:ptCount val="6"/>
                  <c:pt idx="0">
                    <c:v>0</c:v>
                  </c:pt>
                  <c:pt idx="1">
                    <c:v>4.2</c:v>
                  </c:pt>
                  <c:pt idx="2">
                    <c:v>2.1</c:v>
                  </c:pt>
                  <c:pt idx="3">
                    <c:v>2.1</c:v>
                  </c:pt>
                  <c:pt idx="4">
                    <c:v>4.2</c:v>
                  </c:pt>
                  <c:pt idx="5">
                    <c:v>0</c:v>
                  </c:pt>
                </c:numCache>
              </c:numRef>
            </c:plus>
            <c:minus>
              <c:numRef>
                <c:f>Feuil21!$C$55:$H$55</c:f>
                <c:numCache>
                  <c:formatCode>General</c:formatCode>
                  <c:ptCount val="6"/>
                  <c:pt idx="0">
                    <c:v>0</c:v>
                  </c:pt>
                  <c:pt idx="1">
                    <c:v>4.2</c:v>
                  </c:pt>
                  <c:pt idx="2">
                    <c:v>2.1</c:v>
                  </c:pt>
                  <c:pt idx="3">
                    <c:v>2.1</c:v>
                  </c:pt>
                  <c:pt idx="4">
                    <c:v>4.2</c:v>
                  </c:pt>
                  <c:pt idx="5">
                    <c:v>0</c:v>
                  </c:pt>
                </c:numCache>
              </c:numRef>
            </c:minus>
          </c:errBars>
          <c:cat>
            <c:strRef>
              <c:f>Feuil21!$C$47:$H$47</c:f>
              <c:strCache>
                <c:ptCount val="6"/>
                <c:pt idx="0">
                  <c:v>P temp (°C)</c:v>
                </c:pt>
                <c:pt idx="1">
                  <c:v>BD (cP)</c:v>
                </c:pt>
                <c:pt idx="2">
                  <c:v>FV (cP)</c:v>
                </c:pt>
                <c:pt idx="3">
                  <c:v>SB (cP)</c:v>
                </c:pt>
                <c:pt idx="4">
                  <c:v>PV (cP)</c:v>
                </c:pt>
                <c:pt idx="5">
                  <c:v>Trough (cP)</c:v>
                </c:pt>
              </c:strCache>
            </c:strRef>
          </c:cat>
          <c:val>
            <c:numRef>
              <c:f>Feuil21!$C$51:$H$51</c:f>
              <c:numCache>
                <c:formatCode>General</c:formatCode>
                <c:ptCount val="6"/>
                <c:pt idx="0">
                  <c:v>84.7</c:v>
                </c:pt>
                <c:pt idx="1">
                  <c:v>305</c:v>
                </c:pt>
                <c:pt idx="2">
                  <c:v>2314.5</c:v>
                </c:pt>
                <c:pt idx="3">
                  <c:v>1248.5</c:v>
                </c:pt>
                <c:pt idx="4">
                  <c:v>1371</c:v>
                </c:pt>
                <c:pt idx="5">
                  <c:v>1066.5</c:v>
                </c:pt>
              </c:numCache>
            </c:numRef>
          </c:val>
        </c:ser>
        <c:axId val="74581504"/>
        <c:axId val="74583040"/>
      </c:barChart>
      <c:catAx>
        <c:axId val="74581504"/>
        <c:scaling>
          <c:orientation val="minMax"/>
        </c:scaling>
        <c:axPos val="b"/>
        <c:tickLblPos val="nextTo"/>
        <c:crossAx val="74583040"/>
        <c:crosses val="autoZero"/>
        <c:auto val="1"/>
        <c:lblAlgn val="ctr"/>
        <c:lblOffset val="100"/>
      </c:catAx>
      <c:valAx>
        <c:axId val="74583040"/>
        <c:scaling>
          <c:orientation val="minMax"/>
        </c:scaling>
        <c:axPos val="l"/>
        <c:numFmt formatCode="General" sourceLinked="1"/>
        <c:tickLblPos val="nextTo"/>
        <c:crossAx val="74581504"/>
        <c:crosses val="autoZero"/>
        <c:crossBetween val="between"/>
      </c:valAx>
    </c:plotArea>
    <c:legend>
      <c:legendPos val="r"/>
      <c:layout>
        <c:manualLayout>
          <c:xMode val="edge"/>
          <c:yMode val="edge"/>
          <c:x val="0"/>
          <c:y val="0.89348564903327354"/>
          <c:w val="1"/>
          <c:h val="0.10603750835746405"/>
        </c:manualLayout>
      </c:layout>
    </c:legend>
    <c:plotVisOnly val="1"/>
  </c:chart>
  <c:txPr>
    <a:bodyPr/>
    <a:lstStyle/>
    <a:p>
      <a:pPr>
        <a:defRPr sz="1600">
          <a:latin typeface="Times New Roman" pitchFamily="18" charset="0"/>
          <a:cs typeface="Times New Roman" pitchFamily="18" charset="0"/>
        </a:defRPr>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style val="1"/>
  <c:chart>
    <c:plotArea>
      <c:layout>
        <c:manualLayout>
          <c:layoutTarget val="inner"/>
          <c:xMode val="edge"/>
          <c:yMode val="edge"/>
          <c:x val="0.12077010600354759"/>
          <c:y val="2.7413628851949496E-2"/>
          <c:w val="0.85028483425213364"/>
          <c:h val="0.72851085894144951"/>
        </c:manualLayout>
      </c:layout>
      <c:scatterChart>
        <c:scatterStyle val="lineMarker"/>
        <c:ser>
          <c:idx val="0"/>
          <c:order val="0"/>
          <c:tx>
            <c:v>Contrôle</c:v>
          </c:tx>
          <c:spPr>
            <a:ln w="15875">
              <a:solidFill>
                <a:schemeClr val="tx1"/>
              </a:solidFill>
            </a:ln>
          </c:spPr>
          <c:marker>
            <c:spPr>
              <a:solidFill>
                <a:schemeClr val="tx1"/>
              </a:solidFill>
              <a:ln>
                <a:solidFill>
                  <a:schemeClr val="tx1"/>
                </a:solidFill>
              </a:ln>
            </c:spPr>
          </c:marker>
          <c:xVal>
            <c:numRef>
              <c:f>[GI.xlsx]Hoja2!$A$6:$A$13</c:f>
              <c:numCache>
                <c:formatCode>General</c:formatCode>
                <c:ptCount val="8"/>
                <c:pt idx="0">
                  <c:v>0</c:v>
                </c:pt>
                <c:pt idx="1">
                  <c:v>20</c:v>
                </c:pt>
                <c:pt idx="2">
                  <c:v>40</c:v>
                </c:pt>
                <c:pt idx="3">
                  <c:v>60</c:v>
                </c:pt>
                <c:pt idx="4">
                  <c:v>90</c:v>
                </c:pt>
                <c:pt idx="5">
                  <c:v>120</c:v>
                </c:pt>
                <c:pt idx="6">
                  <c:v>180</c:v>
                </c:pt>
              </c:numCache>
            </c:numRef>
          </c:xVal>
          <c:yVal>
            <c:numRef>
              <c:f>[GI.xlsx]Hoja2!$B$6:$B$13</c:f>
              <c:numCache>
                <c:formatCode>General</c:formatCode>
                <c:ptCount val="8"/>
                <c:pt idx="0">
                  <c:v>16.899999999999999</c:v>
                </c:pt>
                <c:pt idx="1">
                  <c:v>190.2</c:v>
                </c:pt>
                <c:pt idx="2">
                  <c:v>205.55</c:v>
                </c:pt>
                <c:pt idx="3">
                  <c:v>215.24749999999997</c:v>
                </c:pt>
                <c:pt idx="4">
                  <c:v>227.17499999999998</c:v>
                </c:pt>
                <c:pt idx="5">
                  <c:v>236.9</c:v>
                </c:pt>
                <c:pt idx="6">
                  <c:v>255.6</c:v>
                </c:pt>
              </c:numCache>
            </c:numRef>
          </c:yVal>
        </c:ser>
        <c:ser>
          <c:idx val="1"/>
          <c:order val="1"/>
          <c:tx>
            <c:v>pâtes enrichies à 10%</c:v>
          </c:tx>
          <c:spPr>
            <a:ln w="12700">
              <a:solidFill>
                <a:sysClr val="windowText" lastClr="000000"/>
              </a:solidFill>
            </a:ln>
          </c:spPr>
          <c:marker>
            <c:symbol val="square"/>
            <c:size val="4"/>
            <c:spPr>
              <a:solidFill>
                <a:sysClr val="windowText" lastClr="000000"/>
              </a:solidFill>
              <a:ln>
                <a:solidFill>
                  <a:schemeClr val="tx1"/>
                </a:solidFill>
              </a:ln>
            </c:spPr>
          </c:marker>
          <c:xVal>
            <c:numRef>
              <c:f>[GI.xlsx]Hoja2!$A$21:$A$28</c:f>
              <c:numCache>
                <c:formatCode>General</c:formatCode>
                <c:ptCount val="8"/>
                <c:pt idx="0">
                  <c:v>0</c:v>
                </c:pt>
                <c:pt idx="1">
                  <c:v>20</c:v>
                </c:pt>
                <c:pt idx="2">
                  <c:v>40</c:v>
                </c:pt>
                <c:pt idx="3">
                  <c:v>60</c:v>
                </c:pt>
                <c:pt idx="4">
                  <c:v>90</c:v>
                </c:pt>
                <c:pt idx="5">
                  <c:v>120</c:v>
                </c:pt>
                <c:pt idx="6">
                  <c:v>180</c:v>
                </c:pt>
              </c:numCache>
            </c:numRef>
          </c:xVal>
          <c:yVal>
            <c:numRef>
              <c:f>[GI.xlsx]Hoja2!$B$21:$B$28</c:f>
              <c:numCache>
                <c:formatCode>General</c:formatCode>
                <c:ptCount val="8"/>
                <c:pt idx="0">
                  <c:v>16.125</c:v>
                </c:pt>
                <c:pt idx="1">
                  <c:v>185.625</c:v>
                </c:pt>
                <c:pt idx="2">
                  <c:v>195.27499999999998</c:v>
                </c:pt>
                <c:pt idx="3">
                  <c:v>207.52500000000001</c:v>
                </c:pt>
                <c:pt idx="4">
                  <c:v>213.67499999999998</c:v>
                </c:pt>
                <c:pt idx="5">
                  <c:v>219.15</c:v>
                </c:pt>
                <c:pt idx="6">
                  <c:v>236.07499999999999</c:v>
                </c:pt>
              </c:numCache>
            </c:numRef>
          </c:yVal>
        </c:ser>
        <c:ser>
          <c:idx val="2"/>
          <c:order val="2"/>
          <c:tx>
            <c:v>pâtes enrichies à 30%</c:v>
          </c:tx>
          <c:spPr>
            <a:ln w="12700">
              <a:solidFill>
                <a:sysClr val="windowText" lastClr="000000"/>
              </a:solidFill>
            </a:ln>
          </c:spPr>
          <c:marker>
            <c:spPr>
              <a:solidFill>
                <a:schemeClr val="tx1"/>
              </a:solidFill>
            </c:spPr>
          </c:marker>
          <c:xVal>
            <c:numRef>
              <c:f>[GI.xlsx]Hoja2!$A$34:$A$41</c:f>
              <c:numCache>
                <c:formatCode>General</c:formatCode>
                <c:ptCount val="8"/>
                <c:pt idx="0">
                  <c:v>0</c:v>
                </c:pt>
                <c:pt idx="1">
                  <c:v>20</c:v>
                </c:pt>
                <c:pt idx="2">
                  <c:v>40</c:v>
                </c:pt>
                <c:pt idx="3">
                  <c:v>60</c:v>
                </c:pt>
                <c:pt idx="4">
                  <c:v>90</c:v>
                </c:pt>
                <c:pt idx="5">
                  <c:v>120</c:v>
                </c:pt>
                <c:pt idx="6">
                  <c:v>180</c:v>
                </c:pt>
              </c:numCache>
            </c:numRef>
          </c:xVal>
          <c:yVal>
            <c:numRef>
              <c:f>[GI.xlsx]Hoja2!$B$34:$B$41</c:f>
              <c:numCache>
                <c:formatCode>General</c:formatCode>
                <c:ptCount val="8"/>
                <c:pt idx="0">
                  <c:v>15.55</c:v>
                </c:pt>
                <c:pt idx="1">
                  <c:v>170.6</c:v>
                </c:pt>
                <c:pt idx="2">
                  <c:v>184.02500000000001</c:v>
                </c:pt>
                <c:pt idx="3">
                  <c:v>195.57499999999999</c:v>
                </c:pt>
                <c:pt idx="4">
                  <c:v>204.42500000000001</c:v>
                </c:pt>
                <c:pt idx="5">
                  <c:v>207.35000000000107</c:v>
                </c:pt>
                <c:pt idx="6">
                  <c:v>223</c:v>
                </c:pt>
              </c:numCache>
            </c:numRef>
          </c:yVal>
        </c:ser>
        <c:ser>
          <c:idx val="3"/>
          <c:order val="3"/>
          <c:tx>
            <c:v>pâtes enrichies à 50%</c:v>
          </c:tx>
          <c:spPr>
            <a:ln w="15875">
              <a:solidFill>
                <a:schemeClr val="tx1"/>
              </a:solidFill>
            </a:ln>
          </c:spPr>
          <c:marker>
            <c:spPr>
              <a:solidFill>
                <a:schemeClr val="tx1"/>
              </a:solidFill>
              <a:ln>
                <a:solidFill>
                  <a:schemeClr val="bg1"/>
                </a:solidFill>
              </a:ln>
            </c:spPr>
          </c:marker>
          <c:xVal>
            <c:numRef>
              <c:f>[GI.xlsx]Hoja2!$A$49:$A$56</c:f>
              <c:numCache>
                <c:formatCode>General</c:formatCode>
                <c:ptCount val="8"/>
                <c:pt idx="0">
                  <c:v>0</c:v>
                </c:pt>
                <c:pt idx="1">
                  <c:v>20</c:v>
                </c:pt>
                <c:pt idx="2">
                  <c:v>40</c:v>
                </c:pt>
                <c:pt idx="3">
                  <c:v>60</c:v>
                </c:pt>
                <c:pt idx="4">
                  <c:v>90</c:v>
                </c:pt>
                <c:pt idx="5">
                  <c:v>120</c:v>
                </c:pt>
                <c:pt idx="6">
                  <c:v>180</c:v>
                </c:pt>
              </c:numCache>
            </c:numRef>
          </c:xVal>
          <c:yVal>
            <c:numRef>
              <c:f>[GI.xlsx]Hoja2!$B$49:$B$56</c:f>
              <c:numCache>
                <c:formatCode>General</c:formatCode>
                <c:ptCount val="8"/>
                <c:pt idx="0">
                  <c:v>14.725</c:v>
                </c:pt>
                <c:pt idx="1">
                  <c:v>161.5</c:v>
                </c:pt>
                <c:pt idx="2">
                  <c:v>184.65</c:v>
                </c:pt>
                <c:pt idx="3">
                  <c:v>187.32500000000007</c:v>
                </c:pt>
                <c:pt idx="4">
                  <c:v>195.75</c:v>
                </c:pt>
                <c:pt idx="5">
                  <c:v>201.125</c:v>
                </c:pt>
                <c:pt idx="6">
                  <c:v>234.5</c:v>
                </c:pt>
              </c:numCache>
            </c:numRef>
          </c:yVal>
        </c:ser>
        <c:ser>
          <c:idx val="4"/>
          <c:order val="4"/>
          <c:tx>
            <c:v>pain blanc</c:v>
          </c:tx>
          <c:spPr>
            <a:ln w="12700">
              <a:solidFill>
                <a:sysClr val="windowText" lastClr="000000"/>
              </a:solidFill>
            </a:ln>
          </c:spPr>
          <c:marker>
            <c:symbol val="circle"/>
            <c:size val="5"/>
            <c:spPr>
              <a:solidFill>
                <a:schemeClr val="tx1"/>
              </a:solidFill>
              <a:ln w="3175">
                <a:solidFill>
                  <a:sysClr val="windowText" lastClr="000000"/>
                </a:solidFill>
                <a:headEnd w="sm" len="sm"/>
                <a:tailEnd w="sm" len="sm"/>
              </a:ln>
            </c:spPr>
          </c:marker>
          <c:xVal>
            <c:numRef>
              <c:f>[GI.xlsx]Hoja2!$A$49:$A$55</c:f>
              <c:numCache>
                <c:formatCode>General</c:formatCode>
                <c:ptCount val="7"/>
                <c:pt idx="0">
                  <c:v>0</c:v>
                </c:pt>
                <c:pt idx="1">
                  <c:v>20</c:v>
                </c:pt>
                <c:pt idx="2">
                  <c:v>40</c:v>
                </c:pt>
                <c:pt idx="3">
                  <c:v>60</c:v>
                </c:pt>
                <c:pt idx="4">
                  <c:v>90</c:v>
                </c:pt>
                <c:pt idx="5">
                  <c:v>120</c:v>
                </c:pt>
                <c:pt idx="6">
                  <c:v>180</c:v>
                </c:pt>
              </c:numCache>
            </c:numRef>
          </c:xVal>
          <c:yVal>
            <c:numRef>
              <c:f>[GI.xlsx]Hoja2!$B$60:$B$66</c:f>
              <c:numCache>
                <c:formatCode>General</c:formatCode>
                <c:ptCount val="7"/>
                <c:pt idx="0">
                  <c:v>18.2</c:v>
                </c:pt>
                <c:pt idx="1">
                  <c:v>198.56</c:v>
                </c:pt>
                <c:pt idx="2">
                  <c:v>209.88000000000127</c:v>
                </c:pt>
                <c:pt idx="3">
                  <c:v>219.89000000000001</c:v>
                </c:pt>
                <c:pt idx="4">
                  <c:v>232.84313725490193</c:v>
                </c:pt>
                <c:pt idx="5">
                  <c:v>254.08496732026143</c:v>
                </c:pt>
                <c:pt idx="6">
                  <c:v>272.05882352941438</c:v>
                </c:pt>
              </c:numCache>
            </c:numRef>
          </c:yVal>
        </c:ser>
        <c:axId val="60175104"/>
        <c:axId val="60177408"/>
      </c:scatterChart>
      <c:valAx>
        <c:axId val="60175104"/>
        <c:scaling>
          <c:orientation val="minMax"/>
        </c:scaling>
        <c:axPos val="b"/>
        <c:title>
          <c:tx>
            <c:rich>
              <a:bodyPr/>
              <a:lstStyle/>
              <a:p>
                <a:pPr>
                  <a:defRPr/>
                </a:pPr>
                <a:r>
                  <a:rPr lang="es-ES"/>
                  <a:t>Temps (min)</a:t>
                </a:r>
              </a:p>
              <a:p>
                <a:pPr>
                  <a:defRPr/>
                </a:pPr>
                <a:endParaRPr lang="es-ES"/>
              </a:p>
            </c:rich>
          </c:tx>
          <c:layout>
            <c:manualLayout>
              <c:xMode val="edge"/>
              <c:yMode val="edge"/>
              <c:x val="0.43425950450080708"/>
              <c:y val="0.84676876849595251"/>
            </c:manualLayout>
          </c:layout>
        </c:title>
        <c:numFmt formatCode="General" sourceLinked="1"/>
        <c:tickLblPos val="nextTo"/>
        <c:crossAx val="60177408"/>
        <c:crosses val="autoZero"/>
        <c:crossBetween val="midCat"/>
      </c:valAx>
      <c:valAx>
        <c:axId val="60177408"/>
        <c:scaling>
          <c:orientation val="minMax"/>
        </c:scaling>
        <c:axPos val="l"/>
        <c:title>
          <c:tx>
            <c:rich>
              <a:bodyPr rot="-5400000" vert="horz"/>
              <a:lstStyle/>
              <a:p>
                <a:pPr>
                  <a:defRPr/>
                </a:pPr>
                <a:r>
                  <a:rPr lang="es-ES"/>
                  <a:t>hydrolyse de l'amidon (mg/g)</a:t>
                </a:r>
              </a:p>
            </c:rich>
          </c:tx>
          <c:layout>
            <c:manualLayout>
              <c:xMode val="edge"/>
              <c:yMode val="edge"/>
              <c:x val="0"/>
              <c:y val="9.0614032109805245E-2"/>
            </c:manualLayout>
          </c:layout>
        </c:title>
        <c:numFmt formatCode="General" sourceLinked="1"/>
        <c:tickLblPos val="nextTo"/>
        <c:crossAx val="60175104"/>
        <c:crosses val="autoZero"/>
        <c:crossBetween val="midCat"/>
      </c:valAx>
    </c:plotArea>
    <c:legend>
      <c:legendPos val="r"/>
      <c:layout>
        <c:manualLayout>
          <c:xMode val="edge"/>
          <c:yMode val="edge"/>
          <c:x val="0"/>
          <c:y val="0.93138624327562658"/>
          <c:w val="1"/>
          <c:h val="5.6747696694032491E-2"/>
        </c:manualLayout>
      </c:layout>
    </c:legend>
    <c:plotVisOnly val="1"/>
    <c:dispBlanksAs val="gap"/>
  </c:chart>
  <c:txPr>
    <a:bodyPr/>
    <a:lstStyle/>
    <a:p>
      <a:pPr>
        <a:defRPr sz="1600">
          <a:latin typeface="Times New Roman" pitchFamily="18" charset="0"/>
          <a:cs typeface="Times New Roman" pitchFamily="18" charset="0"/>
        </a:defRPr>
      </a:pPr>
      <a:endParaRPr lang="fr-FR"/>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fr-FR"/>
  <c:style val="29"/>
  <c:chart>
    <c:autoTitleDeleted val="1"/>
    <c:plotArea>
      <c:layout>
        <c:manualLayout>
          <c:layoutTarget val="inner"/>
          <c:xMode val="edge"/>
          <c:yMode val="edge"/>
          <c:x val="4.7787709438904813E-2"/>
          <c:y val="7.5064050122376991E-2"/>
          <c:w val="0.95183523530731662"/>
          <c:h val="0.71121929066164113"/>
        </c:manualLayout>
      </c:layout>
      <c:barChart>
        <c:barDir val="col"/>
        <c:grouping val="clustered"/>
        <c:ser>
          <c:idx val="0"/>
          <c:order val="0"/>
          <c:tx>
            <c:strRef>
              <c:f>Feuil21!$B$10</c:f>
              <c:strCache>
                <c:ptCount val="1"/>
                <c:pt idx="0">
                  <c:v>Cicatellis traditionnelles</c:v>
                </c:pt>
              </c:strCache>
            </c:strRef>
          </c:tx>
          <c:spPr>
            <a:solidFill>
              <a:srgbClr val="CAAB5E"/>
            </a:solidFill>
          </c:spPr>
          <c:dLbls>
            <c:dLbl>
              <c:idx val="0"/>
              <c:layout/>
              <c:tx>
                <c:rich>
                  <a:bodyPr/>
                  <a:lstStyle/>
                  <a:p>
                    <a:r>
                      <a:rPr lang="en-US"/>
                      <a:t>a</a:t>
                    </a:r>
                  </a:p>
                </c:rich>
              </c:tx>
              <c:dLblPos val="outEnd"/>
              <c:showVal val="1"/>
            </c:dLbl>
            <c:dLbl>
              <c:idx val="1"/>
              <c:layout/>
              <c:tx>
                <c:rich>
                  <a:bodyPr/>
                  <a:lstStyle/>
                  <a:p>
                    <a:r>
                      <a:rPr lang="en-US"/>
                      <a:t>a</a:t>
                    </a:r>
                  </a:p>
                </c:rich>
              </c:tx>
              <c:dLblPos val="outEnd"/>
              <c:showVal val="1"/>
            </c:dLbl>
            <c:dLbl>
              <c:idx val="2"/>
              <c:layout>
                <c:manualLayout>
                  <c:x val="0"/>
                  <c:y val="1.1512342005449138E-2"/>
                </c:manualLayout>
              </c:layout>
              <c:tx>
                <c:rich>
                  <a:bodyPr/>
                  <a:lstStyle/>
                  <a:p>
                    <a:r>
                      <a:rPr lang="en-US"/>
                      <a:t>a</a:t>
                    </a:r>
                  </a:p>
                </c:rich>
              </c:tx>
              <c:dLblPos val="outEnd"/>
              <c:showVal val="1"/>
            </c:dLbl>
            <c:dLbl>
              <c:idx val="3"/>
              <c:layout/>
              <c:tx>
                <c:rich>
                  <a:bodyPr/>
                  <a:lstStyle/>
                  <a:p>
                    <a:r>
                      <a:rPr lang="en-US"/>
                      <a:t>a</a:t>
                    </a:r>
                  </a:p>
                </c:rich>
              </c:tx>
              <c:dLblPos val="outEnd"/>
              <c:showVal val="1"/>
            </c:dLbl>
            <c:dLbl>
              <c:idx val="4"/>
              <c:layout/>
              <c:tx>
                <c:rich>
                  <a:bodyPr/>
                  <a:lstStyle/>
                  <a:p>
                    <a:r>
                      <a:rPr lang="en-US"/>
                      <a:t>a</a:t>
                    </a:r>
                  </a:p>
                </c:rich>
              </c:tx>
              <c:dLblPos val="outEnd"/>
              <c:showVal val="1"/>
            </c:dLbl>
            <c:dLbl>
              <c:idx val="5"/>
              <c:layout/>
              <c:tx>
                <c:rich>
                  <a:bodyPr/>
                  <a:lstStyle/>
                  <a:p>
                    <a:r>
                      <a:rPr lang="en-US"/>
                      <a:t>a</a:t>
                    </a:r>
                  </a:p>
                </c:rich>
              </c:tx>
              <c:dLblPos val="outEnd"/>
              <c:showVal val="1"/>
            </c:dLbl>
            <c:dLblPos val="outEnd"/>
            <c:showVal val="1"/>
          </c:dLbls>
          <c:errBars>
            <c:errBarType val="both"/>
            <c:errValType val="cust"/>
            <c:plus>
              <c:numRef>
                <c:f>Feuil21!$I$10:$N$10</c:f>
                <c:numCache>
                  <c:formatCode>General</c:formatCode>
                  <c:ptCount val="6"/>
                  <c:pt idx="0">
                    <c:v>0.5</c:v>
                  </c:pt>
                  <c:pt idx="1">
                    <c:v>3.5</c:v>
                  </c:pt>
                  <c:pt idx="2">
                    <c:v>4.2</c:v>
                  </c:pt>
                  <c:pt idx="3">
                    <c:v>1.4</c:v>
                  </c:pt>
                  <c:pt idx="4">
                    <c:v>6.3</c:v>
                  </c:pt>
                  <c:pt idx="5">
                    <c:v>2.8</c:v>
                  </c:pt>
                </c:numCache>
              </c:numRef>
            </c:plus>
            <c:minus>
              <c:numRef>
                <c:f>Feuil21!$I$10:$N$10</c:f>
                <c:numCache>
                  <c:formatCode>General</c:formatCode>
                  <c:ptCount val="6"/>
                  <c:pt idx="0">
                    <c:v>0.5</c:v>
                  </c:pt>
                  <c:pt idx="1">
                    <c:v>3.5</c:v>
                  </c:pt>
                  <c:pt idx="2">
                    <c:v>4.2</c:v>
                  </c:pt>
                  <c:pt idx="3">
                    <c:v>1.4</c:v>
                  </c:pt>
                  <c:pt idx="4">
                    <c:v>6.3</c:v>
                  </c:pt>
                  <c:pt idx="5">
                    <c:v>2.8</c:v>
                  </c:pt>
                </c:numCache>
              </c:numRef>
            </c:minus>
          </c:errBars>
          <c:cat>
            <c:strRef>
              <c:f>Feuil21!$C$9:$H$9</c:f>
              <c:strCache>
                <c:ptCount val="6"/>
                <c:pt idx="0">
                  <c:v>P temp (°C)</c:v>
                </c:pt>
                <c:pt idx="1">
                  <c:v>BD (cP)</c:v>
                </c:pt>
                <c:pt idx="2">
                  <c:v>FV (cP)</c:v>
                </c:pt>
                <c:pt idx="3">
                  <c:v>SB (cP)</c:v>
                </c:pt>
                <c:pt idx="4">
                  <c:v>PV (cP)</c:v>
                </c:pt>
                <c:pt idx="5">
                  <c:v>Trough (cP)</c:v>
                </c:pt>
              </c:strCache>
            </c:strRef>
          </c:cat>
          <c:val>
            <c:numRef>
              <c:f>Feuil21!$C$10:$H$10</c:f>
              <c:numCache>
                <c:formatCode>General</c:formatCode>
                <c:ptCount val="6"/>
                <c:pt idx="0">
                  <c:v>89.2</c:v>
                </c:pt>
                <c:pt idx="1">
                  <c:v>45.5</c:v>
                </c:pt>
                <c:pt idx="2">
                  <c:v>2320</c:v>
                </c:pt>
                <c:pt idx="3">
                  <c:v>1144</c:v>
                </c:pt>
                <c:pt idx="4">
                  <c:v>1221.5</c:v>
                </c:pt>
                <c:pt idx="5">
                  <c:v>1176</c:v>
                </c:pt>
              </c:numCache>
            </c:numRef>
          </c:val>
        </c:ser>
        <c:ser>
          <c:idx val="1"/>
          <c:order val="1"/>
          <c:tx>
            <c:strRef>
              <c:f>Feuil21!$B$11</c:f>
              <c:strCache>
                <c:ptCount val="1"/>
                <c:pt idx="0">
                  <c:v>Cicatellis enrichies à 10%</c:v>
                </c:pt>
              </c:strCache>
            </c:strRef>
          </c:tx>
          <c:spPr>
            <a:solidFill>
              <a:srgbClr val="DE6F00"/>
            </a:solidFill>
          </c:spPr>
          <c:dLbls>
            <c:dLbl>
              <c:idx val="0"/>
              <c:layout/>
              <c:tx>
                <c:rich>
                  <a:bodyPr/>
                  <a:lstStyle/>
                  <a:p>
                    <a:r>
                      <a:rPr lang="en-US"/>
                      <a:t>a</a:t>
                    </a:r>
                  </a:p>
                </c:rich>
              </c:tx>
              <c:dLblPos val="outEnd"/>
              <c:showVal val="1"/>
            </c:dLbl>
            <c:dLbl>
              <c:idx val="1"/>
              <c:layout/>
              <c:tx>
                <c:rich>
                  <a:bodyPr/>
                  <a:lstStyle/>
                  <a:p>
                    <a:r>
                      <a:rPr lang="en-US"/>
                      <a:t>c</a:t>
                    </a:r>
                  </a:p>
                </c:rich>
              </c:tx>
              <c:dLblPos val="outEnd"/>
              <c:showVal val="1"/>
            </c:dLbl>
            <c:dLbl>
              <c:idx val="2"/>
              <c:layout/>
              <c:tx>
                <c:rich>
                  <a:bodyPr/>
                  <a:lstStyle/>
                  <a:p>
                    <a:r>
                      <a:rPr lang="en-US"/>
                      <a:t>b</a:t>
                    </a:r>
                  </a:p>
                </c:rich>
              </c:tx>
              <c:dLblPos val="outEnd"/>
              <c:showVal val="1"/>
            </c:dLbl>
            <c:dLbl>
              <c:idx val="3"/>
              <c:layout/>
              <c:tx>
                <c:rich>
                  <a:bodyPr/>
                  <a:lstStyle/>
                  <a:p>
                    <a:r>
                      <a:rPr lang="en-US"/>
                      <a:t>b</a:t>
                    </a:r>
                  </a:p>
                </c:rich>
              </c:tx>
              <c:dLblPos val="outEnd"/>
              <c:showVal val="1"/>
            </c:dLbl>
            <c:dLbl>
              <c:idx val="4"/>
              <c:layout/>
              <c:tx>
                <c:rich>
                  <a:bodyPr/>
                  <a:lstStyle/>
                  <a:p>
                    <a:r>
                      <a:rPr lang="en-US"/>
                      <a:t>b</a:t>
                    </a:r>
                  </a:p>
                </c:rich>
              </c:tx>
              <c:dLblPos val="outEnd"/>
              <c:showVal val="1"/>
            </c:dLbl>
            <c:dLbl>
              <c:idx val="5"/>
              <c:layout/>
              <c:tx>
                <c:rich>
                  <a:bodyPr/>
                  <a:lstStyle/>
                  <a:p>
                    <a:r>
                      <a:rPr lang="en-US"/>
                      <a:t>b</a:t>
                    </a:r>
                  </a:p>
                </c:rich>
              </c:tx>
              <c:dLblPos val="outEnd"/>
              <c:showVal val="1"/>
            </c:dLbl>
            <c:dLblPos val="outEnd"/>
            <c:showVal val="1"/>
          </c:dLbls>
          <c:errBars>
            <c:errBarType val="both"/>
            <c:errValType val="cust"/>
            <c:plus>
              <c:numRef>
                <c:f>Feuil21!$I$11:$N$11</c:f>
                <c:numCache>
                  <c:formatCode>General</c:formatCode>
                  <c:ptCount val="6"/>
                  <c:pt idx="0">
                    <c:v>0.5</c:v>
                  </c:pt>
                  <c:pt idx="1">
                    <c:v>7</c:v>
                  </c:pt>
                  <c:pt idx="2">
                    <c:v>2.8</c:v>
                  </c:pt>
                  <c:pt idx="3">
                    <c:v>45.2</c:v>
                  </c:pt>
                  <c:pt idx="4">
                    <c:v>49.4</c:v>
                  </c:pt>
                  <c:pt idx="5">
                    <c:v>42.4</c:v>
                  </c:pt>
                </c:numCache>
              </c:numRef>
            </c:plus>
            <c:minus>
              <c:numRef>
                <c:f>Feuil21!$I$11:$N$11</c:f>
                <c:numCache>
                  <c:formatCode>General</c:formatCode>
                  <c:ptCount val="6"/>
                  <c:pt idx="0">
                    <c:v>0.5</c:v>
                  </c:pt>
                  <c:pt idx="1">
                    <c:v>7</c:v>
                  </c:pt>
                  <c:pt idx="2">
                    <c:v>2.8</c:v>
                  </c:pt>
                  <c:pt idx="3">
                    <c:v>45.2</c:v>
                  </c:pt>
                  <c:pt idx="4">
                    <c:v>49.4</c:v>
                  </c:pt>
                  <c:pt idx="5">
                    <c:v>42.4</c:v>
                  </c:pt>
                </c:numCache>
              </c:numRef>
            </c:minus>
          </c:errBars>
          <c:cat>
            <c:strRef>
              <c:f>Feuil21!$C$9:$H$9</c:f>
              <c:strCache>
                <c:ptCount val="6"/>
                <c:pt idx="0">
                  <c:v>P temp (°C)</c:v>
                </c:pt>
                <c:pt idx="1">
                  <c:v>BD (cP)</c:v>
                </c:pt>
                <c:pt idx="2">
                  <c:v>FV (cP)</c:v>
                </c:pt>
                <c:pt idx="3">
                  <c:v>SB (cP)</c:v>
                </c:pt>
                <c:pt idx="4">
                  <c:v>PV (cP)</c:v>
                </c:pt>
                <c:pt idx="5">
                  <c:v>Trough (cP)</c:v>
                </c:pt>
              </c:strCache>
            </c:strRef>
          </c:cat>
          <c:val>
            <c:numRef>
              <c:f>Feuil21!$C$11:$H$11</c:f>
              <c:numCache>
                <c:formatCode>General</c:formatCode>
                <c:ptCount val="6"/>
                <c:pt idx="0">
                  <c:v>89.2</c:v>
                </c:pt>
                <c:pt idx="1">
                  <c:v>17</c:v>
                </c:pt>
                <c:pt idx="2">
                  <c:v>1975</c:v>
                </c:pt>
                <c:pt idx="3">
                  <c:v>966</c:v>
                </c:pt>
                <c:pt idx="4">
                  <c:v>1026</c:v>
                </c:pt>
                <c:pt idx="5">
                  <c:v>1009</c:v>
                </c:pt>
              </c:numCache>
            </c:numRef>
          </c:val>
        </c:ser>
        <c:ser>
          <c:idx val="2"/>
          <c:order val="2"/>
          <c:tx>
            <c:strRef>
              <c:f>Feuil21!$B$12</c:f>
              <c:strCache>
                <c:ptCount val="1"/>
                <c:pt idx="0">
                  <c:v>Cicatellis enrichies à 30%</c:v>
                </c:pt>
              </c:strCache>
            </c:strRef>
          </c:tx>
          <c:spPr>
            <a:solidFill>
              <a:srgbClr val="E6AA00"/>
            </a:solidFill>
          </c:spPr>
          <c:dLbls>
            <c:dLbl>
              <c:idx val="0"/>
              <c:layout/>
              <c:tx>
                <c:rich>
                  <a:bodyPr/>
                  <a:lstStyle/>
                  <a:p>
                    <a:r>
                      <a:rPr lang="en-US"/>
                      <a:t>a</a:t>
                    </a:r>
                  </a:p>
                </c:rich>
              </c:tx>
              <c:dLblPos val="outEnd"/>
              <c:showVal val="1"/>
            </c:dLbl>
            <c:dLbl>
              <c:idx val="1"/>
              <c:layout/>
              <c:tx>
                <c:rich>
                  <a:bodyPr/>
                  <a:lstStyle/>
                  <a:p>
                    <a:r>
                      <a:rPr lang="en-US"/>
                      <a:t>ba</a:t>
                    </a:r>
                  </a:p>
                </c:rich>
              </c:tx>
              <c:dLblPos val="outEnd"/>
              <c:showVal val="1"/>
            </c:dLbl>
            <c:dLbl>
              <c:idx val="2"/>
              <c:layout/>
              <c:tx>
                <c:rich>
                  <a:bodyPr/>
                  <a:lstStyle/>
                  <a:p>
                    <a:r>
                      <a:rPr lang="en-US"/>
                      <a:t>c</a:t>
                    </a:r>
                  </a:p>
                </c:rich>
              </c:tx>
              <c:dLblPos val="outEnd"/>
              <c:showVal val="1"/>
            </c:dLbl>
            <c:dLbl>
              <c:idx val="3"/>
              <c:layout/>
              <c:tx>
                <c:rich>
                  <a:bodyPr/>
                  <a:lstStyle/>
                  <a:p>
                    <a:r>
                      <a:rPr lang="en-US"/>
                      <a:t>c</a:t>
                    </a:r>
                  </a:p>
                </c:rich>
              </c:tx>
              <c:dLblPos val="outEnd"/>
              <c:showVal val="1"/>
            </c:dLbl>
            <c:dLbl>
              <c:idx val="4"/>
              <c:layout/>
              <c:tx>
                <c:rich>
                  <a:bodyPr/>
                  <a:lstStyle/>
                  <a:p>
                    <a:r>
                      <a:rPr lang="en-US"/>
                      <a:t>c</a:t>
                    </a:r>
                  </a:p>
                </c:rich>
              </c:tx>
              <c:dLblPos val="outEnd"/>
              <c:showVal val="1"/>
            </c:dLbl>
            <c:dLbl>
              <c:idx val="5"/>
              <c:layout/>
              <c:tx>
                <c:rich>
                  <a:bodyPr/>
                  <a:lstStyle/>
                  <a:p>
                    <a:r>
                      <a:rPr lang="en-US"/>
                      <a:t>c</a:t>
                    </a:r>
                  </a:p>
                </c:rich>
              </c:tx>
              <c:dLblPos val="outEnd"/>
              <c:showVal val="1"/>
            </c:dLbl>
            <c:dLblPos val="outEnd"/>
            <c:showVal val="1"/>
          </c:dLbls>
          <c:errBars>
            <c:errBarType val="both"/>
            <c:errValType val="cust"/>
            <c:plus>
              <c:numRef>
                <c:f>Feuil21!$I$12:$N$12</c:f>
                <c:numCache>
                  <c:formatCode>General</c:formatCode>
                  <c:ptCount val="6"/>
                  <c:pt idx="0">
                    <c:v>0</c:v>
                  </c:pt>
                  <c:pt idx="1">
                    <c:v>4.9000000000000004</c:v>
                  </c:pt>
                  <c:pt idx="2">
                    <c:v>13.4</c:v>
                  </c:pt>
                  <c:pt idx="3">
                    <c:v>13.4</c:v>
                  </c:pt>
                  <c:pt idx="4">
                    <c:v>4.9000000000000004</c:v>
                  </c:pt>
                  <c:pt idx="5">
                    <c:v>0</c:v>
                  </c:pt>
                </c:numCache>
              </c:numRef>
            </c:plus>
            <c:minus>
              <c:numRef>
                <c:f>Feuil21!$I$12:$N$12</c:f>
                <c:numCache>
                  <c:formatCode>General</c:formatCode>
                  <c:ptCount val="6"/>
                  <c:pt idx="0">
                    <c:v>0</c:v>
                  </c:pt>
                  <c:pt idx="1">
                    <c:v>4.9000000000000004</c:v>
                  </c:pt>
                  <c:pt idx="2">
                    <c:v>13.4</c:v>
                  </c:pt>
                  <c:pt idx="3">
                    <c:v>13.4</c:v>
                  </c:pt>
                  <c:pt idx="4">
                    <c:v>4.9000000000000004</c:v>
                  </c:pt>
                  <c:pt idx="5">
                    <c:v>0</c:v>
                  </c:pt>
                </c:numCache>
              </c:numRef>
            </c:minus>
          </c:errBars>
          <c:cat>
            <c:strRef>
              <c:f>Feuil21!$C$9:$H$9</c:f>
              <c:strCache>
                <c:ptCount val="6"/>
                <c:pt idx="0">
                  <c:v>P temp (°C)</c:v>
                </c:pt>
                <c:pt idx="1">
                  <c:v>BD (cP)</c:v>
                </c:pt>
                <c:pt idx="2">
                  <c:v>FV (cP)</c:v>
                </c:pt>
                <c:pt idx="3">
                  <c:v>SB (cP)</c:v>
                </c:pt>
                <c:pt idx="4">
                  <c:v>PV (cP)</c:v>
                </c:pt>
                <c:pt idx="5">
                  <c:v>Trough (cP)</c:v>
                </c:pt>
              </c:strCache>
            </c:strRef>
          </c:cat>
          <c:val>
            <c:numRef>
              <c:f>Feuil21!$C$12:$H$12</c:f>
              <c:numCache>
                <c:formatCode>General</c:formatCode>
                <c:ptCount val="6"/>
                <c:pt idx="0">
                  <c:v>85.1</c:v>
                </c:pt>
                <c:pt idx="1">
                  <c:v>33.5</c:v>
                </c:pt>
                <c:pt idx="2">
                  <c:v>1407</c:v>
                </c:pt>
                <c:pt idx="3">
                  <c:v>703.5</c:v>
                </c:pt>
                <c:pt idx="4">
                  <c:v>737</c:v>
                </c:pt>
                <c:pt idx="5">
                  <c:v>704</c:v>
                </c:pt>
              </c:numCache>
            </c:numRef>
          </c:val>
        </c:ser>
        <c:ser>
          <c:idx val="3"/>
          <c:order val="3"/>
          <c:tx>
            <c:strRef>
              <c:f>Feuil21!$B$13</c:f>
              <c:strCache>
                <c:ptCount val="1"/>
                <c:pt idx="0">
                  <c:v>Cicatellis enrichies à 50%</c:v>
                </c:pt>
              </c:strCache>
            </c:strRef>
          </c:tx>
          <c:spPr>
            <a:solidFill>
              <a:srgbClr val="993300"/>
            </a:solidFill>
          </c:spPr>
          <c:dLbls>
            <c:dLbl>
              <c:idx val="0"/>
              <c:layout/>
              <c:tx>
                <c:rich>
                  <a:bodyPr/>
                  <a:lstStyle/>
                  <a:p>
                    <a:r>
                      <a:rPr lang="en-US"/>
                      <a:t>a</a:t>
                    </a:r>
                  </a:p>
                </c:rich>
              </c:tx>
              <c:dLblPos val="outEnd"/>
              <c:showVal val="1"/>
            </c:dLbl>
            <c:dLbl>
              <c:idx val="1"/>
              <c:layout/>
              <c:tx>
                <c:rich>
                  <a:bodyPr/>
                  <a:lstStyle/>
                  <a:p>
                    <a:r>
                      <a:rPr lang="en-US"/>
                      <a:t>bc</a:t>
                    </a:r>
                  </a:p>
                </c:rich>
              </c:tx>
              <c:dLblPos val="outEnd"/>
              <c:showVal val="1"/>
            </c:dLbl>
            <c:dLbl>
              <c:idx val="2"/>
              <c:layout/>
              <c:tx>
                <c:rich>
                  <a:bodyPr/>
                  <a:lstStyle/>
                  <a:p>
                    <a:r>
                      <a:rPr lang="en-US"/>
                      <a:t>d</a:t>
                    </a:r>
                  </a:p>
                </c:rich>
              </c:tx>
              <c:dLblPos val="outEnd"/>
              <c:showVal val="1"/>
            </c:dLbl>
            <c:dLbl>
              <c:idx val="3"/>
              <c:layout/>
              <c:tx>
                <c:rich>
                  <a:bodyPr/>
                  <a:lstStyle/>
                  <a:p>
                    <a:r>
                      <a:rPr lang="en-US"/>
                      <a:t>d</a:t>
                    </a:r>
                  </a:p>
                </c:rich>
              </c:tx>
              <c:dLblPos val="outEnd"/>
              <c:showVal val="1"/>
            </c:dLbl>
            <c:dLbl>
              <c:idx val="4"/>
              <c:layout/>
              <c:tx>
                <c:rich>
                  <a:bodyPr/>
                  <a:lstStyle/>
                  <a:p>
                    <a:r>
                      <a:rPr lang="en-US"/>
                      <a:t>d</a:t>
                    </a:r>
                  </a:p>
                </c:rich>
              </c:tx>
              <c:dLblPos val="outEnd"/>
              <c:showVal val="1"/>
            </c:dLbl>
            <c:dLbl>
              <c:idx val="5"/>
              <c:layout/>
              <c:tx>
                <c:rich>
                  <a:bodyPr/>
                  <a:lstStyle/>
                  <a:p>
                    <a:r>
                      <a:rPr lang="en-US"/>
                      <a:t>d</a:t>
                    </a:r>
                  </a:p>
                </c:rich>
              </c:tx>
              <c:dLblPos val="outEnd"/>
              <c:showVal val="1"/>
            </c:dLbl>
            <c:dLblPos val="outEnd"/>
            <c:showVal val="1"/>
          </c:dLbls>
          <c:errBars>
            <c:errBarType val="both"/>
            <c:errValType val="cust"/>
            <c:plus>
              <c:numRef>
                <c:f>Feuil21!$I$13:$N$13</c:f>
                <c:numCache>
                  <c:formatCode>General</c:formatCode>
                  <c:ptCount val="6"/>
                  <c:pt idx="0">
                    <c:v>3.0000000000000002E-2</c:v>
                  </c:pt>
                  <c:pt idx="1">
                    <c:v>0.70000000000000062</c:v>
                  </c:pt>
                  <c:pt idx="2">
                    <c:v>28.2</c:v>
                  </c:pt>
                  <c:pt idx="3">
                    <c:v>11.3</c:v>
                  </c:pt>
                  <c:pt idx="4">
                    <c:v>19.600000000000001</c:v>
                  </c:pt>
                  <c:pt idx="5">
                    <c:v>16.899999999999999</c:v>
                  </c:pt>
                </c:numCache>
              </c:numRef>
            </c:plus>
            <c:minus>
              <c:numRef>
                <c:f>Feuil21!$I$13:$N$13</c:f>
                <c:numCache>
                  <c:formatCode>General</c:formatCode>
                  <c:ptCount val="6"/>
                  <c:pt idx="0">
                    <c:v>3.0000000000000002E-2</c:v>
                  </c:pt>
                  <c:pt idx="1">
                    <c:v>0.70000000000000062</c:v>
                  </c:pt>
                  <c:pt idx="2">
                    <c:v>28.2</c:v>
                  </c:pt>
                  <c:pt idx="3">
                    <c:v>11.3</c:v>
                  </c:pt>
                  <c:pt idx="4">
                    <c:v>19.600000000000001</c:v>
                  </c:pt>
                  <c:pt idx="5">
                    <c:v>16.899999999999999</c:v>
                  </c:pt>
                </c:numCache>
              </c:numRef>
            </c:minus>
          </c:errBars>
          <c:cat>
            <c:strRef>
              <c:f>Feuil21!$C$9:$H$9</c:f>
              <c:strCache>
                <c:ptCount val="6"/>
                <c:pt idx="0">
                  <c:v>P temp (°C)</c:v>
                </c:pt>
                <c:pt idx="1">
                  <c:v>BD (cP)</c:v>
                </c:pt>
                <c:pt idx="2">
                  <c:v>FV (cP)</c:v>
                </c:pt>
                <c:pt idx="3">
                  <c:v>SB (cP)</c:v>
                </c:pt>
                <c:pt idx="4">
                  <c:v>PV (cP)</c:v>
                </c:pt>
                <c:pt idx="5">
                  <c:v>Trough (cP)</c:v>
                </c:pt>
              </c:strCache>
            </c:strRef>
          </c:cat>
          <c:val>
            <c:numRef>
              <c:f>Feuil21!$C$13:$H$13</c:f>
              <c:numCache>
                <c:formatCode>General</c:formatCode>
                <c:ptCount val="6"/>
                <c:pt idx="0">
                  <c:v>84.7</c:v>
                </c:pt>
                <c:pt idx="1">
                  <c:v>26.5</c:v>
                </c:pt>
                <c:pt idx="2">
                  <c:v>970</c:v>
                </c:pt>
                <c:pt idx="3">
                  <c:v>472</c:v>
                </c:pt>
                <c:pt idx="4">
                  <c:v>524.5</c:v>
                </c:pt>
                <c:pt idx="5">
                  <c:v>498</c:v>
                </c:pt>
              </c:numCache>
            </c:numRef>
          </c:val>
        </c:ser>
        <c:axId val="74724864"/>
        <c:axId val="74726400"/>
      </c:barChart>
      <c:catAx>
        <c:axId val="74724864"/>
        <c:scaling>
          <c:orientation val="minMax"/>
        </c:scaling>
        <c:axPos val="b"/>
        <c:tickLblPos val="nextTo"/>
        <c:crossAx val="74726400"/>
        <c:crosses val="autoZero"/>
        <c:auto val="1"/>
        <c:lblAlgn val="ctr"/>
        <c:lblOffset val="100"/>
      </c:catAx>
      <c:valAx>
        <c:axId val="74726400"/>
        <c:scaling>
          <c:orientation val="minMax"/>
        </c:scaling>
        <c:axPos val="l"/>
        <c:numFmt formatCode="General" sourceLinked="1"/>
        <c:tickLblPos val="nextTo"/>
        <c:crossAx val="74724864"/>
        <c:crosses val="autoZero"/>
        <c:crossBetween val="between"/>
      </c:valAx>
    </c:plotArea>
    <c:legend>
      <c:legendPos val="r"/>
      <c:layout>
        <c:manualLayout>
          <c:xMode val="edge"/>
          <c:yMode val="edge"/>
          <c:x val="0"/>
          <c:y val="0.89568078294330933"/>
          <c:w val="1"/>
          <c:h val="0.10431925459685928"/>
        </c:manualLayout>
      </c:layout>
    </c:legend>
    <c:plotVisOnly val="1"/>
  </c:chart>
  <c:txPr>
    <a:bodyPr/>
    <a:lstStyle/>
    <a:p>
      <a:pPr>
        <a:defRPr sz="1600">
          <a:latin typeface="Times New Roman" pitchFamily="18" charset="0"/>
          <a:cs typeface="Times New Roman" pitchFamily="18" charset="0"/>
        </a:defRPr>
      </a:pPr>
      <a:endParaRPr lang="fr-FR"/>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fr-FR"/>
  <c:style val="26"/>
  <c:chart>
    <c:title>
      <c:layout>
        <c:manualLayout>
          <c:xMode val="edge"/>
          <c:yMode val="edge"/>
          <c:x val="0.37737422644307184"/>
          <c:y val="0.11276069507759612"/>
        </c:manualLayout>
      </c:layout>
      <c:txPr>
        <a:bodyPr/>
        <a:lstStyle/>
        <a:p>
          <a:pPr>
            <a:defRPr sz="2000">
              <a:solidFill>
                <a:srgbClr val="996633"/>
              </a:solidFill>
              <a:latin typeface="Times New Roman" pitchFamily="18" charset="0"/>
              <a:cs typeface="Times New Roman" pitchFamily="18" charset="0"/>
            </a:defRPr>
          </a:pPr>
          <a:endParaRPr lang="fr-FR"/>
        </a:p>
      </c:txPr>
    </c:title>
    <c:plotArea>
      <c:layout>
        <c:manualLayout>
          <c:layoutTarget val="inner"/>
          <c:xMode val="edge"/>
          <c:yMode val="edge"/>
          <c:x val="8.9432510468473628E-2"/>
          <c:y val="0.12871361287725774"/>
          <c:w val="0.8795229852912223"/>
          <c:h val="0.75753308830894928"/>
        </c:manualLayout>
      </c:layout>
      <c:barChart>
        <c:barDir val="col"/>
        <c:grouping val="clustered"/>
        <c:ser>
          <c:idx val="0"/>
          <c:order val="0"/>
          <c:tx>
            <c:strRef>
              <c:f>texture!$B$37</c:f>
              <c:strCache>
                <c:ptCount val="1"/>
                <c:pt idx="0">
                  <c:v>Adhésivité</c:v>
                </c:pt>
              </c:strCache>
            </c:strRef>
          </c:tx>
          <c:dPt>
            <c:idx val="0"/>
            <c:spPr>
              <a:solidFill>
                <a:srgbClr val="D3B977"/>
              </a:solidFill>
            </c:spPr>
          </c:dPt>
          <c:dPt>
            <c:idx val="1"/>
            <c:spPr>
              <a:solidFill>
                <a:srgbClr val="CCCC00"/>
              </a:solidFill>
            </c:spPr>
          </c:dPt>
          <c:dPt>
            <c:idx val="2"/>
            <c:spPr>
              <a:solidFill>
                <a:srgbClr val="E6AA00"/>
              </a:solidFill>
            </c:spPr>
          </c:dPt>
          <c:dPt>
            <c:idx val="3"/>
            <c:spPr>
              <a:solidFill>
                <a:srgbClr val="CC6600"/>
              </a:solidFill>
            </c:spPr>
          </c:dPt>
          <c:dLbls>
            <c:dLbl>
              <c:idx val="0"/>
              <c:layout>
                <c:manualLayout>
                  <c:x val="2.6524511990750257E-3"/>
                  <c:y val="-5.7825997475690324E-2"/>
                </c:manualLayout>
              </c:layout>
              <c:tx>
                <c:rich>
                  <a:bodyPr/>
                  <a:lstStyle/>
                  <a:p>
                    <a:r>
                      <a:rPr lang="en-US" smtClean="0"/>
                      <a:t>a</a:t>
                    </a:r>
                    <a:endParaRPr lang="en-US" dirty="0"/>
                  </a:p>
                </c:rich>
              </c:tx>
              <c:dLblPos val="outEnd"/>
              <c:showVal val="1"/>
            </c:dLbl>
            <c:dLbl>
              <c:idx val="1"/>
              <c:layout>
                <c:manualLayout>
                  <c:x val="-2.6524511990749771E-3"/>
                  <c:y val="-6.0717297349475438E-2"/>
                </c:manualLayout>
              </c:layout>
              <c:tx>
                <c:rich>
                  <a:bodyPr/>
                  <a:lstStyle/>
                  <a:p>
                    <a:r>
                      <a:rPr lang="en-US" smtClean="0"/>
                      <a:t>b</a:t>
                    </a:r>
                    <a:endParaRPr lang="en-US" dirty="0"/>
                  </a:p>
                </c:rich>
              </c:tx>
              <c:dLblPos val="outEnd"/>
              <c:showVal val="1"/>
            </c:dLbl>
            <c:dLbl>
              <c:idx val="2"/>
              <c:layout>
                <c:manualLayout>
                  <c:x val="-2.6524511990750257E-3"/>
                  <c:y val="-7.5173796718397412E-2"/>
                </c:manualLayout>
              </c:layout>
              <c:tx>
                <c:rich>
                  <a:bodyPr/>
                  <a:lstStyle/>
                  <a:p>
                    <a:r>
                      <a:rPr lang="en-US" smtClean="0"/>
                      <a:t>c</a:t>
                    </a:r>
                    <a:endParaRPr lang="en-US" dirty="0"/>
                  </a:p>
                </c:rich>
              </c:tx>
              <c:dLblPos val="outEnd"/>
              <c:showVal val="1"/>
            </c:dLbl>
            <c:dLbl>
              <c:idx val="3"/>
              <c:layout>
                <c:manualLayout>
                  <c:x val="2.6524511990750257E-3"/>
                  <c:y val="-0.14456499368922698"/>
                </c:manualLayout>
              </c:layout>
              <c:tx>
                <c:rich>
                  <a:bodyPr/>
                  <a:lstStyle/>
                  <a:p>
                    <a:r>
                      <a:rPr lang="en-US" smtClean="0"/>
                      <a:t>d</a:t>
                    </a:r>
                    <a:endParaRPr lang="en-US" dirty="0"/>
                  </a:p>
                </c:rich>
              </c:tx>
              <c:dLblPos val="outEnd"/>
              <c:showVal val="1"/>
            </c:dLbl>
            <c:txPr>
              <a:bodyPr/>
              <a:lstStyle/>
              <a:p>
                <a:pPr>
                  <a:defRPr sz="1600"/>
                </a:pPr>
                <a:endParaRPr lang="fr-FR"/>
              </a:p>
            </c:txPr>
            <c:dLblPos val="outEnd"/>
            <c:showVal val="1"/>
          </c:dLbls>
          <c:errBars>
            <c:errBarType val="both"/>
            <c:errValType val="cust"/>
            <c:plus>
              <c:numRef>
                <c:f>texture!$C$38:$C$41</c:f>
                <c:numCache>
                  <c:formatCode>General</c:formatCode>
                  <c:ptCount val="4"/>
                  <c:pt idx="0">
                    <c:v>6.0000000000000548E-4</c:v>
                  </c:pt>
                  <c:pt idx="1">
                    <c:v>6.0000000000000548E-4</c:v>
                  </c:pt>
                  <c:pt idx="2">
                    <c:v>7.000000000000065E-4</c:v>
                  </c:pt>
                  <c:pt idx="3">
                    <c:v>1.1999999999999999E-3</c:v>
                  </c:pt>
                </c:numCache>
              </c:numRef>
            </c:plus>
            <c:minus>
              <c:numRef>
                <c:f>texture!$C$38:$C$41</c:f>
                <c:numCache>
                  <c:formatCode>General</c:formatCode>
                  <c:ptCount val="4"/>
                  <c:pt idx="0">
                    <c:v>6.0000000000000548E-4</c:v>
                  </c:pt>
                  <c:pt idx="1">
                    <c:v>6.0000000000000548E-4</c:v>
                  </c:pt>
                  <c:pt idx="2">
                    <c:v>7.000000000000065E-4</c:v>
                  </c:pt>
                  <c:pt idx="3">
                    <c:v>1.1999999999999999E-3</c:v>
                  </c:pt>
                </c:numCache>
              </c:numRef>
            </c:minus>
          </c:errBars>
          <c:cat>
            <c:strRef>
              <c:f>texture!$A$38:$A$41</c:f>
              <c:strCache>
                <c:ptCount val="4"/>
                <c:pt idx="0">
                  <c:v>Maccheronccinis traditionnelles</c:v>
                </c:pt>
                <c:pt idx="1">
                  <c:v>Maccheronccinis enrichies à 10%</c:v>
                </c:pt>
                <c:pt idx="2">
                  <c:v>Maccheronccinis enrichies à 30%</c:v>
                </c:pt>
                <c:pt idx="3">
                  <c:v>Maccheronccinis enrichies à 50%</c:v>
                </c:pt>
              </c:strCache>
            </c:strRef>
          </c:cat>
          <c:val>
            <c:numRef>
              <c:f>texture!$B$38:$B$41</c:f>
              <c:numCache>
                <c:formatCode>General</c:formatCode>
                <c:ptCount val="4"/>
                <c:pt idx="0">
                  <c:v>1.8000000000000149E-3</c:v>
                </c:pt>
                <c:pt idx="1">
                  <c:v>2.7000000000000266E-3</c:v>
                </c:pt>
                <c:pt idx="2">
                  <c:v>3.5000000000000257E-3</c:v>
                </c:pt>
                <c:pt idx="3">
                  <c:v>4.5000000000000014E-3</c:v>
                </c:pt>
              </c:numCache>
            </c:numRef>
          </c:val>
        </c:ser>
        <c:axId val="74935296"/>
        <c:axId val="74978048"/>
      </c:barChart>
      <c:catAx>
        <c:axId val="74935296"/>
        <c:scaling>
          <c:orientation val="minMax"/>
        </c:scaling>
        <c:axPos val="b"/>
        <c:tickLblPos val="nextTo"/>
        <c:txPr>
          <a:bodyPr/>
          <a:lstStyle/>
          <a:p>
            <a:pPr>
              <a:defRPr sz="1100"/>
            </a:pPr>
            <a:endParaRPr lang="fr-FR"/>
          </a:p>
        </c:txPr>
        <c:crossAx val="74978048"/>
        <c:crosses val="autoZero"/>
        <c:auto val="1"/>
        <c:lblAlgn val="ctr"/>
        <c:lblOffset val="100"/>
      </c:catAx>
      <c:valAx>
        <c:axId val="74978048"/>
        <c:scaling>
          <c:orientation val="minMax"/>
        </c:scaling>
        <c:axPos val="l"/>
        <c:numFmt formatCode="General" sourceLinked="1"/>
        <c:tickLblPos val="nextTo"/>
        <c:txPr>
          <a:bodyPr/>
          <a:lstStyle/>
          <a:p>
            <a:pPr>
              <a:defRPr sz="1200"/>
            </a:pPr>
            <a:endParaRPr lang="fr-FR"/>
          </a:p>
        </c:txPr>
        <c:crossAx val="74935296"/>
        <c:crosses val="autoZero"/>
        <c:crossBetween val="between"/>
      </c:valAx>
    </c:plotArea>
    <c:plotVisOnly val="1"/>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fr-FR"/>
  <c:style val="26"/>
  <c:chart>
    <c:title>
      <c:layout>
        <c:manualLayout>
          <c:xMode val="edge"/>
          <c:yMode val="edge"/>
          <c:x val="0.43147492424647405"/>
          <c:y val="5.5695565989743831E-2"/>
        </c:manualLayout>
      </c:layout>
      <c:txPr>
        <a:bodyPr/>
        <a:lstStyle/>
        <a:p>
          <a:pPr>
            <a:defRPr sz="2000">
              <a:solidFill>
                <a:srgbClr val="996633"/>
              </a:solidFill>
              <a:latin typeface="Times New Roman" pitchFamily="18" charset="0"/>
              <a:cs typeface="Times New Roman" pitchFamily="18" charset="0"/>
            </a:defRPr>
          </a:pPr>
          <a:endParaRPr lang="fr-FR"/>
        </a:p>
      </c:txPr>
    </c:title>
    <c:plotArea>
      <c:layout/>
      <c:barChart>
        <c:barDir val="col"/>
        <c:grouping val="clustered"/>
        <c:ser>
          <c:idx val="0"/>
          <c:order val="0"/>
          <c:tx>
            <c:strRef>
              <c:f>texture!$B$44</c:f>
              <c:strCache>
                <c:ptCount val="1"/>
                <c:pt idx="0">
                  <c:v>Fermeté</c:v>
                </c:pt>
              </c:strCache>
            </c:strRef>
          </c:tx>
          <c:dPt>
            <c:idx val="0"/>
            <c:spPr>
              <a:solidFill>
                <a:srgbClr val="D3B977"/>
              </a:solidFill>
            </c:spPr>
          </c:dPt>
          <c:dPt>
            <c:idx val="1"/>
            <c:spPr>
              <a:solidFill>
                <a:srgbClr val="CCCC00"/>
              </a:solidFill>
            </c:spPr>
          </c:dPt>
          <c:dPt>
            <c:idx val="2"/>
            <c:spPr>
              <a:solidFill>
                <a:srgbClr val="E6AA00"/>
              </a:solidFill>
            </c:spPr>
          </c:dPt>
          <c:dPt>
            <c:idx val="3"/>
            <c:spPr>
              <a:solidFill>
                <a:srgbClr val="CC6600"/>
              </a:solidFill>
            </c:spPr>
          </c:dPt>
          <c:dLbls>
            <c:dLbl>
              <c:idx val="0"/>
              <c:layout>
                <c:manualLayout>
                  <c:x val="-2.73470674469125E-3"/>
                  <c:y val="-1.8565188663248074E-2"/>
                </c:manualLayout>
              </c:layout>
              <c:tx>
                <c:rich>
                  <a:bodyPr/>
                  <a:lstStyle/>
                  <a:p>
                    <a:r>
                      <a:rPr lang="en-US" smtClean="0"/>
                      <a:t>a</a:t>
                    </a:r>
                    <a:endParaRPr lang="en-US" dirty="0"/>
                  </a:p>
                </c:rich>
              </c:tx>
              <c:dLblPos val="outEnd"/>
              <c:showVal val="1"/>
            </c:dLbl>
            <c:dLbl>
              <c:idx val="1"/>
              <c:layout>
                <c:manualLayout>
                  <c:x val="-5.4694134893824957E-3"/>
                  <c:y val="-3.0941981105413296E-2"/>
                </c:manualLayout>
              </c:layout>
              <c:tx>
                <c:rich>
                  <a:bodyPr/>
                  <a:lstStyle/>
                  <a:p>
                    <a:r>
                      <a:rPr lang="en-US" smtClean="0"/>
                      <a:t>b</a:t>
                    </a:r>
                    <a:endParaRPr lang="en-US" dirty="0"/>
                  </a:p>
                </c:rich>
              </c:tx>
              <c:dLblPos val="outEnd"/>
              <c:showVal val="1"/>
            </c:dLbl>
            <c:dLbl>
              <c:idx val="2"/>
              <c:layout/>
              <c:tx>
                <c:rich>
                  <a:bodyPr/>
                  <a:lstStyle/>
                  <a:p>
                    <a:r>
                      <a:rPr lang="en-US" smtClean="0"/>
                      <a:t>c</a:t>
                    </a:r>
                    <a:endParaRPr lang="en-US" dirty="0"/>
                  </a:p>
                </c:rich>
              </c:tx>
              <c:dLblPos val="outEnd"/>
              <c:showVal val="1"/>
            </c:dLbl>
            <c:dLbl>
              <c:idx val="3"/>
              <c:layout/>
              <c:tx>
                <c:rich>
                  <a:bodyPr/>
                  <a:lstStyle/>
                  <a:p>
                    <a:r>
                      <a:rPr lang="en-US" smtClean="0"/>
                      <a:t>d</a:t>
                    </a:r>
                    <a:endParaRPr lang="en-US" dirty="0"/>
                  </a:p>
                </c:rich>
              </c:tx>
              <c:dLblPos val="outEnd"/>
              <c:showVal val="1"/>
            </c:dLbl>
            <c:txPr>
              <a:bodyPr/>
              <a:lstStyle/>
              <a:p>
                <a:pPr>
                  <a:defRPr sz="1600"/>
                </a:pPr>
                <a:endParaRPr lang="fr-FR"/>
              </a:p>
            </c:txPr>
            <c:dLblPos val="outEnd"/>
            <c:showVal val="1"/>
          </c:dLbls>
          <c:errBars>
            <c:errBarType val="both"/>
            <c:errValType val="cust"/>
            <c:plus>
              <c:numRef>
                <c:f>texture!$C$45:$C$48</c:f>
                <c:numCache>
                  <c:formatCode>General</c:formatCode>
                  <c:ptCount val="4"/>
                  <c:pt idx="0">
                    <c:v>0.9</c:v>
                  </c:pt>
                  <c:pt idx="1">
                    <c:v>0.60000000000000064</c:v>
                  </c:pt>
                  <c:pt idx="2">
                    <c:v>0.5</c:v>
                  </c:pt>
                  <c:pt idx="3">
                    <c:v>0.30000000000000032</c:v>
                  </c:pt>
                </c:numCache>
              </c:numRef>
            </c:plus>
            <c:minus>
              <c:numRef>
                <c:f>texture!$C$45:$C$48</c:f>
                <c:numCache>
                  <c:formatCode>General</c:formatCode>
                  <c:ptCount val="4"/>
                  <c:pt idx="0">
                    <c:v>0.9</c:v>
                  </c:pt>
                  <c:pt idx="1">
                    <c:v>0.60000000000000064</c:v>
                  </c:pt>
                  <c:pt idx="2">
                    <c:v>0.5</c:v>
                  </c:pt>
                  <c:pt idx="3">
                    <c:v>0.30000000000000032</c:v>
                  </c:pt>
                </c:numCache>
              </c:numRef>
            </c:minus>
          </c:errBars>
          <c:cat>
            <c:strRef>
              <c:f>texture!$A$45:$A$48</c:f>
              <c:strCache>
                <c:ptCount val="4"/>
                <c:pt idx="0">
                  <c:v>Maccheronccinis traditionnelles</c:v>
                </c:pt>
                <c:pt idx="1">
                  <c:v>Maccheronccinis enrichies à 10%</c:v>
                </c:pt>
                <c:pt idx="2">
                  <c:v>Maccheronccinis enrichies à 30%</c:v>
                </c:pt>
                <c:pt idx="3">
                  <c:v>Maccheronccinis enrichies à 50%</c:v>
                </c:pt>
              </c:strCache>
            </c:strRef>
          </c:cat>
          <c:val>
            <c:numRef>
              <c:f>texture!$B$45:$B$48</c:f>
              <c:numCache>
                <c:formatCode>General</c:formatCode>
                <c:ptCount val="4"/>
                <c:pt idx="0">
                  <c:v>17.7</c:v>
                </c:pt>
                <c:pt idx="1">
                  <c:v>15.9</c:v>
                </c:pt>
                <c:pt idx="2">
                  <c:v>12.2</c:v>
                </c:pt>
                <c:pt idx="3">
                  <c:v>10.200000000000001</c:v>
                </c:pt>
              </c:numCache>
            </c:numRef>
          </c:val>
        </c:ser>
        <c:axId val="75028736"/>
        <c:axId val="75042816"/>
      </c:barChart>
      <c:catAx>
        <c:axId val="75028736"/>
        <c:scaling>
          <c:orientation val="minMax"/>
        </c:scaling>
        <c:axPos val="b"/>
        <c:tickLblPos val="nextTo"/>
        <c:txPr>
          <a:bodyPr/>
          <a:lstStyle/>
          <a:p>
            <a:pPr>
              <a:defRPr sz="1100"/>
            </a:pPr>
            <a:endParaRPr lang="fr-FR"/>
          </a:p>
        </c:txPr>
        <c:crossAx val="75042816"/>
        <c:crosses val="autoZero"/>
        <c:auto val="1"/>
        <c:lblAlgn val="ctr"/>
        <c:lblOffset val="100"/>
      </c:catAx>
      <c:valAx>
        <c:axId val="75042816"/>
        <c:scaling>
          <c:orientation val="minMax"/>
        </c:scaling>
        <c:axPos val="l"/>
        <c:numFmt formatCode="General" sourceLinked="1"/>
        <c:tickLblPos val="nextTo"/>
        <c:txPr>
          <a:bodyPr/>
          <a:lstStyle/>
          <a:p>
            <a:pPr>
              <a:defRPr sz="1200"/>
            </a:pPr>
            <a:endParaRPr lang="fr-FR"/>
          </a:p>
        </c:txPr>
        <c:crossAx val="75028736"/>
        <c:crosses val="autoZero"/>
        <c:crossBetween val="between"/>
      </c:valAx>
    </c:plotArea>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fr-FR"/>
  <c:style val="34"/>
  <c:chart>
    <c:title>
      <c:layout>
        <c:manualLayout>
          <c:xMode val="edge"/>
          <c:yMode val="edge"/>
          <c:x val="0.41041447990897501"/>
          <c:y val="0"/>
        </c:manualLayout>
      </c:layout>
      <c:txPr>
        <a:bodyPr/>
        <a:lstStyle/>
        <a:p>
          <a:pPr>
            <a:defRPr sz="2000">
              <a:solidFill>
                <a:srgbClr val="996633"/>
              </a:solidFill>
              <a:latin typeface="Times New Roman" pitchFamily="18" charset="0"/>
              <a:cs typeface="Times New Roman" pitchFamily="18" charset="0"/>
            </a:defRPr>
          </a:pPr>
          <a:endParaRPr lang="fr-FR"/>
        </a:p>
      </c:txPr>
    </c:title>
    <c:view3D>
      <c:rAngAx val="1"/>
    </c:view3D>
    <c:plotArea>
      <c:layout>
        <c:manualLayout>
          <c:layoutTarget val="inner"/>
          <c:xMode val="edge"/>
          <c:yMode val="edge"/>
          <c:x val="6.8714820668851914E-2"/>
          <c:y val="0.14091856161927691"/>
          <c:w val="0.93128517933114807"/>
          <c:h val="0.69939616890281431"/>
        </c:manualLayout>
      </c:layout>
      <c:bar3DChart>
        <c:barDir val="col"/>
        <c:grouping val="stacked"/>
        <c:ser>
          <c:idx val="0"/>
          <c:order val="0"/>
          <c:tx>
            <c:strRef>
              <c:f>'[Traitement résultats (Enregistré automatiquement).xlsx]Feuil12'!$B$16</c:f>
              <c:strCache>
                <c:ptCount val="1"/>
                <c:pt idx="0">
                  <c:v>Adhésivité</c:v>
                </c:pt>
              </c:strCache>
            </c:strRef>
          </c:tx>
          <c:spPr>
            <a:solidFill>
              <a:srgbClr val="CC3399"/>
            </a:solidFill>
          </c:spPr>
          <c:dPt>
            <c:idx val="0"/>
            <c:spPr>
              <a:solidFill>
                <a:srgbClr val="D3B977"/>
              </a:solidFill>
            </c:spPr>
          </c:dPt>
          <c:dPt>
            <c:idx val="1"/>
            <c:spPr>
              <a:solidFill>
                <a:srgbClr val="CCCC00"/>
              </a:solidFill>
            </c:spPr>
          </c:dPt>
          <c:dPt>
            <c:idx val="2"/>
            <c:spPr>
              <a:solidFill>
                <a:srgbClr val="FFCC00"/>
              </a:solidFill>
            </c:spPr>
          </c:dPt>
          <c:dPt>
            <c:idx val="3"/>
            <c:spPr>
              <a:solidFill>
                <a:srgbClr val="996633"/>
              </a:solidFill>
            </c:spPr>
          </c:dPt>
          <c:dLbls>
            <c:dLbl>
              <c:idx val="0"/>
              <c:layout>
                <c:manualLayout>
                  <c:x val="9.2049762911497208E-3"/>
                  <c:y val="-0.25838827251517532"/>
                </c:manualLayout>
              </c:layout>
              <c:tx>
                <c:rich>
                  <a:bodyPr/>
                  <a:lstStyle/>
                  <a:p>
                    <a:r>
                      <a:rPr lang="en-US" sz="1600"/>
                      <a:t>a</a:t>
                    </a:r>
                    <a:endParaRPr lang="en-US"/>
                  </a:p>
                </c:rich>
              </c:tx>
              <c:showVal val="1"/>
            </c:dLbl>
            <c:dLbl>
              <c:idx val="1"/>
              <c:layout>
                <c:manualLayout>
                  <c:x val="1.430011511326019E-2"/>
                  <c:y val="-0.31756572502045644"/>
                </c:manualLayout>
              </c:layout>
              <c:tx>
                <c:rich>
                  <a:bodyPr/>
                  <a:lstStyle/>
                  <a:p>
                    <a:r>
                      <a:rPr lang="en-US" sz="1600"/>
                      <a:t>a</a:t>
                    </a:r>
                    <a:r>
                      <a:rPr lang="en-US"/>
                      <a:t>b</a:t>
                    </a:r>
                  </a:p>
                </c:rich>
              </c:tx>
              <c:showVal val="1"/>
            </c:dLbl>
            <c:dLbl>
              <c:idx val="2"/>
              <c:layout>
                <c:manualLayout>
                  <c:x val="1.1255868862376641E-2"/>
                  <c:y val="-0.29469326640474292"/>
                </c:manualLayout>
              </c:layout>
              <c:tx>
                <c:rich>
                  <a:bodyPr/>
                  <a:lstStyle/>
                  <a:p>
                    <a:r>
                      <a:rPr lang="en-US" sz="1600"/>
                      <a:t>b</a:t>
                    </a:r>
                    <a:endParaRPr lang="en-US"/>
                  </a:p>
                </c:rich>
              </c:tx>
              <c:showVal val="1"/>
            </c:dLbl>
            <c:dLbl>
              <c:idx val="3"/>
              <c:layout>
                <c:manualLayout>
                  <c:x val="1.1255868862376641E-2"/>
                  <c:y val="-0.34019294573330239"/>
                </c:manualLayout>
              </c:layout>
              <c:tx>
                <c:rich>
                  <a:bodyPr/>
                  <a:lstStyle/>
                  <a:p>
                    <a:r>
                      <a:rPr lang="en-US" sz="1600"/>
                      <a:t>c</a:t>
                    </a:r>
                    <a:endParaRPr lang="en-US"/>
                  </a:p>
                </c:rich>
              </c:tx>
              <c:showVal val="1"/>
            </c:dLbl>
            <c:txPr>
              <a:bodyPr/>
              <a:lstStyle/>
              <a:p>
                <a:pPr>
                  <a:defRPr sz="1600"/>
                </a:pPr>
                <a:endParaRPr lang="fr-FR"/>
              </a:p>
            </c:txPr>
            <c:showVal val="1"/>
          </c:dLbls>
          <c:cat>
            <c:strRef>
              <c:f>'[Traitement résultats (Enregistré automatiquement).xlsx]Feuil12'!$A$17:$A$20</c:f>
              <c:strCache>
                <c:ptCount val="4"/>
                <c:pt idx="0">
                  <c:v>Cicatellis traditionnelles</c:v>
                </c:pt>
                <c:pt idx="1">
                  <c:v>Cicatellis enrichies à 10%</c:v>
                </c:pt>
                <c:pt idx="2">
                  <c:v>Cicatellis enrichies à 30%</c:v>
                </c:pt>
                <c:pt idx="3">
                  <c:v>Cicatellis enrichies à 50%</c:v>
                </c:pt>
              </c:strCache>
            </c:strRef>
          </c:cat>
          <c:val>
            <c:numRef>
              <c:f>'[Traitement résultats (Enregistré automatiquement).xlsx]Feuil12'!$B$17:$B$20</c:f>
              <c:numCache>
                <c:formatCode>General</c:formatCode>
                <c:ptCount val="4"/>
                <c:pt idx="0">
                  <c:v>3.8000000000000052E-3</c:v>
                </c:pt>
                <c:pt idx="1">
                  <c:v>4.5000000000000014E-3</c:v>
                </c:pt>
                <c:pt idx="2">
                  <c:v>5.0000000000000114E-3</c:v>
                </c:pt>
                <c:pt idx="3">
                  <c:v>6.0000000000000114E-3</c:v>
                </c:pt>
              </c:numCache>
            </c:numRef>
          </c:val>
        </c:ser>
        <c:shape val="cone"/>
        <c:axId val="75066368"/>
        <c:axId val="75072256"/>
        <c:axId val="0"/>
      </c:bar3DChart>
      <c:catAx>
        <c:axId val="75066368"/>
        <c:scaling>
          <c:orientation val="minMax"/>
        </c:scaling>
        <c:axPos val="b"/>
        <c:tickLblPos val="nextTo"/>
        <c:txPr>
          <a:bodyPr/>
          <a:lstStyle/>
          <a:p>
            <a:pPr>
              <a:defRPr sz="1600">
                <a:latin typeface="Times New Roman" pitchFamily="18" charset="0"/>
                <a:cs typeface="Times New Roman" pitchFamily="18" charset="0"/>
              </a:defRPr>
            </a:pPr>
            <a:endParaRPr lang="fr-FR"/>
          </a:p>
        </c:txPr>
        <c:crossAx val="75072256"/>
        <c:crosses val="autoZero"/>
        <c:auto val="1"/>
        <c:lblAlgn val="ctr"/>
        <c:lblOffset val="100"/>
      </c:catAx>
      <c:valAx>
        <c:axId val="75072256"/>
        <c:scaling>
          <c:orientation val="minMax"/>
        </c:scaling>
        <c:axPos val="l"/>
        <c:numFmt formatCode="General" sourceLinked="1"/>
        <c:tickLblPos val="nextTo"/>
        <c:crossAx val="75066368"/>
        <c:crosses val="autoZero"/>
        <c:crossBetween val="between"/>
      </c:valAx>
    </c:plotArea>
    <c:plotVisOnly val="1"/>
  </c:chart>
  <c:txPr>
    <a:bodyPr/>
    <a:lstStyle/>
    <a:p>
      <a:pPr>
        <a:defRPr sz="1400"/>
      </a:pPr>
      <a:endParaRPr lang="fr-FR"/>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fr-FR"/>
  <c:style val="36"/>
  <c:chart>
    <c:title>
      <c:layout>
        <c:manualLayout>
          <c:xMode val="edge"/>
          <c:yMode val="edge"/>
          <c:x val="0.46015160692326046"/>
          <c:y val="0"/>
        </c:manualLayout>
      </c:layout>
      <c:txPr>
        <a:bodyPr/>
        <a:lstStyle/>
        <a:p>
          <a:pPr>
            <a:defRPr sz="2000">
              <a:solidFill>
                <a:srgbClr val="996633"/>
              </a:solidFill>
              <a:latin typeface="Times New Roman" pitchFamily="18" charset="0"/>
              <a:cs typeface="Times New Roman" pitchFamily="18" charset="0"/>
            </a:defRPr>
          </a:pPr>
          <a:endParaRPr lang="fr-FR"/>
        </a:p>
      </c:txPr>
    </c:title>
    <c:view3D>
      <c:rAngAx val="1"/>
    </c:view3D>
    <c:plotArea>
      <c:layout>
        <c:manualLayout>
          <c:layoutTarget val="inner"/>
          <c:xMode val="edge"/>
          <c:yMode val="edge"/>
          <c:x val="3.6746144781727406E-2"/>
          <c:y val="0.2031603054057802"/>
          <c:w val="0.96325384947890969"/>
          <c:h val="0.66103510476380156"/>
        </c:manualLayout>
      </c:layout>
      <c:bar3DChart>
        <c:barDir val="col"/>
        <c:grouping val="stacked"/>
        <c:ser>
          <c:idx val="0"/>
          <c:order val="0"/>
          <c:tx>
            <c:strRef>
              <c:f>Feuil12!$B$21</c:f>
              <c:strCache>
                <c:ptCount val="1"/>
                <c:pt idx="0">
                  <c:v>Dureté</c:v>
                </c:pt>
              </c:strCache>
            </c:strRef>
          </c:tx>
          <c:spPr>
            <a:solidFill>
              <a:srgbClr val="CC0066"/>
            </a:solidFill>
          </c:spPr>
          <c:dPt>
            <c:idx val="0"/>
            <c:spPr>
              <a:solidFill>
                <a:srgbClr val="D3B977"/>
              </a:solidFill>
            </c:spPr>
          </c:dPt>
          <c:dPt>
            <c:idx val="1"/>
            <c:spPr>
              <a:solidFill>
                <a:srgbClr val="CC6600"/>
              </a:solidFill>
            </c:spPr>
          </c:dPt>
          <c:dPt>
            <c:idx val="2"/>
            <c:spPr>
              <a:solidFill>
                <a:srgbClr val="996633"/>
              </a:solidFill>
            </c:spPr>
          </c:dPt>
          <c:dPt>
            <c:idx val="3"/>
            <c:spPr>
              <a:solidFill>
                <a:srgbClr val="CCCC00"/>
              </a:solidFill>
            </c:spPr>
          </c:dPt>
          <c:dLbls>
            <c:dLbl>
              <c:idx val="0"/>
              <c:layout>
                <c:manualLayout>
                  <c:x val="1.12086817311738E-2"/>
                  <c:y val="-0.30456173419526139"/>
                </c:manualLayout>
              </c:layout>
              <c:tx>
                <c:rich>
                  <a:bodyPr/>
                  <a:lstStyle/>
                  <a:p>
                    <a:r>
                      <a:rPr lang="en-US" sz="1600"/>
                      <a:t>a</a:t>
                    </a:r>
                    <a:endParaRPr lang="en-US"/>
                  </a:p>
                </c:rich>
              </c:tx>
              <c:showVal val="1"/>
            </c:dLbl>
            <c:dLbl>
              <c:idx val="1"/>
              <c:layout>
                <c:manualLayout>
                  <c:x val="1.1208681731173821E-2"/>
                  <c:y val="-0.28619913229980098"/>
                </c:manualLayout>
              </c:layout>
              <c:tx>
                <c:rich>
                  <a:bodyPr/>
                  <a:lstStyle/>
                  <a:p>
                    <a:r>
                      <a:rPr lang="en-US" sz="1600"/>
                      <a:t>b</a:t>
                    </a:r>
                    <a:endParaRPr lang="en-US"/>
                  </a:p>
                </c:rich>
              </c:tx>
              <c:showVal val="1"/>
            </c:dLbl>
            <c:dLbl>
              <c:idx val="2"/>
              <c:layout>
                <c:manualLayout>
                  <c:x val="1.120856790047008E-2"/>
                  <c:y val="-0.23793966395447591"/>
                </c:manualLayout>
              </c:layout>
              <c:tx>
                <c:rich>
                  <a:bodyPr/>
                  <a:lstStyle/>
                  <a:p>
                    <a:r>
                      <a:rPr lang="en-US" sz="1600"/>
                      <a:t>c</a:t>
                    </a:r>
                    <a:endParaRPr lang="en-US"/>
                  </a:p>
                </c:rich>
              </c:tx>
              <c:showVal val="1"/>
            </c:dLbl>
            <c:dLbl>
              <c:idx val="3"/>
              <c:layout>
                <c:manualLayout>
                  <c:x val="1.1208705699669251E-2"/>
                  <c:y val="-0.17632056859581352"/>
                </c:manualLayout>
              </c:layout>
              <c:tx>
                <c:rich>
                  <a:bodyPr/>
                  <a:lstStyle/>
                  <a:p>
                    <a:r>
                      <a:rPr lang="en-US" sz="1600"/>
                      <a:t>d</a:t>
                    </a:r>
                    <a:endParaRPr lang="en-US"/>
                  </a:p>
                </c:rich>
              </c:tx>
              <c:showVal val="1"/>
            </c:dLbl>
            <c:txPr>
              <a:bodyPr/>
              <a:lstStyle/>
              <a:p>
                <a:pPr>
                  <a:defRPr sz="1600"/>
                </a:pPr>
                <a:endParaRPr lang="fr-FR"/>
              </a:p>
            </c:txPr>
            <c:showVal val="1"/>
          </c:dLbls>
          <c:cat>
            <c:strRef>
              <c:f>Feuil12!$A$22:$A$25</c:f>
              <c:strCache>
                <c:ptCount val="4"/>
                <c:pt idx="0">
                  <c:v>Cicatellis traditionnelles</c:v>
                </c:pt>
                <c:pt idx="1">
                  <c:v>Cicatellis enrichies à 10%</c:v>
                </c:pt>
                <c:pt idx="2">
                  <c:v>Cicatellis enrichies à 30%</c:v>
                </c:pt>
                <c:pt idx="3">
                  <c:v>Cicatellis enrichies à 50%</c:v>
                </c:pt>
              </c:strCache>
            </c:strRef>
          </c:cat>
          <c:val>
            <c:numRef>
              <c:f>Feuil12!$B$22:$B$25</c:f>
              <c:numCache>
                <c:formatCode>General</c:formatCode>
                <c:ptCount val="4"/>
                <c:pt idx="0">
                  <c:v>17.079999999999988</c:v>
                </c:pt>
                <c:pt idx="1">
                  <c:v>14.9</c:v>
                </c:pt>
                <c:pt idx="2">
                  <c:v>12.5</c:v>
                </c:pt>
                <c:pt idx="3">
                  <c:v>8.1</c:v>
                </c:pt>
              </c:numCache>
            </c:numRef>
          </c:val>
        </c:ser>
        <c:shape val="cone"/>
        <c:axId val="74860800"/>
        <c:axId val="74866688"/>
        <c:axId val="0"/>
      </c:bar3DChart>
      <c:catAx>
        <c:axId val="74860800"/>
        <c:scaling>
          <c:orientation val="minMax"/>
        </c:scaling>
        <c:axPos val="b"/>
        <c:tickLblPos val="nextTo"/>
        <c:txPr>
          <a:bodyPr/>
          <a:lstStyle/>
          <a:p>
            <a:pPr>
              <a:defRPr sz="1600">
                <a:latin typeface="Times New Roman" pitchFamily="18" charset="0"/>
                <a:cs typeface="Times New Roman" pitchFamily="18" charset="0"/>
              </a:defRPr>
            </a:pPr>
            <a:endParaRPr lang="fr-FR"/>
          </a:p>
        </c:txPr>
        <c:crossAx val="74866688"/>
        <c:crosses val="autoZero"/>
        <c:auto val="1"/>
        <c:lblAlgn val="ctr"/>
        <c:lblOffset val="100"/>
      </c:catAx>
      <c:valAx>
        <c:axId val="74866688"/>
        <c:scaling>
          <c:orientation val="minMax"/>
        </c:scaling>
        <c:axPos val="l"/>
        <c:numFmt formatCode="General" sourceLinked="1"/>
        <c:tickLblPos val="nextTo"/>
        <c:txPr>
          <a:bodyPr/>
          <a:lstStyle/>
          <a:p>
            <a:pPr>
              <a:defRPr sz="1600"/>
            </a:pPr>
            <a:endParaRPr lang="fr-FR"/>
          </a:p>
        </c:txPr>
        <c:crossAx val="74860800"/>
        <c:crosses val="autoZero"/>
        <c:crossBetween val="between"/>
      </c:valAx>
    </c:plotArea>
    <c:plotVisOnly val="1"/>
  </c:chart>
  <c:txPr>
    <a:bodyPr/>
    <a:lstStyle/>
    <a:p>
      <a:pPr>
        <a:defRPr sz="1200"/>
      </a:pPr>
      <a:endParaRPr lang="fr-FR"/>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fr-FR"/>
  <c:style val="28"/>
  <c:chart>
    <c:autoTitleDeleted val="1"/>
    <c:plotArea>
      <c:layout>
        <c:manualLayout>
          <c:layoutTarget val="inner"/>
          <c:xMode val="edge"/>
          <c:yMode val="edge"/>
          <c:x val="3.3702095067298085E-2"/>
          <c:y val="5.5644352039497746E-2"/>
          <c:w val="0.94594259347474863"/>
          <c:h val="0.72023310403560459"/>
        </c:manualLayout>
      </c:layout>
      <c:barChart>
        <c:barDir val="col"/>
        <c:grouping val="clustered"/>
        <c:ser>
          <c:idx val="0"/>
          <c:order val="0"/>
          <c:tx>
            <c:strRef>
              <c:f>'qualité sensorielle'!$A$10</c:f>
              <c:strCache>
                <c:ptCount val="1"/>
                <c:pt idx="0">
                  <c:v>Pâtes à 100% semoule</c:v>
                </c:pt>
              </c:strCache>
            </c:strRef>
          </c:tx>
          <c:spPr>
            <a:solidFill>
              <a:srgbClr val="FFCC00"/>
            </a:solidFill>
          </c:spPr>
          <c:dLbls>
            <c:dLbl>
              <c:idx val="0"/>
              <c:layout>
                <c:manualLayout>
                  <c:x val="0"/>
                  <c:y val="-2.7543993879113899E-2"/>
                </c:manualLayout>
              </c:layout>
              <c:tx>
                <c:rich>
                  <a:bodyPr/>
                  <a:lstStyle/>
                  <a:p>
                    <a:r>
                      <a:rPr lang="en-US" sz="1400"/>
                      <a:t>a</a:t>
                    </a:r>
                    <a:endParaRPr lang="en-US"/>
                  </a:p>
                </c:rich>
              </c:tx>
              <c:dLblPos val="outEnd"/>
              <c:showVal val="1"/>
            </c:dLbl>
            <c:dLbl>
              <c:idx val="1"/>
              <c:layout>
                <c:manualLayout>
                  <c:x val="0"/>
                  <c:y val="-2.7543993879113923E-2"/>
                </c:manualLayout>
              </c:layout>
              <c:tx>
                <c:rich>
                  <a:bodyPr/>
                  <a:lstStyle/>
                  <a:p>
                    <a:r>
                      <a:rPr lang="en-US" sz="1400"/>
                      <a:t>a</a:t>
                    </a:r>
                    <a:endParaRPr lang="en-US"/>
                  </a:p>
                </c:rich>
              </c:tx>
              <c:dLblPos val="outEnd"/>
              <c:showVal val="1"/>
            </c:dLbl>
            <c:dLbl>
              <c:idx val="2"/>
              <c:layout>
                <c:manualLayout>
                  <c:x val="0"/>
                  <c:y val="-1.8362662586074979E-2"/>
                </c:manualLayout>
              </c:layout>
              <c:tx>
                <c:rich>
                  <a:bodyPr/>
                  <a:lstStyle/>
                  <a:p>
                    <a:r>
                      <a:rPr lang="en-US" sz="1400"/>
                      <a:t>a</a:t>
                    </a:r>
                    <a:endParaRPr lang="en-US"/>
                  </a:p>
                </c:rich>
              </c:tx>
              <c:dLblPos val="outEnd"/>
              <c:showVal val="1"/>
            </c:dLbl>
            <c:dLbl>
              <c:idx val="3"/>
              <c:layout>
                <c:manualLayout>
                  <c:x val="0"/>
                  <c:y val="-1.5302218821729148E-2"/>
                </c:manualLayout>
              </c:layout>
              <c:tx>
                <c:rich>
                  <a:bodyPr/>
                  <a:lstStyle/>
                  <a:p>
                    <a:r>
                      <a:rPr lang="en-US" sz="1400"/>
                      <a:t>a</a:t>
                    </a:r>
                    <a:endParaRPr lang="en-US"/>
                  </a:p>
                </c:rich>
              </c:tx>
              <c:dLblPos val="outEnd"/>
              <c:showVal val="1"/>
            </c:dLbl>
            <c:dLbl>
              <c:idx val="4"/>
              <c:layout>
                <c:manualLayout>
                  <c:x val="-1.1857706771796286E-3"/>
                  <c:y val="-1.8362662586074979E-2"/>
                </c:manualLayout>
              </c:layout>
              <c:tx>
                <c:rich>
                  <a:bodyPr/>
                  <a:lstStyle/>
                  <a:p>
                    <a:r>
                      <a:rPr lang="en-US" sz="1400"/>
                      <a:t>a</a:t>
                    </a:r>
                    <a:endParaRPr lang="en-US"/>
                  </a:p>
                </c:rich>
              </c:tx>
              <c:dLblPos val="outEnd"/>
              <c:showVal val="1"/>
            </c:dLbl>
            <c:dLbl>
              <c:idx val="5"/>
              <c:layout>
                <c:manualLayout>
                  <c:x val="0"/>
                  <c:y val="-3.0604437643458392E-2"/>
                </c:manualLayout>
              </c:layout>
              <c:tx>
                <c:rich>
                  <a:bodyPr/>
                  <a:lstStyle/>
                  <a:p>
                    <a:r>
                      <a:rPr lang="en-US" sz="1400"/>
                      <a:t>a</a:t>
                    </a:r>
                    <a:endParaRPr lang="en-US"/>
                  </a:p>
                </c:rich>
              </c:tx>
              <c:dLblPos val="outEnd"/>
              <c:showVal val="1"/>
            </c:dLbl>
            <c:dLbl>
              <c:idx val="6"/>
              <c:layout>
                <c:manualLayout>
                  <c:x val="0"/>
                  <c:y val="-1.5302218821729179E-2"/>
                </c:manualLayout>
              </c:layout>
              <c:tx>
                <c:rich>
                  <a:bodyPr/>
                  <a:lstStyle/>
                  <a:p>
                    <a:r>
                      <a:rPr lang="en-US" sz="1400"/>
                      <a:t>a</a:t>
                    </a:r>
                    <a:endParaRPr lang="en-US"/>
                  </a:p>
                </c:rich>
              </c:tx>
              <c:dLblPos val="outEnd"/>
              <c:showVal val="1"/>
            </c:dLbl>
            <c:dLbl>
              <c:idx val="7"/>
              <c:layout>
                <c:manualLayout>
                  <c:x val="0"/>
                  <c:y val="-1.5302218821729148E-2"/>
                </c:manualLayout>
              </c:layout>
              <c:tx>
                <c:rich>
                  <a:bodyPr/>
                  <a:lstStyle/>
                  <a:p>
                    <a:r>
                      <a:rPr lang="en-US" sz="1400"/>
                      <a:t>a</a:t>
                    </a:r>
                    <a:endParaRPr lang="en-US"/>
                  </a:p>
                </c:rich>
              </c:tx>
              <c:dLblPos val="outEnd"/>
              <c:showVal val="1"/>
            </c:dLbl>
            <c:txPr>
              <a:bodyPr/>
              <a:lstStyle/>
              <a:p>
                <a:pPr>
                  <a:defRPr sz="1400"/>
                </a:pPr>
                <a:endParaRPr lang="fr-FR"/>
              </a:p>
            </c:txPr>
            <c:dLblPos val="outEnd"/>
            <c:showVal val="1"/>
          </c:dLbls>
          <c:errBars>
            <c:errBarType val="both"/>
            <c:errValType val="cust"/>
            <c:plus>
              <c:numRef>
                <c:f>'qualité sensorielle'!$E$15:$L$15</c:f>
                <c:numCache>
                  <c:formatCode>General</c:formatCode>
                  <c:ptCount val="8"/>
                  <c:pt idx="0">
                    <c:v>0.2</c:v>
                  </c:pt>
                  <c:pt idx="1">
                    <c:v>0.2</c:v>
                  </c:pt>
                  <c:pt idx="2">
                    <c:v>0.1</c:v>
                  </c:pt>
                  <c:pt idx="3">
                    <c:v>0.1</c:v>
                  </c:pt>
                  <c:pt idx="4">
                    <c:v>0.1</c:v>
                  </c:pt>
                  <c:pt idx="5">
                    <c:v>0.2</c:v>
                  </c:pt>
                  <c:pt idx="6">
                    <c:v>0.1</c:v>
                  </c:pt>
                  <c:pt idx="7">
                    <c:v>0.1</c:v>
                  </c:pt>
                </c:numCache>
              </c:numRef>
            </c:plus>
            <c:minus>
              <c:numRef>
                <c:f>'qualité sensorielle'!$E$15:$L$15</c:f>
                <c:numCache>
                  <c:formatCode>General</c:formatCode>
                  <c:ptCount val="8"/>
                  <c:pt idx="0">
                    <c:v>0.2</c:v>
                  </c:pt>
                  <c:pt idx="1">
                    <c:v>0.2</c:v>
                  </c:pt>
                  <c:pt idx="2">
                    <c:v>0.1</c:v>
                  </c:pt>
                  <c:pt idx="3">
                    <c:v>0.1</c:v>
                  </c:pt>
                  <c:pt idx="4">
                    <c:v>0.1</c:v>
                  </c:pt>
                  <c:pt idx="5">
                    <c:v>0.2</c:v>
                  </c:pt>
                  <c:pt idx="6">
                    <c:v>0.1</c:v>
                  </c:pt>
                  <c:pt idx="7">
                    <c:v>0.1</c:v>
                  </c:pt>
                </c:numCache>
              </c:numRef>
            </c:minus>
          </c:errBars>
          <c:cat>
            <c:strRef>
              <c:f>('qualité sensorielle'!$B$9,'qualité sensorielle'!$D$9,'qualité sensorielle'!$F$9,'qualité sensorielle'!$H$9,'qualité sensorielle'!$J$9,'qualité sensorielle'!$L$9,'qualité sensorielle'!$N$9,'qualité sensorielle'!$P$9)</c:f>
              <c:strCache>
                <c:ptCount val="8"/>
                <c:pt idx="0">
                  <c:v>Jugement global</c:v>
                </c:pt>
                <c:pt idx="1">
                  <c:v>Couleur</c:v>
                </c:pt>
                <c:pt idx="2">
                  <c:v>Aspect</c:v>
                </c:pt>
                <c:pt idx="3">
                  <c:v>Odeur</c:v>
                </c:pt>
                <c:pt idx="4">
                  <c:v>Flaveur</c:v>
                </c:pt>
                <c:pt idx="5">
                  <c:v>Résistance à la cassure</c:v>
                </c:pt>
                <c:pt idx="6">
                  <c:v>Caractère collant</c:v>
                </c:pt>
                <c:pt idx="7">
                  <c:v>Masticabilité</c:v>
                </c:pt>
              </c:strCache>
            </c:strRef>
          </c:cat>
          <c:val>
            <c:numRef>
              <c:f>('qualité sensorielle'!$B$10,'qualité sensorielle'!$D$10,'qualité sensorielle'!$F$10,'qualité sensorielle'!$H$10,'qualité sensorielle'!$J$10,'qualité sensorielle'!$L$10,'qualité sensorielle'!$N$10,'qualité sensorielle'!$P$10)</c:f>
              <c:numCache>
                <c:formatCode>General</c:formatCode>
                <c:ptCount val="8"/>
                <c:pt idx="0">
                  <c:v>3.55</c:v>
                </c:pt>
                <c:pt idx="1">
                  <c:v>3.4499999999999997</c:v>
                </c:pt>
                <c:pt idx="2">
                  <c:v>3.4299999999999997</c:v>
                </c:pt>
                <c:pt idx="3">
                  <c:v>3.44</c:v>
                </c:pt>
                <c:pt idx="4">
                  <c:v>3.13</c:v>
                </c:pt>
                <c:pt idx="5">
                  <c:v>2.84</c:v>
                </c:pt>
                <c:pt idx="6">
                  <c:v>2.9499999999999997</c:v>
                </c:pt>
                <c:pt idx="7">
                  <c:v>3.11</c:v>
                </c:pt>
              </c:numCache>
            </c:numRef>
          </c:val>
        </c:ser>
        <c:ser>
          <c:idx val="1"/>
          <c:order val="1"/>
          <c:tx>
            <c:strRef>
              <c:f>'qualité sensorielle'!$A$11</c:f>
              <c:strCache>
                <c:ptCount val="1"/>
                <c:pt idx="0">
                  <c:v>pâtes à 10% de féverole</c:v>
                </c:pt>
              </c:strCache>
            </c:strRef>
          </c:tx>
          <c:spPr>
            <a:solidFill>
              <a:srgbClr val="CAAB5E"/>
            </a:solidFill>
          </c:spPr>
          <c:dLbls>
            <c:dLbl>
              <c:idx val="0"/>
              <c:layout>
                <c:manualLayout>
                  <c:x val="0"/>
                  <c:y val="-3.3664881407804152E-2"/>
                </c:manualLayout>
              </c:layout>
              <c:tx>
                <c:rich>
                  <a:bodyPr/>
                  <a:lstStyle/>
                  <a:p>
                    <a:r>
                      <a:rPr lang="en-US" sz="1400"/>
                      <a:t>b</a:t>
                    </a:r>
                    <a:endParaRPr lang="en-US"/>
                  </a:p>
                </c:rich>
              </c:tx>
              <c:dLblPos val="outEnd"/>
              <c:showVal val="1"/>
            </c:dLbl>
            <c:dLbl>
              <c:idx val="1"/>
              <c:layout>
                <c:manualLayout>
                  <c:x val="1.1857706771796286E-3"/>
                  <c:y val="-2.4483791094590607E-2"/>
                </c:manualLayout>
              </c:layout>
              <c:tx>
                <c:rich>
                  <a:bodyPr/>
                  <a:lstStyle/>
                  <a:p>
                    <a:r>
                      <a:rPr lang="en-US" sz="1400"/>
                      <a:t>b</a:t>
                    </a:r>
                    <a:endParaRPr lang="en-US"/>
                  </a:p>
                </c:rich>
              </c:tx>
              <c:dLblPos val="outEnd"/>
              <c:showVal val="1"/>
            </c:dLbl>
            <c:dLbl>
              <c:idx val="2"/>
              <c:layout>
                <c:manualLayout>
                  <c:x val="0"/>
                  <c:y val="-1.836266258607502E-2"/>
                </c:manualLayout>
              </c:layout>
              <c:tx>
                <c:rich>
                  <a:bodyPr/>
                  <a:lstStyle/>
                  <a:p>
                    <a:r>
                      <a:rPr lang="en-US" sz="1400"/>
                      <a:t>b</a:t>
                    </a:r>
                    <a:endParaRPr lang="en-US"/>
                  </a:p>
                </c:rich>
              </c:tx>
              <c:dLblPos val="outEnd"/>
              <c:showVal val="1"/>
            </c:dLbl>
            <c:dLbl>
              <c:idx val="3"/>
              <c:layout>
                <c:manualLayout>
                  <c:x val="1.1857706771796286E-3"/>
                  <c:y val="-2.7543993879113916E-2"/>
                </c:manualLayout>
              </c:layout>
              <c:tx>
                <c:rich>
                  <a:bodyPr/>
                  <a:lstStyle/>
                  <a:p>
                    <a:r>
                      <a:rPr lang="en-US" sz="1400"/>
                      <a:t>b</a:t>
                    </a:r>
                    <a:endParaRPr lang="en-US"/>
                  </a:p>
                </c:rich>
              </c:tx>
              <c:dLblPos val="outEnd"/>
              <c:showVal val="1"/>
            </c:dLbl>
            <c:dLbl>
              <c:idx val="4"/>
              <c:layout>
                <c:manualLayout>
                  <c:x val="0"/>
                  <c:y val="-1.5302218821729179E-2"/>
                </c:manualLayout>
              </c:layout>
              <c:tx>
                <c:rich>
                  <a:bodyPr/>
                  <a:lstStyle/>
                  <a:p>
                    <a:r>
                      <a:rPr lang="en-US" sz="1400"/>
                      <a:t>b</a:t>
                    </a:r>
                    <a:endParaRPr lang="en-US"/>
                  </a:p>
                </c:rich>
              </c:tx>
              <c:dLblPos val="outEnd"/>
              <c:showVal val="1"/>
            </c:dLbl>
            <c:dLbl>
              <c:idx val="5"/>
              <c:layout>
                <c:manualLayout>
                  <c:x val="0"/>
                  <c:y val="-9.1813312930374927E-3"/>
                </c:manualLayout>
              </c:layout>
              <c:tx>
                <c:rich>
                  <a:bodyPr/>
                  <a:lstStyle/>
                  <a:p>
                    <a:r>
                      <a:rPr lang="en-US" sz="1400"/>
                      <a:t>a</a:t>
                    </a:r>
                    <a:endParaRPr lang="en-US"/>
                  </a:p>
                </c:rich>
              </c:tx>
              <c:dLblPos val="outEnd"/>
              <c:showVal val="1"/>
            </c:dLbl>
            <c:dLbl>
              <c:idx val="6"/>
              <c:layout>
                <c:manualLayout>
                  <c:x val="1.1857706771796286E-3"/>
                  <c:y val="-1.5302218821729148E-2"/>
                </c:manualLayout>
              </c:layout>
              <c:tx>
                <c:rich>
                  <a:bodyPr/>
                  <a:lstStyle/>
                  <a:p>
                    <a:r>
                      <a:rPr lang="en-US" sz="1400"/>
                      <a:t>a</a:t>
                    </a:r>
                    <a:r>
                      <a:rPr lang="en-US"/>
                      <a:t>b</a:t>
                    </a:r>
                  </a:p>
                </c:rich>
              </c:tx>
              <c:dLblPos val="outEnd"/>
              <c:showVal val="1"/>
            </c:dLbl>
            <c:dLbl>
              <c:idx val="7"/>
              <c:layout>
                <c:manualLayout>
                  <c:x val="-1.1857706771796286E-3"/>
                  <c:y val="-2.1423347330244896E-2"/>
                </c:manualLayout>
              </c:layout>
              <c:tx>
                <c:rich>
                  <a:bodyPr/>
                  <a:lstStyle/>
                  <a:p>
                    <a:r>
                      <a:rPr lang="en-US" sz="1400"/>
                      <a:t>a</a:t>
                    </a:r>
                    <a:r>
                      <a:rPr lang="en-US"/>
                      <a:t>b</a:t>
                    </a:r>
                  </a:p>
                </c:rich>
              </c:tx>
              <c:dLblPos val="outEnd"/>
              <c:showVal val="1"/>
            </c:dLbl>
            <c:txPr>
              <a:bodyPr/>
              <a:lstStyle/>
              <a:p>
                <a:pPr>
                  <a:defRPr sz="1400"/>
                </a:pPr>
                <a:endParaRPr lang="fr-FR"/>
              </a:p>
            </c:txPr>
            <c:dLblPos val="outEnd"/>
            <c:showVal val="1"/>
          </c:dLbls>
          <c:errBars>
            <c:errBarType val="both"/>
            <c:errValType val="cust"/>
            <c:plus>
              <c:numRef>
                <c:f>'qualité sensorielle'!$E$16:$L$16</c:f>
                <c:numCache>
                  <c:formatCode>General</c:formatCode>
                  <c:ptCount val="8"/>
                  <c:pt idx="0">
                    <c:v>0.2</c:v>
                  </c:pt>
                  <c:pt idx="1">
                    <c:v>0.1</c:v>
                  </c:pt>
                  <c:pt idx="2">
                    <c:v>0.2</c:v>
                  </c:pt>
                  <c:pt idx="3">
                    <c:v>0.2</c:v>
                  </c:pt>
                  <c:pt idx="4">
                    <c:v>0.1</c:v>
                  </c:pt>
                  <c:pt idx="5">
                    <c:v>0.1</c:v>
                  </c:pt>
                  <c:pt idx="6">
                    <c:v>0.2</c:v>
                  </c:pt>
                  <c:pt idx="7">
                    <c:v>0.2</c:v>
                  </c:pt>
                </c:numCache>
              </c:numRef>
            </c:plus>
            <c:minus>
              <c:numRef>
                <c:f>'qualité sensorielle'!$E$16:$L$16</c:f>
                <c:numCache>
                  <c:formatCode>General</c:formatCode>
                  <c:ptCount val="8"/>
                  <c:pt idx="0">
                    <c:v>0.2</c:v>
                  </c:pt>
                  <c:pt idx="1">
                    <c:v>0.1</c:v>
                  </c:pt>
                  <c:pt idx="2">
                    <c:v>0.2</c:v>
                  </c:pt>
                  <c:pt idx="3">
                    <c:v>0.2</c:v>
                  </c:pt>
                  <c:pt idx="4">
                    <c:v>0.1</c:v>
                  </c:pt>
                  <c:pt idx="5">
                    <c:v>0.1</c:v>
                  </c:pt>
                  <c:pt idx="6">
                    <c:v>0.2</c:v>
                  </c:pt>
                  <c:pt idx="7">
                    <c:v>0.2</c:v>
                  </c:pt>
                </c:numCache>
              </c:numRef>
            </c:minus>
          </c:errBars>
          <c:cat>
            <c:strRef>
              <c:f>('qualité sensorielle'!$B$9,'qualité sensorielle'!$D$9,'qualité sensorielle'!$F$9,'qualité sensorielle'!$H$9,'qualité sensorielle'!$J$9,'qualité sensorielle'!$L$9,'qualité sensorielle'!$N$9,'qualité sensorielle'!$P$9)</c:f>
              <c:strCache>
                <c:ptCount val="8"/>
                <c:pt idx="0">
                  <c:v>Jugement global</c:v>
                </c:pt>
                <c:pt idx="1">
                  <c:v>Couleur</c:v>
                </c:pt>
                <c:pt idx="2">
                  <c:v>Aspect</c:v>
                </c:pt>
                <c:pt idx="3">
                  <c:v>Odeur</c:v>
                </c:pt>
                <c:pt idx="4">
                  <c:v>Flaveur</c:v>
                </c:pt>
                <c:pt idx="5">
                  <c:v>Résistance à la cassure</c:v>
                </c:pt>
                <c:pt idx="6">
                  <c:v>Caractère collant</c:v>
                </c:pt>
                <c:pt idx="7">
                  <c:v>Masticabilité</c:v>
                </c:pt>
              </c:strCache>
            </c:strRef>
          </c:cat>
          <c:val>
            <c:numRef>
              <c:f>('qualité sensorielle'!$B$11,'qualité sensorielle'!$D$11,'qualité sensorielle'!$F$11,'qualité sensorielle'!$H$11,'qualité sensorielle'!$J$11,'qualité sensorielle'!$L$11,'qualité sensorielle'!$N$11,'qualité sensorielle'!$P$11)</c:f>
              <c:numCache>
                <c:formatCode>General</c:formatCode>
                <c:ptCount val="8"/>
                <c:pt idx="0">
                  <c:v>2.1800000000000002</c:v>
                </c:pt>
                <c:pt idx="1">
                  <c:v>2.73</c:v>
                </c:pt>
                <c:pt idx="2">
                  <c:v>2.9099999999999997</c:v>
                </c:pt>
                <c:pt idx="3">
                  <c:v>3.02</c:v>
                </c:pt>
                <c:pt idx="4">
                  <c:v>2.73</c:v>
                </c:pt>
                <c:pt idx="5">
                  <c:v>2.65</c:v>
                </c:pt>
                <c:pt idx="6">
                  <c:v>2.65</c:v>
                </c:pt>
                <c:pt idx="7">
                  <c:v>2.9699999999999998</c:v>
                </c:pt>
              </c:numCache>
            </c:numRef>
          </c:val>
        </c:ser>
        <c:ser>
          <c:idx val="2"/>
          <c:order val="2"/>
          <c:tx>
            <c:strRef>
              <c:f>'qualité sensorielle'!$A$12</c:f>
              <c:strCache>
                <c:ptCount val="1"/>
                <c:pt idx="0">
                  <c:v>pâtes à 30% de féverole</c:v>
                </c:pt>
              </c:strCache>
            </c:strRef>
          </c:tx>
          <c:spPr>
            <a:solidFill>
              <a:srgbClr val="FF9933"/>
            </a:solidFill>
          </c:spPr>
          <c:dLbls>
            <c:dLbl>
              <c:idx val="0"/>
              <c:layout>
                <c:manualLayout>
                  <c:x val="1.1857706771796286E-3"/>
                  <c:y val="-2.4483550114766682E-2"/>
                </c:manualLayout>
              </c:layout>
              <c:tx>
                <c:rich>
                  <a:bodyPr/>
                  <a:lstStyle/>
                  <a:p>
                    <a:r>
                      <a:rPr lang="en-US" sz="1400"/>
                      <a:t>b</a:t>
                    </a:r>
                    <a:endParaRPr lang="en-US"/>
                  </a:p>
                </c:rich>
              </c:tx>
              <c:dLblPos val="outEnd"/>
              <c:showVal val="1"/>
            </c:dLbl>
            <c:dLbl>
              <c:idx val="1"/>
              <c:layout/>
              <c:tx>
                <c:rich>
                  <a:bodyPr/>
                  <a:lstStyle/>
                  <a:p>
                    <a:r>
                      <a:rPr lang="en-US" sz="1400"/>
                      <a:t>b</a:t>
                    </a:r>
                    <a:endParaRPr lang="en-US"/>
                  </a:p>
                </c:rich>
              </c:tx>
              <c:dLblPos val="outEnd"/>
              <c:showVal val="1"/>
            </c:dLbl>
            <c:dLbl>
              <c:idx val="2"/>
              <c:layout/>
              <c:tx>
                <c:rich>
                  <a:bodyPr/>
                  <a:lstStyle/>
                  <a:p>
                    <a:r>
                      <a:rPr lang="en-US" sz="1400"/>
                      <a:t>b</a:t>
                    </a:r>
                    <a:endParaRPr lang="en-US"/>
                  </a:p>
                </c:rich>
              </c:tx>
              <c:dLblPos val="outEnd"/>
              <c:showVal val="1"/>
            </c:dLbl>
            <c:dLbl>
              <c:idx val="3"/>
              <c:layout/>
              <c:tx>
                <c:rich>
                  <a:bodyPr/>
                  <a:lstStyle/>
                  <a:p>
                    <a:r>
                      <a:rPr lang="en-US" sz="1400"/>
                      <a:t>b</a:t>
                    </a:r>
                    <a:endParaRPr lang="en-US"/>
                  </a:p>
                </c:rich>
              </c:tx>
              <c:dLblPos val="outEnd"/>
              <c:showVal val="1"/>
            </c:dLbl>
            <c:dLbl>
              <c:idx val="4"/>
              <c:layout/>
              <c:tx>
                <c:rich>
                  <a:bodyPr/>
                  <a:lstStyle/>
                  <a:p>
                    <a:r>
                      <a:rPr lang="en-US" sz="1400"/>
                      <a:t>b</a:t>
                    </a:r>
                    <a:endParaRPr lang="en-US"/>
                  </a:p>
                </c:rich>
              </c:tx>
              <c:dLblPos val="outEnd"/>
              <c:showVal val="1"/>
            </c:dLbl>
            <c:dLbl>
              <c:idx val="5"/>
              <c:layout/>
              <c:tx>
                <c:rich>
                  <a:bodyPr/>
                  <a:lstStyle/>
                  <a:p>
                    <a:r>
                      <a:rPr lang="en-US" sz="1400"/>
                      <a:t>a</a:t>
                    </a:r>
                    <a:endParaRPr lang="en-US"/>
                  </a:p>
                </c:rich>
              </c:tx>
              <c:dLblPos val="outEnd"/>
              <c:showVal val="1"/>
            </c:dLbl>
            <c:dLbl>
              <c:idx val="6"/>
              <c:layout/>
              <c:tx>
                <c:rich>
                  <a:bodyPr/>
                  <a:lstStyle/>
                  <a:p>
                    <a:r>
                      <a:rPr lang="en-US" sz="1400"/>
                      <a:t>a</a:t>
                    </a:r>
                    <a:r>
                      <a:rPr lang="en-US"/>
                      <a:t>b</a:t>
                    </a:r>
                  </a:p>
                </c:rich>
              </c:tx>
              <c:dLblPos val="outEnd"/>
              <c:showVal val="1"/>
            </c:dLbl>
            <c:dLbl>
              <c:idx val="7"/>
              <c:layout/>
              <c:tx>
                <c:rich>
                  <a:bodyPr/>
                  <a:lstStyle/>
                  <a:p>
                    <a:r>
                      <a:rPr lang="en-US" sz="1400"/>
                      <a:t>b</a:t>
                    </a:r>
                    <a:endParaRPr lang="en-US"/>
                  </a:p>
                </c:rich>
              </c:tx>
              <c:dLblPos val="outEnd"/>
              <c:showVal val="1"/>
            </c:dLbl>
            <c:txPr>
              <a:bodyPr/>
              <a:lstStyle/>
              <a:p>
                <a:pPr>
                  <a:defRPr sz="1400"/>
                </a:pPr>
                <a:endParaRPr lang="fr-FR"/>
              </a:p>
            </c:txPr>
            <c:dLblPos val="outEnd"/>
            <c:showVal val="1"/>
          </c:dLbls>
          <c:errBars>
            <c:errBarType val="both"/>
            <c:errValType val="cust"/>
            <c:plus>
              <c:numRef>
                <c:f>'qualité sensorielle'!$E$17:$L$17</c:f>
                <c:numCache>
                  <c:formatCode>General</c:formatCode>
                  <c:ptCount val="8"/>
                  <c:pt idx="0">
                    <c:v>0.2</c:v>
                  </c:pt>
                  <c:pt idx="1">
                    <c:v>0.1</c:v>
                  </c:pt>
                  <c:pt idx="2">
                    <c:v>0.1</c:v>
                  </c:pt>
                  <c:pt idx="3">
                    <c:v>0.1</c:v>
                  </c:pt>
                  <c:pt idx="4">
                    <c:v>0.1</c:v>
                  </c:pt>
                  <c:pt idx="5">
                    <c:v>0.1</c:v>
                  </c:pt>
                  <c:pt idx="6">
                    <c:v>0.1</c:v>
                  </c:pt>
                  <c:pt idx="7">
                    <c:v>0.1</c:v>
                  </c:pt>
                </c:numCache>
              </c:numRef>
            </c:plus>
            <c:minus>
              <c:numRef>
                <c:f>'qualité sensorielle'!$E$17:$L$17</c:f>
                <c:numCache>
                  <c:formatCode>General</c:formatCode>
                  <c:ptCount val="8"/>
                  <c:pt idx="0">
                    <c:v>0.2</c:v>
                  </c:pt>
                  <c:pt idx="1">
                    <c:v>0.1</c:v>
                  </c:pt>
                  <c:pt idx="2">
                    <c:v>0.1</c:v>
                  </c:pt>
                  <c:pt idx="3">
                    <c:v>0.1</c:v>
                  </c:pt>
                  <c:pt idx="4">
                    <c:v>0.1</c:v>
                  </c:pt>
                  <c:pt idx="5">
                    <c:v>0.1</c:v>
                  </c:pt>
                  <c:pt idx="6">
                    <c:v>0.1</c:v>
                  </c:pt>
                  <c:pt idx="7">
                    <c:v>0.1</c:v>
                  </c:pt>
                </c:numCache>
              </c:numRef>
            </c:minus>
          </c:errBars>
          <c:cat>
            <c:strRef>
              <c:f>('qualité sensorielle'!$B$9,'qualité sensorielle'!$D$9,'qualité sensorielle'!$F$9,'qualité sensorielle'!$H$9,'qualité sensorielle'!$J$9,'qualité sensorielle'!$L$9,'qualité sensorielle'!$N$9,'qualité sensorielle'!$P$9)</c:f>
              <c:strCache>
                <c:ptCount val="8"/>
                <c:pt idx="0">
                  <c:v>Jugement global</c:v>
                </c:pt>
                <c:pt idx="1">
                  <c:v>Couleur</c:v>
                </c:pt>
                <c:pt idx="2">
                  <c:v>Aspect</c:v>
                </c:pt>
                <c:pt idx="3">
                  <c:v>Odeur</c:v>
                </c:pt>
                <c:pt idx="4">
                  <c:v>Flaveur</c:v>
                </c:pt>
                <c:pt idx="5">
                  <c:v>Résistance à la cassure</c:v>
                </c:pt>
                <c:pt idx="6">
                  <c:v>Caractère collant</c:v>
                </c:pt>
                <c:pt idx="7">
                  <c:v>Masticabilité</c:v>
                </c:pt>
              </c:strCache>
            </c:strRef>
          </c:cat>
          <c:val>
            <c:numRef>
              <c:f>('qualité sensorielle'!$B$12,'qualité sensorielle'!$D$12,'qualité sensorielle'!$F$12,'qualité sensorielle'!$H$12,'qualité sensorielle'!$J$12,'qualité sensorielle'!$L$12,'qualité sensorielle'!$N$12,'qualité sensorielle'!$P$12)</c:f>
              <c:numCache>
                <c:formatCode>General</c:formatCode>
                <c:ptCount val="8"/>
                <c:pt idx="0">
                  <c:v>2.09</c:v>
                </c:pt>
                <c:pt idx="1">
                  <c:v>2.9099999999999997</c:v>
                </c:pt>
                <c:pt idx="2">
                  <c:v>2.8899999999999997</c:v>
                </c:pt>
                <c:pt idx="3">
                  <c:v>2.79</c:v>
                </c:pt>
                <c:pt idx="4">
                  <c:v>2.59</c:v>
                </c:pt>
                <c:pt idx="5">
                  <c:v>2.58</c:v>
                </c:pt>
                <c:pt idx="6">
                  <c:v>2.58</c:v>
                </c:pt>
                <c:pt idx="7">
                  <c:v>2.69</c:v>
                </c:pt>
              </c:numCache>
            </c:numRef>
          </c:val>
        </c:ser>
        <c:ser>
          <c:idx val="3"/>
          <c:order val="3"/>
          <c:tx>
            <c:strRef>
              <c:f>'qualité sensorielle'!$A$13</c:f>
              <c:strCache>
                <c:ptCount val="1"/>
                <c:pt idx="0">
                  <c:v>pâtes à 50% de féverole</c:v>
                </c:pt>
              </c:strCache>
            </c:strRef>
          </c:tx>
          <c:spPr>
            <a:solidFill>
              <a:srgbClr val="993300"/>
            </a:solidFill>
          </c:spPr>
          <c:dLbls>
            <c:dLbl>
              <c:idx val="0"/>
              <c:layout>
                <c:manualLayout>
                  <c:x val="0"/>
                  <c:y val="-9.1813312930374927E-3"/>
                </c:manualLayout>
              </c:layout>
              <c:tx>
                <c:rich>
                  <a:bodyPr/>
                  <a:lstStyle/>
                  <a:p>
                    <a:r>
                      <a:rPr lang="en-US" sz="1400"/>
                      <a:t>b</a:t>
                    </a:r>
                    <a:endParaRPr lang="en-US"/>
                  </a:p>
                </c:rich>
              </c:tx>
              <c:dLblPos val="outEnd"/>
              <c:showVal val="1"/>
            </c:dLbl>
            <c:dLbl>
              <c:idx val="1"/>
              <c:layout>
                <c:manualLayout>
                  <c:x val="0"/>
                  <c:y val="-6.1208875286916887E-3"/>
                </c:manualLayout>
              </c:layout>
              <c:tx>
                <c:rich>
                  <a:bodyPr/>
                  <a:lstStyle/>
                  <a:p>
                    <a:r>
                      <a:rPr lang="en-US" sz="1400"/>
                      <a:t>b</a:t>
                    </a:r>
                    <a:endParaRPr lang="en-US"/>
                  </a:p>
                </c:rich>
              </c:tx>
              <c:dLblPos val="outEnd"/>
              <c:showVal val="1"/>
            </c:dLbl>
            <c:dLbl>
              <c:idx val="2"/>
              <c:layout/>
              <c:tx>
                <c:rich>
                  <a:bodyPr/>
                  <a:lstStyle/>
                  <a:p>
                    <a:r>
                      <a:rPr lang="en-US" sz="1400"/>
                      <a:t>b</a:t>
                    </a:r>
                    <a:endParaRPr lang="en-US"/>
                  </a:p>
                </c:rich>
              </c:tx>
              <c:dLblPos val="outEnd"/>
              <c:showVal val="1"/>
            </c:dLbl>
            <c:dLbl>
              <c:idx val="3"/>
              <c:layout/>
              <c:tx>
                <c:rich>
                  <a:bodyPr/>
                  <a:lstStyle/>
                  <a:p>
                    <a:r>
                      <a:rPr lang="en-US" sz="1400"/>
                      <a:t>a</a:t>
                    </a:r>
                    <a:r>
                      <a:rPr lang="en-US"/>
                      <a:t>b</a:t>
                    </a:r>
                  </a:p>
                </c:rich>
              </c:tx>
              <c:dLblPos val="outEnd"/>
              <c:showVal val="1"/>
            </c:dLbl>
            <c:dLbl>
              <c:idx val="4"/>
              <c:layout/>
              <c:tx>
                <c:rich>
                  <a:bodyPr/>
                  <a:lstStyle/>
                  <a:p>
                    <a:r>
                      <a:rPr lang="en-US" sz="1400"/>
                      <a:t>b</a:t>
                    </a:r>
                    <a:endParaRPr lang="en-US"/>
                  </a:p>
                </c:rich>
              </c:tx>
              <c:dLblPos val="outEnd"/>
              <c:showVal val="1"/>
            </c:dLbl>
            <c:dLbl>
              <c:idx val="5"/>
              <c:layout/>
              <c:tx>
                <c:rich>
                  <a:bodyPr/>
                  <a:lstStyle/>
                  <a:p>
                    <a:r>
                      <a:rPr lang="en-US" sz="1400"/>
                      <a:t>a</a:t>
                    </a:r>
                    <a:endParaRPr lang="en-US"/>
                  </a:p>
                </c:rich>
              </c:tx>
              <c:dLblPos val="outEnd"/>
              <c:showVal val="1"/>
            </c:dLbl>
            <c:dLbl>
              <c:idx val="6"/>
              <c:layout/>
              <c:tx>
                <c:rich>
                  <a:bodyPr/>
                  <a:lstStyle/>
                  <a:p>
                    <a:r>
                      <a:rPr lang="en-US" sz="1400"/>
                      <a:t>b</a:t>
                    </a:r>
                    <a:endParaRPr lang="en-US"/>
                  </a:p>
                </c:rich>
              </c:tx>
              <c:dLblPos val="outEnd"/>
              <c:showVal val="1"/>
            </c:dLbl>
            <c:dLbl>
              <c:idx val="7"/>
              <c:layout/>
              <c:tx>
                <c:rich>
                  <a:bodyPr/>
                  <a:lstStyle/>
                  <a:p>
                    <a:r>
                      <a:rPr lang="en-US" sz="1400"/>
                      <a:t>b</a:t>
                    </a:r>
                    <a:endParaRPr lang="en-US"/>
                  </a:p>
                </c:rich>
              </c:tx>
              <c:dLblPos val="outEnd"/>
              <c:showVal val="1"/>
            </c:dLbl>
            <c:txPr>
              <a:bodyPr/>
              <a:lstStyle/>
              <a:p>
                <a:pPr>
                  <a:defRPr sz="1400"/>
                </a:pPr>
                <a:endParaRPr lang="fr-FR"/>
              </a:p>
            </c:txPr>
            <c:dLblPos val="outEnd"/>
            <c:showVal val="1"/>
          </c:dLbls>
          <c:errBars>
            <c:errBarType val="both"/>
            <c:errValType val="cust"/>
            <c:plus>
              <c:numRef>
                <c:f>'qualité sensorielle'!$E$18:$L$18</c:f>
                <c:numCache>
                  <c:formatCode>General</c:formatCode>
                  <c:ptCount val="8"/>
                  <c:pt idx="0">
                    <c:v>0.1</c:v>
                  </c:pt>
                  <c:pt idx="1">
                    <c:v>0.1</c:v>
                  </c:pt>
                  <c:pt idx="2">
                    <c:v>0.1</c:v>
                  </c:pt>
                  <c:pt idx="3">
                    <c:v>0.1</c:v>
                  </c:pt>
                  <c:pt idx="4">
                    <c:v>0.1</c:v>
                  </c:pt>
                  <c:pt idx="5">
                    <c:v>0.1</c:v>
                  </c:pt>
                  <c:pt idx="6">
                    <c:v>0.1</c:v>
                  </c:pt>
                  <c:pt idx="7">
                    <c:v>0.1</c:v>
                  </c:pt>
                </c:numCache>
              </c:numRef>
            </c:plus>
            <c:minus>
              <c:numRef>
                <c:f>'qualité sensorielle'!$E$18:$L$18</c:f>
                <c:numCache>
                  <c:formatCode>General</c:formatCode>
                  <c:ptCount val="8"/>
                  <c:pt idx="0">
                    <c:v>0.1</c:v>
                  </c:pt>
                  <c:pt idx="1">
                    <c:v>0.1</c:v>
                  </c:pt>
                  <c:pt idx="2">
                    <c:v>0.1</c:v>
                  </c:pt>
                  <c:pt idx="3">
                    <c:v>0.1</c:v>
                  </c:pt>
                  <c:pt idx="4">
                    <c:v>0.1</c:v>
                  </c:pt>
                  <c:pt idx="5">
                    <c:v>0.1</c:v>
                  </c:pt>
                  <c:pt idx="6">
                    <c:v>0.1</c:v>
                  </c:pt>
                  <c:pt idx="7">
                    <c:v>0.1</c:v>
                  </c:pt>
                </c:numCache>
              </c:numRef>
            </c:minus>
          </c:errBars>
          <c:cat>
            <c:strRef>
              <c:f>('qualité sensorielle'!$B$9,'qualité sensorielle'!$D$9,'qualité sensorielle'!$F$9,'qualité sensorielle'!$H$9,'qualité sensorielle'!$J$9,'qualité sensorielle'!$L$9,'qualité sensorielle'!$N$9,'qualité sensorielle'!$P$9)</c:f>
              <c:strCache>
                <c:ptCount val="8"/>
                <c:pt idx="0">
                  <c:v>Jugement global</c:v>
                </c:pt>
                <c:pt idx="1">
                  <c:v>Couleur</c:v>
                </c:pt>
                <c:pt idx="2">
                  <c:v>Aspect</c:v>
                </c:pt>
                <c:pt idx="3">
                  <c:v>Odeur</c:v>
                </c:pt>
                <c:pt idx="4">
                  <c:v>Flaveur</c:v>
                </c:pt>
                <c:pt idx="5">
                  <c:v>Résistance à la cassure</c:v>
                </c:pt>
                <c:pt idx="6">
                  <c:v>Caractère collant</c:v>
                </c:pt>
                <c:pt idx="7">
                  <c:v>Masticabilité</c:v>
                </c:pt>
              </c:strCache>
            </c:strRef>
          </c:cat>
          <c:val>
            <c:numRef>
              <c:f>('qualité sensorielle'!$B$13,'qualité sensorielle'!$D$13,'qualité sensorielle'!$F$13,'qualité sensorielle'!$H$13,'qualité sensorielle'!$J$13,'qualité sensorielle'!$L$13,'qualité sensorielle'!$N$13,'qualité sensorielle'!$P$13)</c:f>
              <c:numCache>
                <c:formatCode>General</c:formatCode>
                <c:ptCount val="8"/>
                <c:pt idx="0">
                  <c:v>2.1800000000000002</c:v>
                </c:pt>
                <c:pt idx="1">
                  <c:v>2.9499999999999997</c:v>
                </c:pt>
                <c:pt idx="2">
                  <c:v>2.8499999999999988</c:v>
                </c:pt>
                <c:pt idx="3">
                  <c:v>3.05</c:v>
                </c:pt>
                <c:pt idx="4">
                  <c:v>2.62</c:v>
                </c:pt>
                <c:pt idx="5">
                  <c:v>2.65</c:v>
                </c:pt>
                <c:pt idx="6">
                  <c:v>2.3099999999999987</c:v>
                </c:pt>
                <c:pt idx="7">
                  <c:v>2.67</c:v>
                </c:pt>
              </c:numCache>
            </c:numRef>
          </c:val>
        </c:ser>
        <c:axId val="75197440"/>
        <c:axId val="75395840"/>
      </c:barChart>
      <c:catAx>
        <c:axId val="75197440"/>
        <c:scaling>
          <c:orientation val="minMax"/>
        </c:scaling>
        <c:axPos val="b"/>
        <c:tickLblPos val="nextTo"/>
        <c:txPr>
          <a:bodyPr/>
          <a:lstStyle/>
          <a:p>
            <a:pPr>
              <a:defRPr sz="1400">
                <a:latin typeface="Times New Roman" pitchFamily="18" charset="0"/>
                <a:cs typeface="Times New Roman" pitchFamily="18" charset="0"/>
              </a:defRPr>
            </a:pPr>
            <a:endParaRPr lang="fr-FR"/>
          </a:p>
        </c:txPr>
        <c:crossAx val="75395840"/>
        <c:crosses val="autoZero"/>
        <c:auto val="1"/>
        <c:lblAlgn val="ctr"/>
        <c:lblOffset val="100"/>
      </c:catAx>
      <c:valAx>
        <c:axId val="75395840"/>
        <c:scaling>
          <c:orientation val="minMax"/>
        </c:scaling>
        <c:axPos val="l"/>
        <c:numFmt formatCode="General" sourceLinked="1"/>
        <c:tickLblPos val="nextTo"/>
        <c:crossAx val="75197440"/>
        <c:crosses val="autoZero"/>
        <c:crossBetween val="between"/>
      </c:valAx>
    </c:plotArea>
    <c:legend>
      <c:legendPos val="r"/>
      <c:layout>
        <c:manualLayout>
          <c:xMode val="edge"/>
          <c:yMode val="edge"/>
          <c:x val="0"/>
          <c:y val="0.90220196625296056"/>
          <c:w val="1"/>
          <c:h val="9.4901641386803265E-2"/>
        </c:manualLayout>
      </c:layout>
      <c:txPr>
        <a:bodyPr/>
        <a:lstStyle/>
        <a:p>
          <a:pPr>
            <a:defRPr sz="1400">
              <a:latin typeface="Times New Roman" pitchFamily="18" charset="0"/>
              <a:cs typeface="Times New Roman" pitchFamily="18" charset="0"/>
            </a:defRPr>
          </a:pPr>
          <a:endParaRPr lang="fr-FR"/>
        </a:p>
      </c:txPr>
    </c:legend>
    <c:plotVisOnly val="1"/>
  </c:chart>
  <c:txPr>
    <a:bodyPr/>
    <a:lstStyle/>
    <a:p>
      <a:pPr>
        <a:defRPr sz="1600"/>
      </a:pPr>
      <a:endParaRPr lang="fr-FR"/>
    </a:p>
  </c:txPr>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fr-FR"/>
  <c:style val="25"/>
  <c:chart>
    <c:autoTitleDeleted val="1"/>
    <c:plotArea>
      <c:layout>
        <c:manualLayout>
          <c:layoutTarget val="inner"/>
          <c:xMode val="edge"/>
          <c:yMode val="edge"/>
          <c:x val="2.5733209564797816E-2"/>
          <c:y val="1.6843345047908027E-2"/>
          <c:w val="0.96969462494022562"/>
          <c:h val="0.75728506166392562"/>
        </c:manualLayout>
      </c:layout>
      <c:barChart>
        <c:barDir val="col"/>
        <c:grouping val="clustered"/>
        <c:ser>
          <c:idx val="0"/>
          <c:order val="0"/>
          <c:tx>
            <c:strRef>
              <c:f>'qualité sensorielle'!$A$10</c:f>
              <c:strCache>
                <c:ptCount val="1"/>
                <c:pt idx="0">
                  <c:v>Pâtes à 100% semoule</c:v>
                </c:pt>
              </c:strCache>
            </c:strRef>
          </c:tx>
          <c:spPr>
            <a:solidFill>
              <a:srgbClr val="FFCC00"/>
            </a:solidFill>
          </c:spPr>
          <c:dLbls>
            <c:dLbl>
              <c:idx val="0"/>
              <c:layout>
                <c:manualLayout>
                  <c:x val="3.1341206995630752E-3"/>
                  <c:y val="-3.1201590385878972E-2"/>
                </c:manualLayout>
              </c:layout>
              <c:tx>
                <c:rich>
                  <a:bodyPr/>
                  <a:lstStyle/>
                  <a:p>
                    <a:r>
                      <a:rPr lang="en-US" sz="1400">
                        <a:latin typeface="Times New Roman" pitchFamily="18" charset="0"/>
                        <a:cs typeface="Times New Roman" pitchFamily="18" charset="0"/>
                      </a:rPr>
                      <a:t>a</a:t>
                    </a:r>
                    <a:endParaRPr lang="en-US"/>
                  </a:p>
                </c:rich>
              </c:tx>
              <c:dLblPos val="outEnd"/>
              <c:showVal val="1"/>
            </c:dLbl>
            <c:dLbl>
              <c:idx val="1"/>
              <c:layout>
                <c:manualLayout>
                  <c:x val="0"/>
                  <c:y val="-2.8164431371555967E-2"/>
                </c:manualLayout>
              </c:layout>
              <c:tx>
                <c:rich>
                  <a:bodyPr/>
                  <a:lstStyle/>
                  <a:p>
                    <a:r>
                      <a:rPr lang="en-US" sz="1400">
                        <a:latin typeface="Times New Roman" pitchFamily="18" charset="0"/>
                        <a:cs typeface="Times New Roman" pitchFamily="18" charset="0"/>
                      </a:rPr>
                      <a:t>a</a:t>
                    </a:r>
                    <a:endParaRPr lang="en-US"/>
                  </a:p>
                </c:rich>
              </c:tx>
              <c:dLblPos val="outEnd"/>
              <c:showVal val="1"/>
            </c:dLbl>
            <c:dLbl>
              <c:idx val="2"/>
              <c:layout>
                <c:manualLayout>
                  <c:x val="0"/>
                  <c:y val="-9.1116173120728925E-3"/>
                </c:manualLayout>
              </c:layout>
              <c:tx>
                <c:rich>
                  <a:bodyPr/>
                  <a:lstStyle/>
                  <a:p>
                    <a:r>
                      <a:rPr lang="en-US" sz="1400">
                        <a:latin typeface="Times New Roman" pitchFamily="18" charset="0"/>
                        <a:cs typeface="Times New Roman" pitchFamily="18" charset="0"/>
                      </a:rPr>
                      <a:t>a</a:t>
                    </a:r>
                    <a:endParaRPr lang="en-US"/>
                  </a:p>
                </c:rich>
              </c:tx>
              <c:dLblPos val="outEnd"/>
              <c:showVal val="1"/>
            </c:dLbl>
            <c:dLbl>
              <c:idx val="3"/>
              <c:layout>
                <c:manualLayout>
                  <c:x val="-2.1984061555372402E-3"/>
                  <c:y val="-1.2148823082763861E-2"/>
                </c:manualLayout>
              </c:layout>
              <c:tx>
                <c:rich>
                  <a:bodyPr/>
                  <a:lstStyle/>
                  <a:p>
                    <a:r>
                      <a:rPr lang="en-US" sz="1400">
                        <a:latin typeface="Times New Roman" pitchFamily="18" charset="0"/>
                        <a:cs typeface="Times New Roman" pitchFamily="18" charset="0"/>
                      </a:rPr>
                      <a:t>a</a:t>
                    </a:r>
                    <a:endParaRPr lang="en-US"/>
                  </a:p>
                </c:rich>
              </c:tx>
              <c:dLblPos val="outEnd"/>
              <c:showVal val="1"/>
            </c:dLbl>
            <c:dLbl>
              <c:idx val="4"/>
              <c:layout>
                <c:manualLayout>
                  <c:x val="0"/>
                  <c:y val="-9.1116173120728648E-3"/>
                </c:manualLayout>
              </c:layout>
              <c:tx>
                <c:rich>
                  <a:bodyPr/>
                  <a:lstStyle/>
                  <a:p>
                    <a:r>
                      <a:rPr lang="en-US" sz="1400">
                        <a:latin typeface="Times New Roman" pitchFamily="18" charset="0"/>
                        <a:cs typeface="Times New Roman" pitchFamily="18" charset="0"/>
                      </a:rPr>
                      <a:t>a</a:t>
                    </a:r>
                    <a:endParaRPr lang="en-US"/>
                  </a:p>
                </c:rich>
              </c:tx>
              <c:dLblPos val="outEnd"/>
              <c:showVal val="1"/>
            </c:dLbl>
            <c:dLbl>
              <c:idx val="5"/>
              <c:layout>
                <c:manualLayout>
                  <c:x val="-8.6551423365748805E-8"/>
                  <c:y val="-2.4297646165527792E-2"/>
                </c:manualLayout>
              </c:layout>
              <c:tx>
                <c:rich>
                  <a:bodyPr/>
                  <a:lstStyle/>
                  <a:p>
                    <a:r>
                      <a:rPr lang="en-US" sz="1400">
                        <a:latin typeface="Times New Roman" pitchFamily="18" charset="0"/>
                        <a:cs typeface="Times New Roman" pitchFamily="18" charset="0"/>
                      </a:rPr>
                      <a:t>a</a:t>
                    </a:r>
                    <a:endParaRPr lang="en-US"/>
                  </a:p>
                </c:rich>
              </c:tx>
              <c:dLblPos val="outEnd"/>
              <c:showVal val="1"/>
            </c:dLbl>
            <c:dLbl>
              <c:idx val="6"/>
              <c:layout>
                <c:manualLayout>
                  <c:x val="0"/>
                  <c:y val="-1.2148823082763861E-2"/>
                </c:manualLayout>
              </c:layout>
              <c:tx>
                <c:rich>
                  <a:bodyPr/>
                  <a:lstStyle/>
                  <a:p>
                    <a:r>
                      <a:rPr lang="en-US" sz="1400">
                        <a:latin typeface="Times New Roman" pitchFamily="18" charset="0"/>
                        <a:cs typeface="Times New Roman" pitchFamily="18" charset="0"/>
                      </a:rPr>
                      <a:t>a</a:t>
                    </a:r>
                    <a:endParaRPr lang="en-US"/>
                  </a:p>
                </c:rich>
              </c:tx>
              <c:dLblPos val="outEnd"/>
              <c:showVal val="1"/>
            </c:dLbl>
            <c:dLbl>
              <c:idx val="7"/>
              <c:layout>
                <c:manualLayout>
                  <c:x val="0"/>
                  <c:y val="-9.1116173120728925E-3"/>
                </c:manualLayout>
              </c:layout>
              <c:tx>
                <c:rich>
                  <a:bodyPr/>
                  <a:lstStyle/>
                  <a:p>
                    <a:r>
                      <a:rPr lang="en-US" sz="1400">
                        <a:latin typeface="Times New Roman" pitchFamily="18" charset="0"/>
                        <a:cs typeface="Times New Roman" pitchFamily="18" charset="0"/>
                      </a:rPr>
                      <a:t>a</a:t>
                    </a:r>
                    <a:endParaRPr lang="en-US"/>
                  </a:p>
                </c:rich>
              </c:tx>
              <c:dLblPos val="outEnd"/>
              <c:showVal val="1"/>
            </c:dLbl>
            <c:txPr>
              <a:bodyPr/>
              <a:lstStyle/>
              <a:p>
                <a:pPr>
                  <a:defRPr sz="1400"/>
                </a:pPr>
                <a:endParaRPr lang="fr-FR"/>
              </a:p>
            </c:txPr>
            <c:dLblPos val="outEnd"/>
            <c:showVal val="1"/>
          </c:dLbls>
          <c:errBars>
            <c:errBarType val="both"/>
            <c:errValType val="cust"/>
            <c:plus>
              <c:numRef>
                <c:f>'qualité sensorielle'!$C$16:$J$16</c:f>
                <c:numCache>
                  <c:formatCode>General</c:formatCode>
                  <c:ptCount val="8"/>
                  <c:pt idx="0">
                    <c:v>0.2</c:v>
                  </c:pt>
                  <c:pt idx="1">
                    <c:v>0.2</c:v>
                  </c:pt>
                  <c:pt idx="2">
                    <c:v>0.1</c:v>
                  </c:pt>
                  <c:pt idx="3">
                    <c:v>0.1</c:v>
                  </c:pt>
                  <c:pt idx="4">
                    <c:v>0.1</c:v>
                  </c:pt>
                  <c:pt idx="5">
                    <c:v>0.2</c:v>
                  </c:pt>
                  <c:pt idx="6">
                    <c:v>0.1</c:v>
                  </c:pt>
                  <c:pt idx="7">
                    <c:v>0.1</c:v>
                  </c:pt>
                </c:numCache>
              </c:numRef>
            </c:plus>
            <c:minus>
              <c:numRef>
                <c:f>'qualité sensorielle'!$C$16:$J$16</c:f>
                <c:numCache>
                  <c:formatCode>General</c:formatCode>
                  <c:ptCount val="8"/>
                  <c:pt idx="0">
                    <c:v>0.2</c:v>
                  </c:pt>
                  <c:pt idx="1">
                    <c:v>0.2</c:v>
                  </c:pt>
                  <c:pt idx="2">
                    <c:v>0.1</c:v>
                  </c:pt>
                  <c:pt idx="3">
                    <c:v>0.1</c:v>
                  </c:pt>
                  <c:pt idx="4">
                    <c:v>0.1</c:v>
                  </c:pt>
                  <c:pt idx="5">
                    <c:v>0.2</c:v>
                  </c:pt>
                  <c:pt idx="6">
                    <c:v>0.1</c:v>
                  </c:pt>
                  <c:pt idx="7">
                    <c:v>0.1</c:v>
                  </c:pt>
                </c:numCache>
              </c:numRef>
            </c:minus>
          </c:errBars>
          <c:cat>
            <c:strRef>
              <c:f>('qualité sensorielle'!$B$9;'qualité sensorielle'!$D$9;'qualité sensorielle'!$F$9;'qualité sensorielle'!$H$9;'qualité sensorielle'!$J$9;'qualité sensorielle'!$L$9;'qualité sensorielle'!$N$9;'qualité sensorielle'!$P$9)</c:f>
              <c:strCache>
                <c:ptCount val="8"/>
                <c:pt idx="0">
                  <c:v>Jugement global</c:v>
                </c:pt>
                <c:pt idx="1">
                  <c:v>Couleur</c:v>
                </c:pt>
                <c:pt idx="2">
                  <c:v>Aspect</c:v>
                </c:pt>
                <c:pt idx="3">
                  <c:v>Odeur</c:v>
                </c:pt>
                <c:pt idx="4">
                  <c:v>Flaveur</c:v>
                </c:pt>
                <c:pt idx="5">
                  <c:v>Résistance à la cassure</c:v>
                </c:pt>
                <c:pt idx="6">
                  <c:v>Caractère collant</c:v>
                </c:pt>
                <c:pt idx="7">
                  <c:v>Masticabilité</c:v>
                </c:pt>
              </c:strCache>
            </c:strRef>
          </c:cat>
          <c:val>
            <c:numRef>
              <c:f>('qualité sensorielle'!$B$10;'qualité sensorielle'!$D$10;'qualité sensorielle'!$F$10;'qualité sensorielle'!$H$10;'qualité sensorielle'!$J$10;'qualité sensorielle'!$L$10;'qualité sensorielle'!$N$10;'qualité sensorielle'!$P$10)</c:f>
              <c:numCache>
                <c:formatCode>General</c:formatCode>
                <c:ptCount val="8"/>
                <c:pt idx="0">
                  <c:v>3.2</c:v>
                </c:pt>
                <c:pt idx="1">
                  <c:v>3.4</c:v>
                </c:pt>
                <c:pt idx="2">
                  <c:v>3.3</c:v>
                </c:pt>
                <c:pt idx="3">
                  <c:v>3.2</c:v>
                </c:pt>
                <c:pt idx="4">
                  <c:v>3</c:v>
                </c:pt>
                <c:pt idx="5">
                  <c:v>3.1</c:v>
                </c:pt>
                <c:pt idx="6">
                  <c:v>2.8</c:v>
                </c:pt>
                <c:pt idx="7">
                  <c:v>3.3</c:v>
                </c:pt>
              </c:numCache>
            </c:numRef>
          </c:val>
        </c:ser>
        <c:ser>
          <c:idx val="1"/>
          <c:order val="1"/>
          <c:tx>
            <c:strRef>
              <c:f>'qualité sensorielle'!$A$11</c:f>
              <c:strCache>
                <c:ptCount val="1"/>
                <c:pt idx="0">
                  <c:v>pâtes à 10% de féverole</c:v>
                </c:pt>
              </c:strCache>
            </c:strRef>
          </c:tx>
          <c:spPr>
            <a:solidFill>
              <a:srgbClr val="CAAB5E"/>
            </a:solidFill>
          </c:spPr>
          <c:dLbls>
            <c:dLbl>
              <c:idx val="0"/>
              <c:layout>
                <c:manualLayout>
                  <c:x val="5.8303898281274495E-3"/>
                  <c:y val="-3.3877051783564052E-2"/>
                </c:manualLayout>
              </c:layout>
              <c:tx>
                <c:rich>
                  <a:bodyPr/>
                  <a:lstStyle/>
                  <a:p>
                    <a:r>
                      <a:rPr lang="en-US" sz="1400"/>
                      <a:t>b</a:t>
                    </a:r>
                    <a:endParaRPr lang="en-US"/>
                  </a:p>
                </c:rich>
              </c:tx>
              <c:dLblPos val="outEnd"/>
              <c:showVal val="1"/>
            </c:dLbl>
            <c:dLbl>
              <c:idx val="1"/>
              <c:layout>
                <c:manualLayout>
                  <c:x val="0"/>
                  <c:y val="-9.1116173120728925E-3"/>
                </c:manualLayout>
              </c:layout>
              <c:tx>
                <c:rich>
                  <a:bodyPr/>
                  <a:lstStyle/>
                  <a:p>
                    <a:r>
                      <a:rPr lang="en-US" sz="1400"/>
                      <a:t>b</a:t>
                    </a:r>
                    <a:endParaRPr lang="en-US"/>
                  </a:p>
                </c:rich>
              </c:tx>
              <c:dLblPos val="outEnd"/>
              <c:showVal val="1"/>
            </c:dLbl>
            <c:dLbl>
              <c:idx val="2"/>
              <c:layout>
                <c:manualLayout>
                  <c:x val="-8.6551423446355027E-8"/>
                  <c:y val="-2.1260440394836738E-2"/>
                </c:manualLayout>
              </c:layout>
              <c:tx>
                <c:rich>
                  <a:bodyPr/>
                  <a:lstStyle/>
                  <a:p>
                    <a:r>
                      <a:rPr lang="en-US" sz="1400"/>
                      <a:t>b</a:t>
                    </a:r>
                    <a:endParaRPr lang="en-US"/>
                  </a:p>
                </c:rich>
              </c:tx>
              <c:dLblPos val="outEnd"/>
              <c:showVal val="1"/>
            </c:dLbl>
            <c:dLbl>
              <c:idx val="3"/>
              <c:layout>
                <c:manualLayout>
                  <c:x val="0"/>
                  <c:y val="-2.7334851936218669E-2"/>
                </c:manualLayout>
              </c:layout>
              <c:tx>
                <c:rich>
                  <a:bodyPr/>
                  <a:lstStyle/>
                  <a:p>
                    <a:r>
                      <a:rPr lang="en-US" sz="1400"/>
                      <a:t>c</a:t>
                    </a:r>
                    <a:endParaRPr lang="en-US"/>
                  </a:p>
                </c:rich>
              </c:tx>
              <c:dLblPos val="outEnd"/>
              <c:showVal val="1"/>
            </c:dLbl>
            <c:dLbl>
              <c:idx val="4"/>
              <c:layout>
                <c:manualLayout>
                  <c:x val="0"/>
                  <c:y val="-1.2148823082763861E-2"/>
                </c:manualLayout>
              </c:layout>
              <c:tx>
                <c:rich>
                  <a:bodyPr/>
                  <a:lstStyle/>
                  <a:p>
                    <a:r>
                      <a:rPr lang="en-US" sz="1400"/>
                      <a:t>b</a:t>
                    </a:r>
                    <a:endParaRPr lang="en-US"/>
                  </a:p>
                </c:rich>
              </c:tx>
              <c:dLblPos val="outEnd"/>
              <c:showVal val="1"/>
            </c:dLbl>
            <c:dLbl>
              <c:idx val="5"/>
              <c:layout/>
              <c:tx>
                <c:rich>
                  <a:bodyPr/>
                  <a:lstStyle/>
                  <a:p>
                    <a:r>
                      <a:rPr lang="en-US" sz="1400"/>
                      <a:t>b</a:t>
                    </a:r>
                    <a:endParaRPr lang="en-US"/>
                  </a:p>
                </c:rich>
              </c:tx>
              <c:dLblPos val="outEnd"/>
              <c:showVal val="1"/>
            </c:dLbl>
            <c:dLbl>
              <c:idx val="6"/>
              <c:layout>
                <c:manualLayout>
                  <c:x val="0"/>
                  <c:y val="-3.3877051783564052E-2"/>
                </c:manualLayout>
              </c:layout>
              <c:tx>
                <c:rich>
                  <a:bodyPr/>
                  <a:lstStyle/>
                  <a:p>
                    <a:r>
                      <a:rPr lang="en-US" sz="1400"/>
                      <a:t>b</a:t>
                    </a:r>
                    <a:endParaRPr lang="en-US"/>
                  </a:p>
                </c:rich>
              </c:tx>
              <c:dLblPos val="outEnd"/>
              <c:showVal val="1"/>
            </c:dLbl>
            <c:dLbl>
              <c:idx val="7"/>
              <c:layout>
                <c:manualLayout>
                  <c:x val="4.3727923710955904E-3"/>
                  <c:y val="-2.6089611034714195E-2"/>
                </c:manualLayout>
              </c:layout>
              <c:tx>
                <c:rich>
                  <a:bodyPr/>
                  <a:lstStyle/>
                  <a:p>
                    <a:r>
                      <a:rPr lang="en-US" sz="1400"/>
                      <a:t>b</a:t>
                    </a:r>
                    <a:endParaRPr lang="en-US"/>
                  </a:p>
                </c:rich>
              </c:tx>
              <c:dLblPos val="outEnd"/>
              <c:showVal val="1"/>
            </c:dLbl>
            <c:txPr>
              <a:bodyPr/>
              <a:lstStyle/>
              <a:p>
                <a:pPr>
                  <a:defRPr sz="1400"/>
                </a:pPr>
                <a:endParaRPr lang="fr-FR"/>
              </a:p>
            </c:txPr>
            <c:dLblPos val="outEnd"/>
            <c:showVal val="1"/>
          </c:dLbls>
          <c:errBars>
            <c:errBarType val="both"/>
            <c:errValType val="cust"/>
            <c:plus>
              <c:numRef>
                <c:f>'qualité sensorielle'!$C$17:$J$17</c:f>
                <c:numCache>
                  <c:formatCode>General</c:formatCode>
                  <c:ptCount val="8"/>
                  <c:pt idx="0">
                    <c:v>0.2</c:v>
                  </c:pt>
                  <c:pt idx="1">
                    <c:v>0.1</c:v>
                  </c:pt>
                  <c:pt idx="2">
                    <c:v>0.2</c:v>
                  </c:pt>
                  <c:pt idx="3">
                    <c:v>0.2</c:v>
                  </c:pt>
                  <c:pt idx="4">
                    <c:v>0.1</c:v>
                  </c:pt>
                  <c:pt idx="5">
                    <c:v>0.1</c:v>
                  </c:pt>
                  <c:pt idx="6">
                    <c:v>0.2</c:v>
                  </c:pt>
                  <c:pt idx="7">
                    <c:v>0.1</c:v>
                  </c:pt>
                </c:numCache>
              </c:numRef>
            </c:plus>
            <c:minus>
              <c:numRef>
                <c:f>'qualité sensorielle'!$C$17:$J$17</c:f>
                <c:numCache>
                  <c:formatCode>General</c:formatCode>
                  <c:ptCount val="8"/>
                  <c:pt idx="0">
                    <c:v>0.2</c:v>
                  </c:pt>
                  <c:pt idx="1">
                    <c:v>0.1</c:v>
                  </c:pt>
                  <c:pt idx="2">
                    <c:v>0.2</c:v>
                  </c:pt>
                  <c:pt idx="3">
                    <c:v>0.2</c:v>
                  </c:pt>
                  <c:pt idx="4">
                    <c:v>0.1</c:v>
                  </c:pt>
                  <c:pt idx="5">
                    <c:v>0.1</c:v>
                  </c:pt>
                  <c:pt idx="6">
                    <c:v>0.2</c:v>
                  </c:pt>
                  <c:pt idx="7">
                    <c:v>0.1</c:v>
                  </c:pt>
                </c:numCache>
              </c:numRef>
            </c:minus>
          </c:errBars>
          <c:cat>
            <c:strRef>
              <c:f>('qualité sensorielle'!$B$9;'qualité sensorielle'!$D$9;'qualité sensorielle'!$F$9;'qualité sensorielle'!$H$9;'qualité sensorielle'!$J$9;'qualité sensorielle'!$L$9;'qualité sensorielle'!$N$9;'qualité sensorielle'!$P$9)</c:f>
              <c:strCache>
                <c:ptCount val="8"/>
                <c:pt idx="0">
                  <c:v>Jugement global</c:v>
                </c:pt>
                <c:pt idx="1">
                  <c:v>Couleur</c:v>
                </c:pt>
                <c:pt idx="2">
                  <c:v>Aspect</c:v>
                </c:pt>
                <c:pt idx="3">
                  <c:v>Odeur</c:v>
                </c:pt>
                <c:pt idx="4">
                  <c:v>Flaveur</c:v>
                </c:pt>
                <c:pt idx="5">
                  <c:v>Résistance à la cassure</c:v>
                </c:pt>
                <c:pt idx="6">
                  <c:v>Caractère collant</c:v>
                </c:pt>
                <c:pt idx="7">
                  <c:v>Masticabilité</c:v>
                </c:pt>
              </c:strCache>
            </c:strRef>
          </c:cat>
          <c:val>
            <c:numRef>
              <c:f>('qualité sensorielle'!$B$11;'qualité sensorielle'!$D$11;'qualité sensorielle'!$F$11;'qualité sensorielle'!$H$11;'qualité sensorielle'!$J$11;'qualité sensorielle'!$L$11;'qualité sensorielle'!$N$11;'qualité sensorielle'!$P$11)</c:f>
              <c:numCache>
                <c:formatCode>General</c:formatCode>
                <c:ptCount val="8"/>
                <c:pt idx="0">
                  <c:v>2.4</c:v>
                </c:pt>
                <c:pt idx="1">
                  <c:v>2.8</c:v>
                </c:pt>
                <c:pt idx="2">
                  <c:v>2.6</c:v>
                </c:pt>
                <c:pt idx="3">
                  <c:v>2.4</c:v>
                </c:pt>
                <c:pt idx="4">
                  <c:v>2.4</c:v>
                </c:pt>
                <c:pt idx="5">
                  <c:v>2.7</c:v>
                </c:pt>
                <c:pt idx="6">
                  <c:v>2.4</c:v>
                </c:pt>
                <c:pt idx="7">
                  <c:v>2.6</c:v>
                </c:pt>
              </c:numCache>
            </c:numRef>
          </c:val>
        </c:ser>
        <c:ser>
          <c:idx val="2"/>
          <c:order val="2"/>
          <c:tx>
            <c:strRef>
              <c:f>'qualité sensorielle'!$A$12</c:f>
              <c:strCache>
                <c:ptCount val="1"/>
                <c:pt idx="0">
                  <c:v>pâtes à 30% de féverole</c:v>
                </c:pt>
              </c:strCache>
            </c:strRef>
          </c:tx>
          <c:spPr>
            <a:solidFill>
              <a:srgbClr val="FF9933"/>
            </a:solidFill>
          </c:spPr>
          <c:dLbls>
            <c:dLbl>
              <c:idx val="0"/>
              <c:layout>
                <c:manualLayout>
                  <c:x val="0"/>
                  <c:y val="-2.4850692584452806E-2"/>
                </c:manualLayout>
              </c:layout>
              <c:tx>
                <c:rich>
                  <a:bodyPr/>
                  <a:lstStyle/>
                  <a:p>
                    <a:r>
                      <a:rPr lang="en-US" sz="1400"/>
                      <a:t>c</a:t>
                    </a:r>
                    <a:endParaRPr lang="en-US"/>
                  </a:p>
                </c:rich>
              </c:tx>
              <c:dLblPos val="outEnd"/>
              <c:showVal val="1"/>
            </c:dLbl>
            <c:dLbl>
              <c:idx val="1"/>
              <c:layout>
                <c:manualLayout>
                  <c:x val="2.1166356226775401E-3"/>
                  <c:y val="-1.2148896981601418E-2"/>
                </c:manualLayout>
              </c:layout>
              <c:tx>
                <c:rich>
                  <a:bodyPr/>
                  <a:lstStyle/>
                  <a:p>
                    <a:r>
                      <a:rPr lang="en-US" sz="1400"/>
                      <a:t>c</a:t>
                    </a:r>
                    <a:endParaRPr lang="en-US"/>
                  </a:p>
                </c:rich>
              </c:tx>
              <c:dLblPos val="outEnd"/>
              <c:showVal val="1"/>
            </c:dLbl>
            <c:dLbl>
              <c:idx val="2"/>
              <c:layout>
                <c:manualLayout>
                  <c:x val="-4.0303647260349948E-17"/>
                  <c:y val="-1.518602885345482E-2"/>
                </c:manualLayout>
              </c:layout>
              <c:tx>
                <c:rich>
                  <a:bodyPr/>
                  <a:lstStyle/>
                  <a:p>
                    <a:r>
                      <a:rPr lang="en-US" sz="1400"/>
                      <a:t>c</a:t>
                    </a:r>
                    <a:endParaRPr lang="en-US"/>
                  </a:p>
                </c:rich>
              </c:tx>
              <c:dLblPos val="outEnd"/>
              <c:showVal val="1"/>
            </c:dLbl>
            <c:dLbl>
              <c:idx val="3"/>
              <c:layout>
                <c:manualLayout>
                  <c:x val="0"/>
                  <c:y val="-6.0744115413819289E-3"/>
                </c:manualLayout>
              </c:layout>
              <c:tx>
                <c:rich>
                  <a:bodyPr/>
                  <a:lstStyle/>
                  <a:p>
                    <a:r>
                      <a:rPr lang="en-US" sz="1400"/>
                      <a:t>c</a:t>
                    </a:r>
                    <a:endParaRPr lang="en-US"/>
                  </a:p>
                </c:rich>
              </c:tx>
              <c:dLblPos val="outEnd"/>
              <c:showVal val="1"/>
            </c:dLbl>
            <c:dLbl>
              <c:idx val="4"/>
              <c:layout>
                <c:manualLayout>
                  <c:x val="0"/>
                  <c:y val="-9.1116173120728925E-3"/>
                </c:manualLayout>
              </c:layout>
              <c:tx>
                <c:rich>
                  <a:bodyPr/>
                  <a:lstStyle/>
                  <a:p>
                    <a:r>
                      <a:rPr lang="en-US" sz="1400"/>
                      <a:t>c</a:t>
                    </a:r>
                    <a:endParaRPr lang="en-US"/>
                  </a:p>
                </c:rich>
              </c:tx>
              <c:dLblPos val="outEnd"/>
              <c:showVal val="1"/>
            </c:dLbl>
            <c:dLbl>
              <c:idx val="5"/>
              <c:layout>
                <c:manualLayout>
                  <c:x val="0"/>
                  <c:y val="-9.1116173120728925E-3"/>
                </c:manualLayout>
              </c:layout>
              <c:tx>
                <c:rich>
                  <a:bodyPr/>
                  <a:lstStyle/>
                  <a:p>
                    <a:r>
                      <a:rPr lang="en-US" sz="1400"/>
                      <a:t>d</a:t>
                    </a:r>
                    <a:endParaRPr lang="en-US"/>
                  </a:p>
                </c:rich>
              </c:tx>
              <c:dLblPos val="outEnd"/>
              <c:showVal val="1"/>
            </c:dLbl>
            <c:dLbl>
              <c:idx val="6"/>
              <c:layout>
                <c:manualLayout>
                  <c:x val="0"/>
                  <c:y val="-3.3137387871037642E-3"/>
                </c:manualLayout>
              </c:layout>
              <c:tx>
                <c:rich>
                  <a:bodyPr/>
                  <a:lstStyle/>
                  <a:p>
                    <a:r>
                      <a:rPr lang="en-US" sz="1400"/>
                      <a:t>b</a:t>
                    </a:r>
                    <a:endParaRPr lang="en-US"/>
                  </a:p>
                </c:rich>
              </c:tx>
              <c:dLblPos val="outEnd"/>
              <c:showVal val="1"/>
            </c:dLbl>
            <c:dLbl>
              <c:idx val="7"/>
              <c:layout>
                <c:manualLayout>
                  <c:x val="0"/>
                  <c:y val="-6.0744115413819289E-3"/>
                </c:manualLayout>
              </c:layout>
              <c:tx>
                <c:rich>
                  <a:bodyPr/>
                  <a:lstStyle/>
                  <a:p>
                    <a:r>
                      <a:rPr lang="en-US" sz="1400"/>
                      <a:t>c</a:t>
                    </a:r>
                    <a:endParaRPr lang="en-US"/>
                  </a:p>
                </c:rich>
              </c:tx>
              <c:dLblPos val="outEnd"/>
              <c:showVal val="1"/>
            </c:dLbl>
            <c:txPr>
              <a:bodyPr/>
              <a:lstStyle/>
              <a:p>
                <a:pPr>
                  <a:defRPr sz="1400"/>
                </a:pPr>
                <a:endParaRPr lang="fr-FR"/>
              </a:p>
            </c:txPr>
            <c:dLblPos val="outEnd"/>
            <c:showVal val="1"/>
          </c:dLbls>
          <c:errBars>
            <c:errBarType val="both"/>
            <c:errValType val="cust"/>
            <c:plus>
              <c:numRef>
                <c:f>'qualité sensorielle'!$C$18:$J$18</c:f>
                <c:numCache>
                  <c:formatCode>General</c:formatCode>
                  <c:ptCount val="8"/>
                  <c:pt idx="0">
                    <c:v>0.2</c:v>
                  </c:pt>
                  <c:pt idx="1">
                    <c:v>0.1</c:v>
                  </c:pt>
                  <c:pt idx="2">
                    <c:v>0.1</c:v>
                  </c:pt>
                  <c:pt idx="3">
                    <c:v>0.1</c:v>
                  </c:pt>
                  <c:pt idx="4">
                    <c:v>0.1</c:v>
                  </c:pt>
                  <c:pt idx="5">
                    <c:v>0.1</c:v>
                  </c:pt>
                  <c:pt idx="6">
                    <c:v>0.1</c:v>
                  </c:pt>
                  <c:pt idx="7">
                    <c:v>0.1</c:v>
                  </c:pt>
                </c:numCache>
              </c:numRef>
            </c:plus>
            <c:minus>
              <c:numRef>
                <c:f>'qualité sensorielle'!$C$18:$J$18</c:f>
                <c:numCache>
                  <c:formatCode>General</c:formatCode>
                  <c:ptCount val="8"/>
                  <c:pt idx="0">
                    <c:v>0.2</c:v>
                  </c:pt>
                  <c:pt idx="1">
                    <c:v>0.1</c:v>
                  </c:pt>
                  <c:pt idx="2">
                    <c:v>0.1</c:v>
                  </c:pt>
                  <c:pt idx="3">
                    <c:v>0.1</c:v>
                  </c:pt>
                  <c:pt idx="4">
                    <c:v>0.1</c:v>
                  </c:pt>
                  <c:pt idx="5">
                    <c:v>0.1</c:v>
                  </c:pt>
                  <c:pt idx="6">
                    <c:v>0.1</c:v>
                  </c:pt>
                  <c:pt idx="7">
                    <c:v>0.1</c:v>
                  </c:pt>
                </c:numCache>
              </c:numRef>
            </c:minus>
          </c:errBars>
          <c:cat>
            <c:strRef>
              <c:f>('qualité sensorielle'!$B$9;'qualité sensorielle'!$D$9;'qualité sensorielle'!$F$9;'qualité sensorielle'!$H$9;'qualité sensorielle'!$J$9;'qualité sensorielle'!$L$9;'qualité sensorielle'!$N$9;'qualité sensorielle'!$P$9)</c:f>
              <c:strCache>
                <c:ptCount val="8"/>
                <c:pt idx="0">
                  <c:v>Jugement global</c:v>
                </c:pt>
                <c:pt idx="1">
                  <c:v>Couleur</c:v>
                </c:pt>
                <c:pt idx="2">
                  <c:v>Aspect</c:v>
                </c:pt>
                <c:pt idx="3">
                  <c:v>Odeur</c:v>
                </c:pt>
                <c:pt idx="4">
                  <c:v>Flaveur</c:v>
                </c:pt>
                <c:pt idx="5">
                  <c:v>Résistance à la cassure</c:v>
                </c:pt>
                <c:pt idx="6">
                  <c:v>Caractère collant</c:v>
                </c:pt>
                <c:pt idx="7">
                  <c:v>Masticabilité</c:v>
                </c:pt>
              </c:strCache>
            </c:strRef>
          </c:cat>
          <c:val>
            <c:numRef>
              <c:f>('qualité sensorielle'!$B$12;'qualité sensorielle'!$D$12;'qualité sensorielle'!$F$12;'qualité sensorielle'!$H$12;'qualité sensorielle'!$J$12;'qualité sensorielle'!$L$12;'qualité sensorielle'!$N$12;'qualité sensorielle'!$P$12)</c:f>
              <c:numCache>
                <c:formatCode>General</c:formatCode>
                <c:ptCount val="8"/>
                <c:pt idx="0">
                  <c:v>2.2000000000000002</c:v>
                </c:pt>
                <c:pt idx="1">
                  <c:v>2.6</c:v>
                </c:pt>
                <c:pt idx="2">
                  <c:v>2.4</c:v>
                </c:pt>
                <c:pt idx="3">
                  <c:v>2.4</c:v>
                </c:pt>
                <c:pt idx="4">
                  <c:v>2.1</c:v>
                </c:pt>
                <c:pt idx="5">
                  <c:v>2.2999999999999998</c:v>
                </c:pt>
                <c:pt idx="6">
                  <c:v>2.2999999999999998</c:v>
                </c:pt>
                <c:pt idx="7">
                  <c:v>2.4</c:v>
                </c:pt>
              </c:numCache>
            </c:numRef>
          </c:val>
        </c:ser>
        <c:ser>
          <c:idx val="3"/>
          <c:order val="3"/>
          <c:tx>
            <c:strRef>
              <c:f>'qualité sensorielle'!$A$13</c:f>
              <c:strCache>
                <c:ptCount val="1"/>
                <c:pt idx="0">
                  <c:v>pâtes à 50% de féverole</c:v>
                </c:pt>
              </c:strCache>
            </c:strRef>
          </c:tx>
          <c:spPr>
            <a:solidFill>
              <a:srgbClr val="993300"/>
            </a:solidFill>
          </c:spPr>
          <c:dLbls>
            <c:dLbl>
              <c:idx val="0"/>
              <c:layout>
                <c:manualLayout>
                  <c:x val="0"/>
                  <c:y val="-9.1116173120728925E-3"/>
                </c:manualLayout>
              </c:layout>
              <c:tx>
                <c:rich>
                  <a:bodyPr/>
                  <a:lstStyle/>
                  <a:p>
                    <a:r>
                      <a:rPr lang="en-US" sz="1400"/>
                      <a:t>c</a:t>
                    </a:r>
                    <a:endParaRPr lang="en-US"/>
                  </a:p>
                </c:rich>
              </c:tx>
              <c:dLblPos val="outEnd"/>
              <c:showVal val="1"/>
            </c:dLbl>
            <c:dLbl>
              <c:idx val="1"/>
              <c:layout>
                <c:manualLayout>
                  <c:x val="0"/>
                  <c:y val="-1.518602885345482E-2"/>
                </c:manualLayout>
              </c:layout>
              <c:tx>
                <c:rich>
                  <a:bodyPr/>
                  <a:lstStyle/>
                  <a:p>
                    <a:r>
                      <a:rPr lang="en-US" sz="1400"/>
                      <a:t>d</a:t>
                    </a:r>
                    <a:endParaRPr lang="en-US"/>
                  </a:p>
                </c:rich>
              </c:tx>
              <c:dLblPos val="outEnd"/>
              <c:showVal val="1"/>
            </c:dLbl>
            <c:dLbl>
              <c:idx val="2"/>
              <c:layout>
                <c:manualLayout>
                  <c:x val="4.0303647260349948E-17"/>
                  <c:y val="-9.1116173120728925E-3"/>
                </c:manualLayout>
              </c:layout>
              <c:tx>
                <c:rich>
                  <a:bodyPr/>
                  <a:lstStyle/>
                  <a:p>
                    <a:r>
                      <a:rPr lang="en-US" sz="1400"/>
                      <a:t>d</a:t>
                    </a:r>
                    <a:endParaRPr lang="en-US"/>
                  </a:p>
                </c:rich>
              </c:tx>
              <c:dLblPos val="outEnd"/>
              <c:showVal val="1"/>
            </c:dLbl>
            <c:dLbl>
              <c:idx val="3"/>
              <c:layout>
                <c:manualLayout>
                  <c:x val="0"/>
                  <c:y val="-9.1116173120728925E-3"/>
                </c:manualLayout>
              </c:layout>
              <c:tx>
                <c:rich>
                  <a:bodyPr/>
                  <a:lstStyle/>
                  <a:p>
                    <a:r>
                      <a:rPr lang="en-US" sz="1400"/>
                      <a:t>b</a:t>
                    </a:r>
                    <a:endParaRPr lang="en-US"/>
                  </a:p>
                </c:rich>
              </c:tx>
              <c:dLblPos val="outEnd"/>
              <c:showVal val="1"/>
            </c:dLbl>
            <c:dLbl>
              <c:idx val="4"/>
              <c:layout>
                <c:manualLayout>
                  <c:x val="7.7609076284844515E-17"/>
                  <c:y val="-9.9412163613112926E-3"/>
                </c:manualLayout>
              </c:layout>
              <c:tx>
                <c:rich>
                  <a:bodyPr/>
                  <a:lstStyle/>
                  <a:p>
                    <a:r>
                      <a:rPr lang="en-US" sz="1400"/>
                      <a:t>a</a:t>
                    </a:r>
                    <a:endParaRPr lang="en-US"/>
                  </a:p>
                </c:rich>
              </c:tx>
              <c:dLblPos val="outEnd"/>
              <c:showVal val="1"/>
            </c:dLbl>
            <c:dLbl>
              <c:idx val="5"/>
              <c:layout>
                <c:manualLayout>
                  <c:x val="1.0992030777686181E-3"/>
                  <c:y val="-3.0372057706910412E-3"/>
                </c:manualLayout>
              </c:layout>
              <c:tx>
                <c:rich>
                  <a:bodyPr/>
                  <a:lstStyle/>
                  <a:p>
                    <a:r>
                      <a:rPr lang="en-US" sz="1400"/>
                      <a:t>c</a:t>
                    </a:r>
                    <a:endParaRPr lang="en-US"/>
                  </a:p>
                </c:rich>
              </c:tx>
              <c:dLblPos val="outEnd"/>
              <c:showVal val="1"/>
            </c:dLbl>
            <c:dLbl>
              <c:idx val="6"/>
              <c:layout>
                <c:manualLayout>
                  <c:x val="0"/>
                  <c:y val="-1.2148823082763861E-2"/>
                </c:manualLayout>
              </c:layout>
              <c:tx>
                <c:rich>
                  <a:bodyPr/>
                  <a:lstStyle/>
                  <a:p>
                    <a:r>
                      <a:rPr lang="en-US" sz="1400"/>
                      <a:t>a</a:t>
                    </a:r>
                    <a:endParaRPr lang="en-US"/>
                  </a:p>
                </c:rich>
              </c:tx>
              <c:dLblPos val="outEnd"/>
              <c:showVal val="1"/>
            </c:dLbl>
            <c:dLbl>
              <c:idx val="7"/>
              <c:layout>
                <c:manualLayout>
                  <c:x val="0"/>
                  <c:y val="-6.0744115413819289E-3"/>
                </c:manualLayout>
              </c:layout>
              <c:tx>
                <c:rich>
                  <a:bodyPr/>
                  <a:lstStyle/>
                  <a:p>
                    <a:r>
                      <a:rPr lang="en-US" sz="1400"/>
                      <a:t>b</a:t>
                    </a:r>
                    <a:r>
                      <a:rPr lang="en-US"/>
                      <a:t>c</a:t>
                    </a:r>
                  </a:p>
                </c:rich>
              </c:tx>
              <c:dLblPos val="outEnd"/>
              <c:showVal val="1"/>
            </c:dLbl>
            <c:txPr>
              <a:bodyPr/>
              <a:lstStyle/>
              <a:p>
                <a:pPr>
                  <a:defRPr sz="1400"/>
                </a:pPr>
                <a:endParaRPr lang="fr-FR"/>
              </a:p>
            </c:txPr>
            <c:dLblPos val="outEnd"/>
            <c:showVal val="1"/>
          </c:dLbls>
          <c:errBars>
            <c:errBarType val="both"/>
            <c:errValType val="cust"/>
            <c:plus>
              <c:numRef>
                <c:f>'qualité sensorielle'!$C$19:$J$19</c:f>
                <c:numCache>
                  <c:formatCode>General</c:formatCode>
                  <c:ptCount val="8"/>
                  <c:pt idx="0">
                    <c:v>0.1</c:v>
                  </c:pt>
                  <c:pt idx="1">
                    <c:v>0.1</c:v>
                  </c:pt>
                  <c:pt idx="2">
                    <c:v>0.1</c:v>
                  </c:pt>
                  <c:pt idx="3">
                    <c:v>0.1</c:v>
                  </c:pt>
                  <c:pt idx="4">
                    <c:v>0.1</c:v>
                  </c:pt>
                  <c:pt idx="5">
                    <c:v>0.1</c:v>
                  </c:pt>
                  <c:pt idx="6">
                    <c:v>0.1</c:v>
                  </c:pt>
                  <c:pt idx="7">
                    <c:v>0.1</c:v>
                  </c:pt>
                </c:numCache>
              </c:numRef>
            </c:plus>
            <c:minus>
              <c:numRef>
                <c:f>'qualité sensorielle'!$C$19:$J$19</c:f>
                <c:numCache>
                  <c:formatCode>General</c:formatCode>
                  <c:ptCount val="8"/>
                  <c:pt idx="0">
                    <c:v>0.1</c:v>
                  </c:pt>
                  <c:pt idx="1">
                    <c:v>0.1</c:v>
                  </c:pt>
                  <c:pt idx="2">
                    <c:v>0.1</c:v>
                  </c:pt>
                  <c:pt idx="3">
                    <c:v>0.1</c:v>
                  </c:pt>
                  <c:pt idx="4">
                    <c:v>0.1</c:v>
                  </c:pt>
                  <c:pt idx="5">
                    <c:v>0.1</c:v>
                  </c:pt>
                  <c:pt idx="6">
                    <c:v>0.1</c:v>
                  </c:pt>
                  <c:pt idx="7">
                    <c:v>0.1</c:v>
                  </c:pt>
                </c:numCache>
              </c:numRef>
            </c:minus>
          </c:errBars>
          <c:cat>
            <c:strRef>
              <c:f>('qualité sensorielle'!$B$9;'qualité sensorielle'!$D$9;'qualité sensorielle'!$F$9;'qualité sensorielle'!$H$9;'qualité sensorielle'!$J$9;'qualité sensorielle'!$L$9;'qualité sensorielle'!$N$9;'qualité sensorielle'!$P$9)</c:f>
              <c:strCache>
                <c:ptCount val="8"/>
                <c:pt idx="0">
                  <c:v>Jugement global</c:v>
                </c:pt>
                <c:pt idx="1">
                  <c:v>Couleur</c:v>
                </c:pt>
                <c:pt idx="2">
                  <c:v>Aspect</c:v>
                </c:pt>
                <c:pt idx="3">
                  <c:v>Odeur</c:v>
                </c:pt>
                <c:pt idx="4">
                  <c:v>Flaveur</c:v>
                </c:pt>
                <c:pt idx="5">
                  <c:v>Résistance à la cassure</c:v>
                </c:pt>
                <c:pt idx="6">
                  <c:v>Caractère collant</c:v>
                </c:pt>
                <c:pt idx="7">
                  <c:v>Masticabilité</c:v>
                </c:pt>
              </c:strCache>
            </c:strRef>
          </c:cat>
          <c:val>
            <c:numRef>
              <c:f>('qualité sensorielle'!$B$13;'qualité sensorielle'!$D$13;'qualité sensorielle'!$F$13;'qualité sensorielle'!$H$13;'qualité sensorielle'!$J$13;'qualité sensorielle'!$L$13;'qualité sensorielle'!$N$13;'qualité sensorielle'!$P$13)</c:f>
              <c:numCache>
                <c:formatCode>General</c:formatCode>
                <c:ptCount val="8"/>
                <c:pt idx="0">
                  <c:v>2.2000000000000002</c:v>
                </c:pt>
                <c:pt idx="1">
                  <c:v>2.2000000000000002</c:v>
                </c:pt>
                <c:pt idx="2">
                  <c:v>2.2000000000000002</c:v>
                </c:pt>
                <c:pt idx="3">
                  <c:v>2.6</c:v>
                </c:pt>
                <c:pt idx="4">
                  <c:v>2.4</c:v>
                </c:pt>
                <c:pt idx="5">
                  <c:v>2.5</c:v>
                </c:pt>
                <c:pt idx="6">
                  <c:v>2.8</c:v>
                </c:pt>
                <c:pt idx="7">
                  <c:v>2.5</c:v>
                </c:pt>
              </c:numCache>
            </c:numRef>
          </c:val>
        </c:ser>
        <c:dLbls>
          <c:showVal val="1"/>
        </c:dLbls>
        <c:axId val="75808768"/>
        <c:axId val="75810304"/>
      </c:barChart>
      <c:catAx>
        <c:axId val="75808768"/>
        <c:scaling>
          <c:orientation val="minMax"/>
        </c:scaling>
        <c:axPos val="b"/>
        <c:tickLblPos val="nextTo"/>
        <c:crossAx val="75810304"/>
        <c:crosses val="autoZero"/>
        <c:auto val="1"/>
        <c:lblAlgn val="ctr"/>
        <c:lblOffset val="100"/>
      </c:catAx>
      <c:valAx>
        <c:axId val="75810304"/>
        <c:scaling>
          <c:orientation val="minMax"/>
        </c:scaling>
        <c:axPos val="l"/>
        <c:numFmt formatCode="General" sourceLinked="1"/>
        <c:tickLblPos val="nextTo"/>
        <c:crossAx val="75808768"/>
        <c:crosses val="autoZero"/>
        <c:crossBetween val="between"/>
      </c:valAx>
    </c:plotArea>
    <c:legend>
      <c:legendPos val="r"/>
      <c:layout>
        <c:manualLayout>
          <c:xMode val="edge"/>
          <c:yMode val="edge"/>
          <c:x val="2.8474552799614052E-3"/>
          <c:y val="0.95316764767532092"/>
          <c:w val="0.99715254472000958"/>
          <c:h val="4.6142341617616232E-2"/>
        </c:manualLayout>
      </c:layout>
    </c:legend>
    <c:plotVisOnly val="1"/>
  </c:chart>
  <c:txPr>
    <a:bodyPr/>
    <a:lstStyle/>
    <a:p>
      <a:pPr>
        <a:defRPr sz="1400">
          <a:latin typeface="Times New Roman" pitchFamily="18" charset="0"/>
          <a:cs typeface="Times New Roman" pitchFamily="18" charset="0"/>
        </a:defRPr>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style val="31"/>
  <c:chart>
    <c:title>
      <c:tx>
        <c:rich>
          <a:bodyPr/>
          <a:lstStyle/>
          <a:p>
            <a:pPr>
              <a:defRPr sz="2000"/>
            </a:pPr>
            <a:r>
              <a:rPr lang="fr-FR" sz="2000" dirty="0" smtClean="0"/>
              <a:t>IG</a:t>
            </a:r>
            <a:endParaRPr lang="fr-FR" sz="2000" dirty="0"/>
          </a:p>
        </c:rich>
      </c:tx>
      <c:layout>
        <c:manualLayout>
          <c:xMode val="edge"/>
          <c:yMode val="edge"/>
          <c:x val="0.51255689063988163"/>
          <c:y val="1.7832962710385664E-2"/>
        </c:manualLayout>
      </c:layout>
    </c:title>
    <c:plotArea>
      <c:layout>
        <c:manualLayout>
          <c:layoutTarget val="inner"/>
          <c:xMode val="edge"/>
          <c:yMode val="edge"/>
          <c:x val="9.9234009633043768E-2"/>
          <c:y val="0.11557695287489733"/>
          <c:w val="0.87753400359639877"/>
          <c:h val="0.71993980359426013"/>
        </c:manualLayout>
      </c:layout>
      <c:barChart>
        <c:barDir val="col"/>
        <c:grouping val="clustered"/>
        <c:ser>
          <c:idx val="0"/>
          <c:order val="0"/>
          <c:spPr>
            <a:solidFill>
              <a:srgbClr val="CC0066"/>
            </a:solidFill>
          </c:spPr>
          <c:dPt>
            <c:idx val="0"/>
            <c:spPr>
              <a:solidFill>
                <a:schemeClr val="tx1"/>
              </a:solidFill>
            </c:spPr>
          </c:dPt>
          <c:dPt>
            <c:idx val="1"/>
            <c:spPr>
              <a:solidFill>
                <a:srgbClr val="CAAB5E"/>
              </a:solidFill>
            </c:spPr>
          </c:dPt>
          <c:dPt>
            <c:idx val="2"/>
            <c:spPr>
              <a:solidFill>
                <a:srgbClr val="FFCC00"/>
              </a:solidFill>
            </c:spPr>
          </c:dPt>
          <c:dPt>
            <c:idx val="3"/>
            <c:spPr>
              <a:solidFill>
                <a:srgbClr val="FF9933"/>
              </a:solidFill>
            </c:spPr>
          </c:dPt>
          <c:dPt>
            <c:idx val="4"/>
            <c:spPr>
              <a:solidFill>
                <a:srgbClr val="993300"/>
              </a:solidFill>
            </c:spPr>
          </c:dPt>
          <c:dLbls>
            <c:dLbl>
              <c:idx val="0"/>
              <c:layout/>
              <c:tx>
                <c:rich>
                  <a:bodyPr/>
                  <a:lstStyle/>
                  <a:p>
                    <a:r>
                      <a:rPr lang="en-US" sz="1600"/>
                      <a:t>a</a:t>
                    </a:r>
                    <a:endParaRPr lang="en-US"/>
                  </a:p>
                </c:rich>
              </c:tx>
              <c:dLblPos val="outEnd"/>
              <c:showVal val="1"/>
            </c:dLbl>
            <c:dLbl>
              <c:idx val="1"/>
              <c:layout/>
              <c:tx>
                <c:rich>
                  <a:bodyPr/>
                  <a:lstStyle/>
                  <a:p>
                    <a:r>
                      <a:rPr lang="en-US" sz="1600"/>
                      <a:t>b</a:t>
                    </a:r>
                    <a:endParaRPr lang="en-US"/>
                  </a:p>
                </c:rich>
              </c:tx>
              <c:dLblPos val="outEnd"/>
              <c:showVal val="1"/>
            </c:dLbl>
            <c:dLbl>
              <c:idx val="2"/>
              <c:layout/>
              <c:tx>
                <c:rich>
                  <a:bodyPr/>
                  <a:lstStyle/>
                  <a:p>
                    <a:r>
                      <a:rPr lang="en-US" sz="1600"/>
                      <a:t>c</a:t>
                    </a:r>
                    <a:endParaRPr lang="en-US"/>
                  </a:p>
                </c:rich>
              </c:tx>
              <c:dLblPos val="outEnd"/>
              <c:showVal val="1"/>
            </c:dLbl>
            <c:dLbl>
              <c:idx val="3"/>
              <c:layout/>
              <c:tx>
                <c:rich>
                  <a:bodyPr/>
                  <a:lstStyle/>
                  <a:p>
                    <a:r>
                      <a:rPr lang="en-US" sz="1600"/>
                      <a:t>d</a:t>
                    </a:r>
                    <a:endParaRPr lang="en-US"/>
                  </a:p>
                </c:rich>
              </c:tx>
              <c:dLblPos val="outEnd"/>
              <c:showVal val="1"/>
            </c:dLbl>
            <c:dLbl>
              <c:idx val="4"/>
              <c:layout/>
              <c:tx>
                <c:rich>
                  <a:bodyPr/>
                  <a:lstStyle/>
                  <a:p>
                    <a:r>
                      <a:rPr lang="en-US" sz="1600"/>
                      <a:t>e</a:t>
                    </a:r>
                    <a:endParaRPr lang="en-US"/>
                  </a:p>
                </c:rich>
              </c:tx>
              <c:dLblPos val="outEnd"/>
              <c:showVal val="1"/>
            </c:dLbl>
            <c:txPr>
              <a:bodyPr/>
              <a:lstStyle/>
              <a:p>
                <a:pPr>
                  <a:defRPr sz="1600"/>
                </a:pPr>
                <a:endParaRPr lang="fr-FR"/>
              </a:p>
            </c:txPr>
            <c:dLblPos val="outEnd"/>
            <c:showVal val="1"/>
          </c:dLbls>
          <c:errBars>
            <c:errBarType val="both"/>
            <c:errValType val="cust"/>
            <c:plus>
              <c:numRef>
                <c:f>Feuil19!$D$3:$D$7</c:f>
                <c:numCache>
                  <c:formatCode>General</c:formatCode>
                  <c:ptCount val="5"/>
                  <c:pt idx="0">
                    <c:v>0.05</c:v>
                  </c:pt>
                  <c:pt idx="1">
                    <c:v>0.81010948939406291</c:v>
                  </c:pt>
                  <c:pt idx="2">
                    <c:v>0.41207498314885577</c:v>
                  </c:pt>
                  <c:pt idx="3">
                    <c:v>0.28851871111888844</c:v>
                  </c:pt>
                  <c:pt idx="4">
                    <c:v>0.63426302090435516</c:v>
                  </c:pt>
                </c:numCache>
              </c:numRef>
            </c:plus>
            <c:minus>
              <c:numRef>
                <c:f>Feuil19!$D$3:$D$7</c:f>
                <c:numCache>
                  <c:formatCode>General</c:formatCode>
                  <c:ptCount val="5"/>
                  <c:pt idx="0">
                    <c:v>0.05</c:v>
                  </c:pt>
                  <c:pt idx="1">
                    <c:v>0.81010948939406291</c:v>
                  </c:pt>
                  <c:pt idx="2">
                    <c:v>0.41207498314885577</c:v>
                  </c:pt>
                  <c:pt idx="3">
                    <c:v>0.28851871111888844</c:v>
                  </c:pt>
                  <c:pt idx="4">
                    <c:v>0.63426302090435516</c:v>
                  </c:pt>
                </c:numCache>
              </c:numRef>
            </c:minus>
          </c:errBars>
          <c:cat>
            <c:strRef>
              <c:f>Feuil19!$B$3:$B$7</c:f>
              <c:strCache>
                <c:ptCount val="5"/>
                <c:pt idx="0">
                  <c:v>Pain blanc</c:v>
                </c:pt>
                <c:pt idx="1">
                  <c:v>Maccheronccinis traditionnelles</c:v>
                </c:pt>
                <c:pt idx="2">
                  <c:v>Maccheronccinis enrichies à 10%</c:v>
                </c:pt>
                <c:pt idx="3">
                  <c:v>Maccheronccinis enrichies à 30%</c:v>
                </c:pt>
                <c:pt idx="4">
                  <c:v>Maccheronccinis enrichies à 50%</c:v>
                </c:pt>
              </c:strCache>
            </c:strRef>
          </c:cat>
          <c:val>
            <c:numRef>
              <c:f>Feuil19!$C$3:$C$7</c:f>
              <c:numCache>
                <c:formatCode>General</c:formatCode>
                <c:ptCount val="5"/>
                <c:pt idx="0">
                  <c:v>100</c:v>
                </c:pt>
                <c:pt idx="1">
                  <c:v>95.786451682000973</c:v>
                </c:pt>
                <c:pt idx="2">
                  <c:v>89.840678444866086</c:v>
                </c:pt>
                <c:pt idx="3">
                  <c:v>84.817666458153127</c:v>
                </c:pt>
                <c:pt idx="4">
                  <c:v>83.384596129553458</c:v>
                </c:pt>
              </c:numCache>
            </c:numRef>
          </c:val>
        </c:ser>
        <c:axId val="60200448"/>
        <c:axId val="60201984"/>
      </c:barChart>
      <c:catAx>
        <c:axId val="60200448"/>
        <c:scaling>
          <c:orientation val="minMax"/>
        </c:scaling>
        <c:axPos val="b"/>
        <c:tickLblPos val="nextTo"/>
        <c:txPr>
          <a:bodyPr/>
          <a:lstStyle/>
          <a:p>
            <a:pPr>
              <a:defRPr sz="1400"/>
            </a:pPr>
            <a:endParaRPr lang="fr-FR"/>
          </a:p>
        </c:txPr>
        <c:crossAx val="60201984"/>
        <c:crosses val="autoZero"/>
        <c:auto val="1"/>
        <c:lblAlgn val="ctr"/>
        <c:lblOffset val="100"/>
      </c:catAx>
      <c:valAx>
        <c:axId val="60201984"/>
        <c:scaling>
          <c:orientation val="minMax"/>
        </c:scaling>
        <c:axPos val="l"/>
        <c:title>
          <c:tx>
            <c:rich>
              <a:bodyPr rot="-5400000" vert="horz"/>
              <a:lstStyle/>
              <a:p>
                <a:pPr>
                  <a:defRPr/>
                </a:pPr>
                <a:r>
                  <a:rPr lang="fr-FR"/>
                  <a:t>IG</a:t>
                </a:r>
              </a:p>
            </c:rich>
          </c:tx>
          <c:layout>
            <c:manualLayout>
              <c:xMode val="edge"/>
              <c:yMode val="edge"/>
              <c:x val="5.2799969933122028E-3"/>
              <c:y val="0.43454189044195685"/>
            </c:manualLayout>
          </c:layout>
        </c:title>
        <c:numFmt formatCode="General" sourceLinked="1"/>
        <c:tickLblPos val="nextTo"/>
        <c:txPr>
          <a:bodyPr/>
          <a:lstStyle/>
          <a:p>
            <a:pPr>
              <a:defRPr sz="1600"/>
            </a:pPr>
            <a:endParaRPr lang="fr-FR"/>
          </a:p>
        </c:txPr>
        <c:crossAx val="60200448"/>
        <c:crosses val="autoZero"/>
        <c:crossBetween val="between"/>
      </c:valAx>
    </c:plotArea>
    <c:plotVisOnly val="1"/>
  </c:chart>
  <c:txPr>
    <a:bodyPr/>
    <a:lstStyle/>
    <a:p>
      <a:pPr>
        <a:defRPr sz="1400">
          <a:latin typeface="Times New Roman" pitchFamily="18" charset="0"/>
          <a:cs typeface="Times New Roman" pitchFamily="18" charset="0"/>
        </a:defRPr>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style val="26"/>
  <c:chart>
    <c:title>
      <c:tx>
        <c:rich>
          <a:bodyPr/>
          <a:lstStyle/>
          <a:p>
            <a:pPr>
              <a:defRPr/>
            </a:pPr>
            <a:r>
              <a:rPr lang="fr-FR" sz="2000" dirty="0" smtClean="0">
                <a:latin typeface="Times New Roman" pitchFamily="18" charset="0"/>
                <a:cs typeface="Times New Roman" pitchFamily="18" charset="0"/>
              </a:rPr>
              <a:t>IG</a:t>
            </a:r>
            <a:endParaRPr lang="fr-FR" sz="2000" dirty="0">
              <a:latin typeface="Times New Roman" pitchFamily="18" charset="0"/>
              <a:cs typeface="Times New Roman" pitchFamily="18" charset="0"/>
            </a:endParaRPr>
          </a:p>
        </c:rich>
      </c:tx>
      <c:layout/>
    </c:title>
    <c:plotArea>
      <c:layout>
        <c:manualLayout>
          <c:layoutTarget val="inner"/>
          <c:xMode val="edge"/>
          <c:yMode val="edge"/>
          <c:x val="7.066125206361086E-2"/>
          <c:y val="3.1865062643247011E-2"/>
          <c:w val="0.91232065832841791"/>
          <c:h val="0.71161643302479116"/>
        </c:manualLayout>
      </c:layout>
      <c:barChart>
        <c:barDir val="col"/>
        <c:grouping val="clustered"/>
        <c:ser>
          <c:idx val="0"/>
          <c:order val="0"/>
          <c:dPt>
            <c:idx val="0"/>
            <c:spPr>
              <a:solidFill>
                <a:schemeClr val="tx1"/>
              </a:solidFill>
            </c:spPr>
          </c:dPt>
          <c:dPt>
            <c:idx val="1"/>
            <c:spPr>
              <a:solidFill>
                <a:srgbClr val="CAAB5E"/>
              </a:solidFill>
            </c:spPr>
          </c:dPt>
          <c:dPt>
            <c:idx val="2"/>
            <c:spPr>
              <a:solidFill>
                <a:srgbClr val="996633"/>
              </a:solidFill>
            </c:spPr>
          </c:dPt>
          <c:dPt>
            <c:idx val="3"/>
            <c:spPr>
              <a:solidFill>
                <a:srgbClr val="E6AA00"/>
              </a:solidFill>
            </c:spPr>
          </c:dPt>
          <c:dPt>
            <c:idx val="4"/>
            <c:spPr>
              <a:solidFill>
                <a:srgbClr val="993300"/>
              </a:solidFill>
            </c:spPr>
          </c:dPt>
          <c:dLbls>
            <c:dLbl>
              <c:idx val="0"/>
              <c:layout/>
              <c:tx>
                <c:rich>
                  <a:bodyPr/>
                  <a:lstStyle/>
                  <a:p>
                    <a:r>
                      <a:rPr lang="en-US" smtClean="0"/>
                      <a:t>a</a:t>
                    </a:r>
                    <a:endParaRPr lang="en-US" dirty="0"/>
                  </a:p>
                </c:rich>
              </c:tx>
              <c:dLblPos val="outEnd"/>
              <c:showVal val="1"/>
            </c:dLbl>
            <c:dLbl>
              <c:idx val="1"/>
              <c:layout/>
              <c:tx>
                <c:rich>
                  <a:bodyPr/>
                  <a:lstStyle/>
                  <a:p>
                    <a:r>
                      <a:rPr lang="en-US" smtClean="0"/>
                      <a:t>b</a:t>
                    </a:r>
                    <a:endParaRPr lang="en-US" dirty="0"/>
                  </a:p>
                </c:rich>
              </c:tx>
              <c:dLblPos val="outEnd"/>
              <c:showVal val="1"/>
            </c:dLbl>
            <c:dLbl>
              <c:idx val="2"/>
              <c:layout/>
              <c:tx>
                <c:rich>
                  <a:bodyPr/>
                  <a:lstStyle/>
                  <a:p>
                    <a:r>
                      <a:rPr lang="en-US" smtClean="0"/>
                      <a:t>c</a:t>
                    </a:r>
                    <a:endParaRPr lang="en-US" dirty="0"/>
                  </a:p>
                </c:rich>
              </c:tx>
              <c:dLblPos val="outEnd"/>
              <c:showVal val="1"/>
            </c:dLbl>
            <c:dLbl>
              <c:idx val="3"/>
              <c:layout/>
              <c:tx>
                <c:rich>
                  <a:bodyPr/>
                  <a:lstStyle/>
                  <a:p>
                    <a:r>
                      <a:rPr lang="en-US" smtClean="0"/>
                      <a:t>d</a:t>
                    </a:r>
                    <a:endParaRPr lang="en-US" dirty="0"/>
                  </a:p>
                </c:rich>
              </c:tx>
              <c:dLblPos val="outEnd"/>
              <c:showVal val="1"/>
            </c:dLbl>
            <c:dLbl>
              <c:idx val="4"/>
              <c:layout/>
              <c:tx>
                <c:rich>
                  <a:bodyPr/>
                  <a:lstStyle/>
                  <a:p>
                    <a:r>
                      <a:rPr lang="en-US" smtClean="0"/>
                      <a:t>e</a:t>
                    </a:r>
                    <a:endParaRPr lang="en-US" dirty="0"/>
                  </a:p>
                </c:rich>
              </c:tx>
              <c:dLblPos val="outEnd"/>
              <c:showVal val="1"/>
            </c:dLbl>
            <c:dLblPos val="outEnd"/>
            <c:showVal val="1"/>
          </c:dLbls>
          <c:errBars>
            <c:errBarType val="both"/>
            <c:errValType val="cust"/>
            <c:plus>
              <c:numRef>
                <c:f>Feuil10!$C$25:$C$29</c:f>
                <c:numCache>
                  <c:formatCode>General</c:formatCode>
                  <c:ptCount val="5"/>
                  <c:pt idx="0">
                    <c:v>0.26457513110645747</c:v>
                  </c:pt>
                  <c:pt idx="1">
                    <c:v>0.37805348836406477</c:v>
                  </c:pt>
                  <c:pt idx="2">
                    <c:v>0.93266738907891356</c:v>
                  </c:pt>
                  <c:pt idx="3">
                    <c:v>0.40815145228873673</c:v>
                  </c:pt>
                  <c:pt idx="4">
                    <c:v>0.48519109788479431</c:v>
                  </c:pt>
                </c:numCache>
              </c:numRef>
            </c:plus>
            <c:minus>
              <c:numRef>
                <c:f>Feuil10!$C$25:$C$29</c:f>
                <c:numCache>
                  <c:formatCode>General</c:formatCode>
                  <c:ptCount val="5"/>
                  <c:pt idx="0">
                    <c:v>0.26457513110645747</c:v>
                  </c:pt>
                  <c:pt idx="1">
                    <c:v>0.37805348836406477</c:v>
                  </c:pt>
                  <c:pt idx="2">
                    <c:v>0.93266738907891356</c:v>
                  </c:pt>
                  <c:pt idx="3">
                    <c:v>0.40815145228873673</c:v>
                  </c:pt>
                  <c:pt idx="4">
                    <c:v>0.48519109788479431</c:v>
                  </c:pt>
                </c:numCache>
              </c:numRef>
            </c:minus>
          </c:errBars>
          <c:cat>
            <c:strRef>
              <c:f>Feuil10!$A$25:$A$29</c:f>
              <c:strCache>
                <c:ptCount val="5"/>
                <c:pt idx="0">
                  <c:v>Pain blanc</c:v>
                </c:pt>
                <c:pt idx="1">
                  <c:v>Cicatellis traditionnelles</c:v>
                </c:pt>
                <c:pt idx="2">
                  <c:v>Cicatellis enrichies à 10%</c:v>
                </c:pt>
                <c:pt idx="3">
                  <c:v>Cicatellis enrichies à 30%</c:v>
                </c:pt>
                <c:pt idx="4">
                  <c:v>Cicatellis enrichies à 50%</c:v>
                </c:pt>
              </c:strCache>
            </c:strRef>
          </c:cat>
          <c:val>
            <c:numRef>
              <c:f>Feuil10!$B$25:$B$29</c:f>
              <c:numCache>
                <c:formatCode>General</c:formatCode>
                <c:ptCount val="5"/>
                <c:pt idx="0">
                  <c:v>100</c:v>
                </c:pt>
                <c:pt idx="1">
                  <c:v>95.857403805982187</c:v>
                </c:pt>
                <c:pt idx="2">
                  <c:v>91.92835936592769</c:v>
                </c:pt>
                <c:pt idx="3">
                  <c:v>83.432080389594589</c:v>
                </c:pt>
                <c:pt idx="4">
                  <c:v>71.283122483111796</c:v>
                </c:pt>
              </c:numCache>
            </c:numRef>
          </c:val>
        </c:ser>
        <c:axId val="53907456"/>
        <c:axId val="53908992"/>
      </c:barChart>
      <c:catAx>
        <c:axId val="53907456"/>
        <c:scaling>
          <c:orientation val="minMax"/>
        </c:scaling>
        <c:axPos val="b"/>
        <c:tickLblPos val="nextTo"/>
        <c:txPr>
          <a:bodyPr/>
          <a:lstStyle/>
          <a:p>
            <a:pPr>
              <a:defRPr>
                <a:latin typeface="Times New Roman" pitchFamily="18" charset="0"/>
                <a:cs typeface="Times New Roman" pitchFamily="18" charset="0"/>
              </a:defRPr>
            </a:pPr>
            <a:endParaRPr lang="fr-FR"/>
          </a:p>
        </c:txPr>
        <c:crossAx val="53908992"/>
        <c:crosses val="autoZero"/>
        <c:auto val="1"/>
        <c:lblAlgn val="ctr"/>
        <c:lblOffset val="100"/>
      </c:catAx>
      <c:valAx>
        <c:axId val="53908992"/>
        <c:scaling>
          <c:orientation val="minMax"/>
        </c:scaling>
        <c:axPos val="l"/>
        <c:numFmt formatCode="General" sourceLinked="1"/>
        <c:tickLblPos val="nextTo"/>
        <c:crossAx val="53907456"/>
        <c:crosses val="autoZero"/>
        <c:crossBetween val="between"/>
      </c:valAx>
    </c:plotArea>
    <c:plotVisOnly val="1"/>
  </c:chart>
  <c:txPr>
    <a:bodyPr/>
    <a:lstStyle/>
    <a:p>
      <a:pPr>
        <a:defRPr sz="1600"/>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style val="1"/>
  <c:chart>
    <c:plotArea>
      <c:layout>
        <c:manualLayout>
          <c:layoutTarget val="inner"/>
          <c:xMode val="edge"/>
          <c:yMode val="edge"/>
          <c:x val="0.14488354310041954"/>
          <c:y val="3.0567149790208248E-2"/>
          <c:w val="0.83575078705712968"/>
          <c:h val="0.79140894600190559"/>
        </c:manualLayout>
      </c:layout>
      <c:scatterChart>
        <c:scatterStyle val="lineMarker"/>
        <c:ser>
          <c:idx val="0"/>
          <c:order val="0"/>
          <c:tx>
            <c:v>Contrôle</c:v>
          </c:tx>
          <c:spPr>
            <a:ln w="15875">
              <a:solidFill>
                <a:schemeClr val="tx1"/>
              </a:solidFill>
            </a:ln>
          </c:spPr>
          <c:marker>
            <c:symbol val="diamond"/>
            <c:size val="5"/>
            <c:spPr>
              <a:solidFill>
                <a:schemeClr val="tx1"/>
              </a:solidFill>
              <a:ln>
                <a:solidFill>
                  <a:schemeClr val="tx1"/>
                </a:solidFill>
              </a:ln>
            </c:spPr>
          </c:marker>
          <c:xVal>
            <c:numRef>
              <c:f>#REF!</c:f>
              <c:numCache>
                <c:formatCode>General</c:formatCode>
                <c:ptCount val="11"/>
                <c:pt idx="0">
                  <c:v>0.25</c:v>
                </c:pt>
                <c:pt idx="1">
                  <c:v>1</c:v>
                </c:pt>
                <c:pt idx="2">
                  <c:v>2</c:v>
                </c:pt>
                <c:pt idx="3">
                  <c:v>3</c:v>
                </c:pt>
                <c:pt idx="4">
                  <c:v>4</c:v>
                </c:pt>
                <c:pt idx="5">
                  <c:v>5</c:v>
                </c:pt>
                <c:pt idx="6">
                  <c:v>6</c:v>
                </c:pt>
                <c:pt idx="7">
                  <c:v>7</c:v>
                </c:pt>
                <c:pt idx="8">
                  <c:v>8</c:v>
                </c:pt>
                <c:pt idx="9">
                  <c:v>9</c:v>
                </c:pt>
                <c:pt idx="10">
                  <c:v>10</c:v>
                </c:pt>
              </c:numCache>
            </c:numRef>
          </c:xVal>
          <c:yVal>
            <c:numRef>
              <c:f>#REF!</c:f>
              <c:numCache>
                <c:formatCode>General</c:formatCode>
                <c:ptCount val="11"/>
                <c:pt idx="0">
                  <c:v>7.92</c:v>
                </c:pt>
                <c:pt idx="1">
                  <c:v>7.89</c:v>
                </c:pt>
                <c:pt idx="2">
                  <c:v>7.85</c:v>
                </c:pt>
                <c:pt idx="3">
                  <c:v>7.81</c:v>
                </c:pt>
                <c:pt idx="4">
                  <c:v>7.7700000000000014</c:v>
                </c:pt>
                <c:pt idx="5">
                  <c:v>7.74</c:v>
                </c:pt>
                <c:pt idx="6">
                  <c:v>7.71</c:v>
                </c:pt>
                <c:pt idx="7">
                  <c:v>7.68</c:v>
                </c:pt>
                <c:pt idx="8">
                  <c:v>7.6499999999999995</c:v>
                </c:pt>
                <c:pt idx="9">
                  <c:v>7.6199999999999966</c:v>
                </c:pt>
                <c:pt idx="10">
                  <c:v>7.59</c:v>
                </c:pt>
              </c:numCache>
            </c:numRef>
          </c:yVal>
        </c:ser>
        <c:ser>
          <c:idx val="1"/>
          <c:order val="1"/>
          <c:tx>
            <c:v>pâtes enrichies à 10%</c:v>
          </c:tx>
          <c:spPr>
            <a:ln w="15875">
              <a:solidFill>
                <a:sysClr val="windowText" lastClr="000000"/>
              </a:solidFill>
            </a:ln>
          </c:spPr>
          <c:marker>
            <c:symbol val="circle"/>
            <c:size val="4"/>
            <c:spPr>
              <a:solidFill>
                <a:sysClr val="windowText" lastClr="000000"/>
              </a:solidFill>
              <a:ln>
                <a:solidFill>
                  <a:sysClr val="windowText" lastClr="000000"/>
                </a:solidFill>
              </a:ln>
            </c:spPr>
          </c:marker>
          <c:xVal>
            <c:numRef>
              <c:f>#REF!</c:f>
              <c:numCache>
                <c:formatCode>General</c:formatCode>
                <c:ptCount val="11"/>
                <c:pt idx="0">
                  <c:v>0.25</c:v>
                </c:pt>
                <c:pt idx="1">
                  <c:v>1</c:v>
                </c:pt>
                <c:pt idx="2">
                  <c:v>2</c:v>
                </c:pt>
                <c:pt idx="3">
                  <c:v>3</c:v>
                </c:pt>
                <c:pt idx="4">
                  <c:v>4</c:v>
                </c:pt>
                <c:pt idx="5">
                  <c:v>5</c:v>
                </c:pt>
                <c:pt idx="6">
                  <c:v>6</c:v>
                </c:pt>
                <c:pt idx="7">
                  <c:v>7</c:v>
                </c:pt>
                <c:pt idx="8">
                  <c:v>8</c:v>
                </c:pt>
                <c:pt idx="9">
                  <c:v>9</c:v>
                </c:pt>
                <c:pt idx="10">
                  <c:v>10</c:v>
                </c:pt>
              </c:numCache>
            </c:numRef>
          </c:xVal>
          <c:yVal>
            <c:numRef>
              <c:f>#REF!</c:f>
              <c:numCache>
                <c:formatCode>General</c:formatCode>
                <c:ptCount val="11"/>
                <c:pt idx="0">
                  <c:v>7.8866666666666694</c:v>
                </c:pt>
                <c:pt idx="1">
                  <c:v>7.8500000000000005</c:v>
                </c:pt>
                <c:pt idx="2">
                  <c:v>7.8066666666666684</c:v>
                </c:pt>
                <c:pt idx="3">
                  <c:v>7.7600000000000007</c:v>
                </c:pt>
                <c:pt idx="4">
                  <c:v>7.7333333333334124</c:v>
                </c:pt>
                <c:pt idx="5">
                  <c:v>7.7033333333334024</c:v>
                </c:pt>
                <c:pt idx="6">
                  <c:v>7.68</c:v>
                </c:pt>
                <c:pt idx="7">
                  <c:v>7.6499999999999995</c:v>
                </c:pt>
                <c:pt idx="8">
                  <c:v>7.6249999999999645</c:v>
                </c:pt>
                <c:pt idx="9">
                  <c:v>7.6049999999999756</c:v>
                </c:pt>
                <c:pt idx="10">
                  <c:v>7.58</c:v>
                </c:pt>
              </c:numCache>
            </c:numRef>
          </c:yVal>
        </c:ser>
        <c:ser>
          <c:idx val="2"/>
          <c:order val="2"/>
          <c:tx>
            <c:v>pâtes enrichies à 30%</c:v>
          </c:tx>
          <c:spPr>
            <a:ln w="15875">
              <a:solidFill>
                <a:sysClr val="windowText" lastClr="000000"/>
              </a:solidFill>
            </a:ln>
          </c:spPr>
          <c:marker>
            <c:symbol val="triangle"/>
            <c:size val="5"/>
            <c:spPr>
              <a:solidFill>
                <a:sysClr val="windowText" lastClr="000000"/>
              </a:solidFill>
              <a:ln>
                <a:solidFill>
                  <a:sysClr val="windowText" lastClr="000000"/>
                </a:solidFill>
              </a:ln>
            </c:spPr>
          </c:marker>
          <c:xVal>
            <c:numRef>
              <c:f>#REF!</c:f>
              <c:numCache>
                <c:formatCode>General</c:formatCode>
                <c:ptCount val="11"/>
                <c:pt idx="0">
                  <c:v>0.25</c:v>
                </c:pt>
                <c:pt idx="1">
                  <c:v>1</c:v>
                </c:pt>
                <c:pt idx="2">
                  <c:v>2</c:v>
                </c:pt>
                <c:pt idx="3">
                  <c:v>3</c:v>
                </c:pt>
                <c:pt idx="4">
                  <c:v>4</c:v>
                </c:pt>
                <c:pt idx="5">
                  <c:v>5</c:v>
                </c:pt>
                <c:pt idx="6">
                  <c:v>6</c:v>
                </c:pt>
                <c:pt idx="7">
                  <c:v>7</c:v>
                </c:pt>
                <c:pt idx="8">
                  <c:v>8</c:v>
                </c:pt>
                <c:pt idx="9">
                  <c:v>9</c:v>
                </c:pt>
                <c:pt idx="10">
                  <c:v>10</c:v>
                </c:pt>
              </c:numCache>
            </c:numRef>
          </c:xVal>
          <c:yVal>
            <c:numRef>
              <c:f>#REF!</c:f>
              <c:numCache>
                <c:formatCode>General</c:formatCode>
                <c:ptCount val="11"/>
                <c:pt idx="0">
                  <c:v>7.8833333333333524</c:v>
                </c:pt>
                <c:pt idx="1">
                  <c:v>7.8566666666666674</c:v>
                </c:pt>
                <c:pt idx="2">
                  <c:v>7.8033333333333434</c:v>
                </c:pt>
                <c:pt idx="3">
                  <c:v>7.7566666666666704</c:v>
                </c:pt>
                <c:pt idx="4">
                  <c:v>7.7149999999999945</c:v>
                </c:pt>
                <c:pt idx="5">
                  <c:v>7.6749999999999945</c:v>
                </c:pt>
                <c:pt idx="6">
                  <c:v>7.6449999999999845</c:v>
                </c:pt>
                <c:pt idx="7">
                  <c:v>7.6099999999999985</c:v>
                </c:pt>
                <c:pt idx="8">
                  <c:v>7.585</c:v>
                </c:pt>
                <c:pt idx="9">
                  <c:v>7.5649999999999755</c:v>
                </c:pt>
                <c:pt idx="10">
                  <c:v>7.54</c:v>
                </c:pt>
              </c:numCache>
            </c:numRef>
          </c:yVal>
        </c:ser>
        <c:ser>
          <c:idx val="3"/>
          <c:order val="3"/>
          <c:tx>
            <c:v>pâtes enrichies à 50%</c:v>
          </c:tx>
          <c:spPr>
            <a:ln w="15875">
              <a:solidFill>
                <a:sysClr val="windowText" lastClr="000000"/>
              </a:solidFill>
            </a:ln>
          </c:spPr>
          <c:marker>
            <c:symbol val="x"/>
            <c:size val="4"/>
            <c:spPr>
              <a:solidFill>
                <a:sysClr val="windowText" lastClr="000000"/>
              </a:solidFill>
              <a:ln>
                <a:solidFill>
                  <a:sysClr val="windowText" lastClr="000000"/>
                </a:solidFill>
              </a:ln>
            </c:spPr>
          </c:marker>
          <c:xVal>
            <c:numRef>
              <c:f>#REF!</c:f>
              <c:numCache>
                <c:formatCode>General</c:formatCode>
                <c:ptCount val="11"/>
                <c:pt idx="0">
                  <c:v>0.25</c:v>
                </c:pt>
                <c:pt idx="1">
                  <c:v>1</c:v>
                </c:pt>
                <c:pt idx="2">
                  <c:v>2</c:v>
                </c:pt>
                <c:pt idx="3">
                  <c:v>3</c:v>
                </c:pt>
                <c:pt idx="4">
                  <c:v>4</c:v>
                </c:pt>
                <c:pt idx="5">
                  <c:v>5</c:v>
                </c:pt>
                <c:pt idx="6">
                  <c:v>6</c:v>
                </c:pt>
                <c:pt idx="7">
                  <c:v>7</c:v>
                </c:pt>
                <c:pt idx="8">
                  <c:v>8</c:v>
                </c:pt>
                <c:pt idx="9">
                  <c:v>9</c:v>
                </c:pt>
                <c:pt idx="10">
                  <c:v>10</c:v>
                </c:pt>
              </c:numCache>
            </c:numRef>
          </c:xVal>
          <c:yVal>
            <c:numRef>
              <c:f>#REF!</c:f>
              <c:numCache>
                <c:formatCode>General</c:formatCode>
                <c:ptCount val="11"/>
                <c:pt idx="0">
                  <c:v>7.89</c:v>
                </c:pt>
                <c:pt idx="1">
                  <c:v>7.8533333333333424</c:v>
                </c:pt>
                <c:pt idx="2">
                  <c:v>7.8</c:v>
                </c:pt>
                <c:pt idx="3">
                  <c:v>7.75</c:v>
                </c:pt>
                <c:pt idx="4">
                  <c:v>7.7</c:v>
                </c:pt>
                <c:pt idx="5">
                  <c:v>7.6599999999999975</c:v>
                </c:pt>
                <c:pt idx="6">
                  <c:v>7.63</c:v>
                </c:pt>
                <c:pt idx="7">
                  <c:v>7.6000000000000005</c:v>
                </c:pt>
                <c:pt idx="8">
                  <c:v>7.57</c:v>
                </c:pt>
                <c:pt idx="9">
                  <c:v>7.55</c:v>
                </c:pt>
                <c:pt idx="10">
                  <c:v>7.5149999999999855</c:v>
                </c:pt>
              </c:numCache>
            </c:numRef>
          </c:yVal>
        </c:ser>
        <c:axId val="60407808"/>
        <c:axId val="60410112"/>
      </c:scatterChart>
      <c:valAx>
        <c:axId val="60407808"/>
        <c:scaling>
          <c:orientation val="minMax"/>
        </c:scaling>
        <c:axPos val="b"/>
        <c:title>
          <c:tx>
            <c:rich>
              <a:bodyPr/>
              <a:lstStyle/>
              <a:p>
                <a:pPr>
                  <a:defRPr/>
                </a:pPr>
                <a:r>
                  <a:rPr lang="es-ES"/>
                  <a:t>Temps </a:t>
                </a:r>
              </a:p>
              <a:p>
                <a:pPr>
                  <a:defRPr/>
                </a:pPr>
                <a:endParaRPr lang="es-ES"/>
              </a:p>
            </c:rich>
          </c:tx>
          <c:layout>
            <c:manualLayout>
              <c:xMode val="edge"/>
              <c:yMode val="edge"/>
              <c:x val="0.47404768848338374"/>
              <c:y val="0.84483066314903765"/>
            </c:manualLayout>
          </c:layout>
        </c:title>
        <c:numFmt formatCode="General" sourceLinked="1"/>
        <c:tickLblPos val="nextTo"/>
        <c:crossAx val="60410112"/>
        <c:crosses val="autoZero"/>
        <c:crossBetween val="midCat"/>
      </c:valAx>
      <c:valAx>
        <c:axId val="60410112"/>
        <c:scaling>
          <c:orientation val="minMax"/>
        </c:scaling>
        <c:axPos val="l"/>
        <c:title>
          <c:tx>
            <c:rich>
              <a:bodyPr rot="-5400000" vert="horz"/>
              <a:lstStyle/>
              <a:p>
                <a:pPr>
                  <a:defRPr/>
                </a:pPr>
                <a:r>
                  <a:rPr lang="es-ES"/>
                  <a:t>pH</a:t>
                </a:r>
              </a:p>
              <a:p>
                <a:pPr>
                  <a:defRPr/>
                </a:pPr>
                <a:endParaRPr lang="es-ES"/>
              </a:p>
            </c:rich>
          </c:tx>
          <c:layout>
            <c:manualLayout>
              <c:xMode val="edge"/>
              <c:yMode val="edge"/>
              <c:x val="2.7839295678592991E-2"/>
              <c:y val="0.40802776934831686"/>
            </c:manualLayout>
          </c:layout>
        </c:title>
        <c:numFmt formatCode="General" sourceLinked="1"/>
        <c:tickLblPos val="nextTo"/>
        <c:crossAx val="60407808"/>
        <c:crosses val="autoZero"/>
        <c:crossBetween val="midCat"/>
      </c:valAx>
    </c:plotArea>
    <c:legend>
      <c:legendPos val="r"/>
      <c:layout>
        <c:manualLayout>
          <c:xMode val="edge"/>
          <c:yMode val="edge"/>
          <c:x val="1.0166810476256199E-2"/>
          <c:y val="0.9390054885463569"/>
          <c:w val="0.98983321529253288"/>
          <c:h val="5.7847002462784465E-2"/>
        </c:manualLayout>
      </c:layout>
    </c:legend>
    <c:plotVisOnly val="1"/>
    <c:dispBlanksAs val="gap"/>
  </c:chart>
  <c:txPr>
    <a:bodyPr/>
    <a:lstStyle/>
    <a:p>
      <a:pPr>
        <a:defRPr sz="1600">
          <a:latin typeface="Times New Roman" pitchFamily="18" charset="0"/>
          <a:cs typeface="Times New Roman" pitchFamily="18" charset="0"/>
        </a:defRPr>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style val="27"/>
  <c:chart>
    <c:autoTitleDeleted val="1"/>
    <c:plotArea>
      <c:layout>
        <c:manualLayout>
          <c:layoutTarget val="inner"/>
          <c:xMode val="edge"/>
          <c:yMode val="edge"/>
          <c:x val="0.11619495796513349"/>
          <c:y val="0.13087785667551108"/>
          <c:w val="0.86034457829020061"/>
          <c:h val="0.70864093645654991"/>
        </c:manualLayout>
      </c:layout>
      <c:barChart>
        <c:barDir val="col"/>
        <c:grouping val="clustered"/>
        <c:ser>
          <c:idx val="0"/>
          <c:order val="0"/>
          <c:spPr>
            <a:solidFill>
              <a:schemeClr val="accent4">
                <a:lumMod val="60000"/>
                <a:lumOff val="40000"/>
              </a:schemeClr>
            </a:solidFill>
          </c:spPr>
          <c:dPt>
            <c:idx val="0"/>
            <c:spPr>
              <a:solidFill>
                <a:srgbClr val="CAAB5E"/>
              </a:solidFill>
            </c:spPr>
          </c:dPt>
          <c:dPt>
            <c:idx val="1"/>
            <c:spPr>
              <a:solidFill>
                <a:srgbClr val="FFCC00"/>
              </a:solidFill>
            </c:spPr>
          </c:dPt>
          <c:dPt>
            <c:idx val="2"/>
            <c:spPr>
              <a:solidFill>
                <a:srgbClr val="CCCC00"/>
              </a:solidFill>
            </c:spPr>
          </c:dPt>
          <c:dPt>
            <c:idx val="3"/>
            <c:spPr>
              <a:solidFill>
                <a:srgbClr val="CC6600"/>
              </a:solidFill>
            </c:spPr>
          </c:dPt>
          <c:dLbls>
            <c:dLbl>
              <c:idx val="0"/>
              <c:layout>
                <c:manualLayout>
                  <c:x val="0"/>
                  <c:y val="-9.0565015162513071E-3"/>
                </c:manualLayout>
              </c:layout>
              <c:tx>
                <c:rich>
                  <a:bodyPr/>
                  <a:lstStyle/>
                  <a:p>
                    <a:r>
                      <a:rPr lang="en-US"/>
                      <a:t>a</a:t>
                    </a:r>
                  </a:p>
                </c:rich>
              </c:tx>
              <c:dLblPos val="outEnd"/>
              <c:showVal val="1"/>
            </c:dLbl>
            <c:dLbl>
              <c:idx val="1"/>
              <c:layout>
                <c:manualLayout>
                  <c:x val="0"/>
                  <c:y val="-2.8784897830222714E-2"/>
                </c:manualLayout>
              </c:layout>
              <c:tx>
                <c:rich>
                  <a:bodyPr/>
                  <a:lstStyle/>
                  <a:p>
                    <a:r>
                      <a:rPr lang="en-US"/>
                      <a:t>b</a:t>
                    </a:r>
                  </a:p>
                </c:rich>
              </c:tx>
              <c:dLblPos val="outEnd"/>
              <c:showVal val="1"/>
            </c:dLbl>
            <c:dLbl>
              <c:idx val="2"/>
              <c:layout>
                <c:manualLayout>
                  <c:x val="-1.677836865599447E-7"/>
                  <c:y val="-3.4284128111646175E-2"/>
                </c:manualLayout>
              </c:layout>
              <c:tx>
                <c:rich>
                  <a:bodyPr/>
                  <a:lstStyle/>
                  <a:p>
                    <a:r>
                      <a:rPr lang="en-US"/>
                      <a:t>c</a:t>
                    </a:r>
                  </a:p>
                </c:rich>
              </c:tx>
              <c:dLblPos val="outEnd"/>
              <c:showVal val="1"/>
            </c:dLbl>
            <c:dLbl>
              <c:idx val="3"/>
              <c:layout>
                <c:manualLayout>
                  <c:x val="0"/>
                  <c:y val="-2.4256498912086227E-2"/>
                </c:manualLayout>
              </c:layout>
              <c:tx>
                <c:rich>
                  <a:bodyPr/>
                  <a:lstStyle/>
                  <a:p>
                    <a:r>
                      <a:rPr lang="en-US"/>
                      <a:t>d</a:t>
                    </a:r>
                  </a:p>
                </c:rich>
              </c:tx>
              <c:dLblPos val="outEnd"/>
              <c:showVal val="1"/>
            </c:dLbl>
            <c:dLblPos val="outEnd"/>
            <c:showVal val="1"/>
          </c:dLbls>
          <c:errBars>
            <c:errBarType val="both"/>
            <c:errValType val="cust"/>
            <c:plus>
              <c:numRef>
                <c:f>Feuil22!$G$5:$G$8</c:f>
                <c:numCache>
                  <c:formatCode>General</c:formatCode>
                  <c:ptCount val="4"/>
                  <c:pt idx="0">
                    <c:v>0.10450039872332895</c:v>
                  </c:pt>
                  <c:pt idx="1">
                    <c:v>0.18100000000000024</c:v>
                  </c:pt>
                  <c:pt idx="2">
                    <c:v>0.20900079744665792</c:v>
                  </c:pt>
                  <c:pt idx="3">
                    <c:v>0.1382410334645075</c:v>
                  </c:pt>
                </c:numCache>
              </c:numRef>
            </c:plus>
            <c:minus>
              <c:numRef>
                <c:f>Feuil22!$G$5:$G$8</c:f>
                <c:numCache>
                  <c:formatCode>General</c:formatCode>
                  <c:ptCount val="4"/>
                  <c:pt idx="0">
                    <c:v>0.10450039872332895</c:v>
                  </c:pt>
                  <c:pt idx="1">
                    <c:v>0.18100000000000024</c:v>
                  </c:pt>
                  <c:pt idx="2">
                    <c:v>0.20900079744665792</c:v>
                  </c:pt>
                  <c:pt idx="3">
                    <c:v>0.1382410334645075</c:v>
                  </c:pt>
                </c:numCache>
              </c:numRef>
            </c:minus>
          </c:errBars>
          <c:cat>
            <c:strRef>
              <c:f>Feuil22!$E$5:$E$8</c:f>
              <c:strCache>
                <c:ptCount val="4"/>
                <c:pt idx="0">
                  <c:v>Maccheronccinis traditionnelles</c:v>
                </c:pt>
                <c:pt idx="1">
                  <c:v>Maccheronccinis enrichies à 10%</c:v>
                </c:pt>
                <c:pt idx="2">
                  <c:v>Maccheronccinis enrichies à 30%</c:v>
                </c:pt>
                <c:pt idx="3">
                  <c:v>Maccheronccinis enrichies à 50%</c:v>
                </c:pt>
              </c:strCache>
            </c:strRef>
          </c:cat>
          <c:val>
            <c:numRef>
              <c:f>Feuil22!$F$5:$F$8</c:f>
              <c:numCache>
                <c:formatCode>General</c:formatCode>
                <c:ptCount val="4"/>
                <c:pt idx="0">
                  <c:v>73.145333333332758</c:v>
                </c:pt>
                <c:pt idx="1">
                  <c:v>73.447000000000727</c:v>
                </c:pt>
                <c:pt idx="2">
                  <c:v>74.231333333333311</c:v>
                </c:pt>
                <c:pt idx="3">
                  <c:v>74.56316666666666</c:v>
                </c:pt>
              </c:numCache>
            </c:numRef>
          </c:val>
        </c:ser>
        <c:axId val="60449152"/>
        <c:axId val="60450688"/>
      </c:barChart>
      <c:catAx>
        <c:axId val="60449152"/>
        <c:scaling>
          <c:orientation val="minMax"/>
        </c:scaling>
        <c:axPos val="b"/>
        <c:tickLblPos val="nextTo"/>
        <c:crossAx val="60450688"/>
        <c:crosses val="autoZero"/>
        <c:auto val="1"/>
        <c:lblAlgn val="ctr"/>
        <c:lblOffset val="100"/>
      </c:catAx>
      <c:valAx>
        <c:axId val="60450688"/>
        <c:scaling>
          <c:orientation val="minMax"/>
        </c:scaling>
        <c:axPos val="l"/>
        <c:title>
          <c:tx>
            <c:rich>
              <a:bodyPr rot="-5400000" vert="horz"/>
              <a:lstStyle/>
              <a:p>
                <a:pPr>
                  <a:defRPr/>
                </a:pPr>
                <a:r>
                  <a:rPr lang="fr-FR"/>
                  <a:t>% de protéines digérées</a:t>
                </a:r>
              </a:p>
            </c:rich>
          </c:tx>
          <c:layout>
            <c:manualLayout>
              <c:xMode val="edge"/>
              <c:yMode val="edge"/>
              <c:x val="9.6009890676254268E-3"/>
              <c:y val="0.21863143426103543"/>
            </c:manualLayout>
          </c:layout>
        </c:title>
        <c:numFmt formatCode="General" sourceLinked="1"/>
        <c:tickLblPos val="nextTo"/>
        <c:crossAx val="60449152"/>
        <c:crosses val="autoZero"/>
        <c:crossBetween val="between"/>
      </c:valAx>
    </c:plotArea>
    <c:plotVisOnly val="1"/>
  </c:chart>
  <c:txPr>
    <a:bodyPr/>
    <a:lstStyle/>
    <a:p>
      <a:pPr>
        <a:defRPr sz="1600">
          <a:latin typeface="Times New Roman" pitchFamily="18" charset="0"/>
          <a:cs typeface="Times New Roman" pitchFamily="18" charset="0"/>
        </a:defRPr>
      </a:pPr>
      <a:endParaRPr lang="fr-F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style val="26"/>
  <c:chart>
    <c:plotArea>
      <c:layout/>
      <c:barChart>
        <c:barDir val="col"/>
        <c:grouping val="clustered"/>
        <c:ser>
          <c:idx val="0"/>
          <c:order val="0"/>
          <c:dPt>
            <c:idx val="0"/>
            <c:spPr>
              <a:solidFill>
                <a:srgbClr val="FF9933"/>
              </a:solidFill>
            </c:spPr>
          </c:dPt>
          <c:dPt>
            <c:idx val="1"/>
            <c:spPr>
              <a:solidFill>
                <a:srgbClr val="CCCC00"/>
              </a:solidFill>
            </c:spPr>
          </c:dPt>
          <c:dPt>
            <c:idx val="2"/>
            <c:spPr>
              <a:solidFill>
                <a:srgbClr val="CAAB5E"/>
              </a:solidFill>
            </c:spPr>
          </c:dPt>
          <c:dPt>
            <c:idx val="3"/>
            <c:spPr>
              <a:solidFill>
                <a:srgbClr val="993300"/>
              </a:solidFill>
            </c:spPr>
          </c:dPt>
          <c:dLbls>
            <c:dLbl>
              <c:idx val="0"/>
              <c:layout>
                <c:manualLayout>
                  <c:x val="-2.9394542481880515E-17"/>
                  <c:y val="-2.9394882050142578E-2"/>
                </c:manualLayout>
              </c:layout>
              <c:tx>
                <c:rich>
                  <a:bodyPr/>
                  <a:lstStyle/>
                  <a:p>
                    <a:r>
                      <a:rPr lang="en-US" dirty="0" smtClean="0"/>
                      <a:t>a</a:t>
                    </a:r>
                    <a:endParaRPr lang="en-US" dirty="0"/>
                  </a:p>
                </c:rich>
              </c:tx>
              <c:dLblPos val="outEnd"/>
              <c:showVal val="1"/>
            </c:dLbl>
            <c:dLbl>
              <c:idx val="1"/>
              <c:layout>
                <c:manualLayout>
                  <c:x val="-1.6033572027350591E-3"/>
                  <c:y val="-3.8213346665185416E-2"/>
                </c:manualLayout>
              </c:layout>
              <c:tx>
                <c:rich>
                  <a:bodyPr/>
                  <a:lstStyle/>
                  <a:p>
                    <a:r>
                      <a:rPr lang="en-US" dirty="0" smtClean="0"/>
                      <a:t>b</a:t>
                    </a:r>
                    <a:endParaRPr lang="en-US" dirty="0"/>
                  </a:p>
                </c:rich>
              </c:tx>
              <c:dLblPos val="outEnd"/>
              <c:showVal val="1"/>
            </c:dLbl>
            <c:dLbl>
              <c:idx val="2"/>
              <c:layout>
                <c:manualLayout>
                  <c:x val="4.8100716082050306E-3"/>
                  <c:y val="-2.6455393845128412E-2"/>
                </c:manualLayout>
              </c:layout>
              <c:tx>
                <c:rich>
                  <a:bodyPr/>
                  <a:lstStyle/>
                  <a:p>
                    <a:r>
                      <a:rPr lang="en-US" smtClean="0"/>
                      <a:t>c</a:t>
                    </a:r>
                    <a:endParaRPr lang="en-US" dirty="0"/>
                  </a:p>
                </c:rich>
              </c:tx>
              <c:dLblPos val="outEnd"/>
              <c:showVal val="1"/>
            </c:dLbl>
            <c:dLbl>
              <c:idx val="3"/>
              <c:layout>
                <c:manualLayout>
                  <c:x val="6.4134288109403597E-3"/>
                  <c:y val="-2.3515905640114212E-2"/>
                </c:manualLayout>
              </c:layout>
              <c:tx>
                <c:rich>
                  <a:bodyPr/>
                  <a:lstStyle/>
                  <a:p>
                    <a:r>
                      <a:rPr lang="en-US" smtClean="0"/>
                      <a:t>d</a:t>
                    </a:r>
                    <a:endParaRPr lang="en-US" dirty="0"/>
                  </a:p>
                </c:rich>
              </c:tx>
              <c:dLblPos val="outEnd"/>
              <c:showVal val="1"/>
            </c:dLbl>
            <c:txPr>
              <a:bodyPr/>
              <a:lstStyle/>
              <a:p>
                <a:pPr>
                  <a:defRPr sz="1600"/>
                </a:pPr>
                <a:endParaRPr lang="fr-FR"/>
              </a:p>
            </c:txPr>
            <c:dLblPos val="outEnd"/>
            <c:showVal val="1"/>
          </c:dLbls>
          <c:errBars>
            <c:errBarType val="both"/>
            <c:errValType val="cust"/>
            <c:plus>
              <c:numRef>
                <c:f>Feuil11!$C$27:$C$30</c:f>
                <c:numCache>
                  <c:formatCode>General</c:formatCode>
                  <c:ptCount val="4"/>
                  <c:pt idx="0">
                    <c:v>0.18099999999999944</c:v>
                  </c:pt>
                  <c:pt idx="1">
                    <c:v>0.18099999999999944</c:v>
                  </c:pt>
                  <c:pt idx="2">
                    <c:v>0.10450039872331256</c:v>
                  </c:pt>
                  <c:pt idx="3">
                    <c:v>0.10450039872332895</c:v>
                  </c:pt>
                </c:numCache>
              </c:numRef>
            </c:plus>
            <c:minus>
              <c:numRef>
                <c:f>Feuil11!$C$27:$C$30</c:f>
                <c:numCache>
                  <c:formatCode>General</c:formatCode>
                  <c:ptCount val="4"/>
                  <c:pt idx="0">
                    <c:v>0.18099999999999944</c:v>
                  </c:pt>
                  <c:pt idx="1">
                    <c:v>0.18099999999999944</c:v>
                  </c:pt>
                  <c:pt idx="2">
                    <c:v>0.10450039872331256</c:v>
                  </c:pt>
                  <c:pt idx="3">
                    <c:v>0.10450039872332895</c:v>
                  </c:pt>
                </c:numCache>
              </c:numRef>
            </c:minus>
          </c:errBars>
          <c:cat>
            <c:strRef>
              <c:f>Feuil11!$A$27:$A$30</c:f>
              <c:strCache>
                <c:ptCount val="4"/>
                <c:pt idx="0">
                  <c:v>Cicatellis traditionnelles</c:v>
                </c:pt>
                <c:pt idx="1">
                  <c:v>Cicatellis enrichies à 10%</c:v>
                </c:pt>
                <c:pt idx="2">
                  <c:v>Cicatellis enrichies à 30%</c:v>
                </c:pt>
                <c:pt idx="3">
                  <c:v>Cicatellis enrichies à 50%</c:v>
                </c:pt>
              </c:strCache>
            </c:strRef>
          </c:cat>
          <c:val>
            <c:numRef>
              <c:f>Feuil11!$B$27:$B$30</c:f>
              <c:numCache>
                <c:formatCode>General</c:formatCode>
                <c:ptCount val="4"/>
                <c:pt idx="0">
                  <c:v>69.826999999999984</c:v>
                </c:pt>
                <c:pt idx="1">
                  <c:v>70.36999999999999</c:v>
                </c:pt>
                <c:pt idx="2">
                  <c:v>71.214666666667497</c:v>
                </c:pt>
                <c:pt idx="3">
                  <c:v>71.516333333333279</c:v>
                </c:pt>
              </c:numCache>
            </c:numRef>
          </c:val>
        </c:ser>
        <c:axId val="60523648"/>
        <c:axId val="60525184"/>
      </c:barChart>
      <c:catAx>
        <c:axId val="60523648"/>
        <c:scaling>
          <c:orientation val="minMax"/>
        </c:scaling>
        <c:axPos val="b"/>
        <c:tickLblPos val="nextTo"/>
        <c:txPr>
          <a:bodyPr/>
          <a:lstStyle/>
          <a:p>
            <a:pPr>
              <a:defRPr sz="1600">
                <a:latin typeface="Times New Roman" pitchFamily="18" charset="0"/>
                <a:cs typeface="Times New Roman" pitchFamily="18" charset="0"/>
              </a:defRPr>
            </a:pPr>
            <a:endParaRPr lang="fr-FR"/>
          </a:p>
        </c:txPr>
        <c:crossAx val="60525184"/>
        <c:crosses val="autoZero"/>
        <c:auto val="1"/>
        <c:lblAlgn val="ctr"/>
        <c:lblOffset val="100"/>
      </c:catAx>
      <c:valAx>
        <c:axId val="60525184"/>
        <c:scaling>
          <c:orientation val="minMax"/>
        </c:scaling>
        <c:axPos val="l"/>
        <c:numFmt formatCode="General" sourceLinked="1"/>
        <c:tickLblPos val="nextTo"/>
        <c:txPr>
          <a:bodyPr/>
          <a:lstStyle/>
          <a:p>
            <a:pPr>
              <a:defRPr sz="1400"/>
            </a:pPr>
            <a:endParaRPr lang="fr-FR"/>
          </a:p>
        </c:txPr>
        <c:crossAx val="60523648"/>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7.6352603740448707E-2"/>
          <c:y val="2.1994750656167981E-2"/>
          <c:w val="0.83862870919120003"/>
          <c:h val="0.80803590510792656"/>
        </c:manualLayout>
      </c:layout>
      <c:barChart>
        <c:barDir val="col"/>
        <c:grouping val="clustered"/>
        <c:ser>
          <c:idx val="0"/>
          <c:order val="0"/>
          <c:tx>
            <c:v>Temps de cuisson optimal (min)</c:v>
          </c:tx>
          <c:spPr>
            <a:pattFill prst="pct5">
              <a:fgClr>
                <a:schemeClr val="tx1"/>
              </a:fgClr>
              <a:bgClr>
                <a:schemeClr val="bg1"/>
              </a:bgClr>
            </a:pattFill>
            <a:ln>
              <a:solidFill>
                <a:schemeClr val="tx1"/>
              </a:solidFill>
            </a:ln>
          </c:spPr>
          <c:dLbls>
            <c:dLbl>
              <c:idx val="0"/>
              <c:layout/>
              <c:tx>
                <c:rich>
                  <a:bodyPr/>
                  <a:lstStyle/>
                  <a:p>
                    <a:r>
                      <a:rPr lang="en-US" sz="1400"/>
                      <a:t>a</a:t>
                    </a:r>
                    <a:endParaRPr lang="en-US"/>
                  </a:p>
                </c:rich>
              </c:tx>
              <c:dLblPos val="outEnd"/>
              <c:showVal val="1"/>
            </c:dLbl>
            <c:dLbl>
              <c:idx val="1"/>
              <c:layout/>
              <c:tx>
                <c:rich>
                  <a:bodyPr/>
                  <a:lstStyle/>
                  <a:p>
                    <a:r>
                      <a:rPr lang="en-US" sz="1400"/>
                      <a:t>b</a:t>
                    </a:r>
                    <a:endParaRPr lang="en-US"/>
                  </a:p>
                </c:rich>
              </c:tx>
              <c:dLblPos val="outEnd"/>
              <c:showVal val="1"/>
            </c:dLbl>
            <c:dLbl>
              <c:idx val="2"/>
              <c:layout/>
              <c:tx>
                <c:rich>
                  <a:bodyPr/>
                  <a:lstStyle/>
                  <a:p>
                    <a:r>
                      <a:rPr lang="en-US" sz="1400"/>
                      <a:t>c</a:t>
                    </a:r>
                    <a:endParaRPr lang="en-US"/>
                  </a:p>
                </c:rich>
              </c:tx>
              <c:dLblPos val="outEnd"/>
              <c:showVal val="1"/>
            </c:dLbl>
            <c:dLbl>
              <c:idx val="3"/>
              <c:layout/>
              <c:tx>
                <c:rich>
                  <a:bodyPr/>
                  <a:lstStyle/>
                  <a:p>
                    <a:r>
                      <a:rPr lang="en-US" sz="1400"/>
                      <a:t>d</a:t>
                    </a:r>
                    <a:endParaRPr lang="en-US"/>
                  </a:p>
                </c:rich>
              </c:tx>
              <c:dLblPos val="outEnd"/>
              <c:showVal val="1"/>
            </c:dLbl>
            <c:txPr>
              <a:bodyPr/>
              <a:lstStyle/>
              <a:p>
                <a:pPr>
                  <a:defRPr sz="1400"/>
                </a:pPr>
                <a:endParaRPr lang="fr-FR"/>
              </a:p>
            </c:txPr>
            <c:dLblPos val="outEnd"/>
            <c:showVal val="1"/>
          </c:dLbls>
          <c:errBars>
            <c:errBarType val="both"/>
            <c:errValType val="cust"/>
            <c:plus>
              <c:numRef>
                <c:f>'graph cuisson'!$F$9:$F$12</c:f>
                <c:numCache>
                  <c:formatCode>General</c:formatCode>
                  <c:ptCount val="4"/>
                  <c:pt idx="0">
                    <c:v>7.0000000000000034E-2</c:v>
                  </c:pt>
                  <c:pt idx="1">
                    <c:v>0.14000000000000001</c:v>
                  </c:pt>
                  <c:pt idx="2">
                    <c:v>0.14000000000000001</c:v>
                  </c:pt>
                  <c:pt idx="3">
                    <c:v>0.14000000000000001</c:v>
                  </c:pt>
                </c:numCache>
              </c:numRef>
            </c:plus>
            <c:minus>
              <c:numRef>
                <c:f>'graph cuisson'!$F$9:$F$12</c:f>
                <c:numCache>
                  <c:formatCode>General</c:formatCode>
                  <c:ptCount val="4"/>
                  <c:pt idx="0">
                    <c:v>7.0000000000000034E-2</c:v>
                  </c:pt>
                  <c:pt idx="1">
                    <c:v>0.14000000000000001</c:v>
                  </c:pt>
                  <c:pt idx="2">
                    <c:v>0.14000000000000001</c:v>
                  </c:pt>
                  <c:pt idx="3">
                    <c:v>0.14000000000000001</c:v>
                  </c:pt>
                </c:numCache>
              </c:numRef>
            </c:minus>
          </c:errBars>
          <c:cat>
            <c:strRef>
              <c:f>'graph cuisson'!$A$9:$A$12</c:f>
              <c:strCache>
                <c:ptCount val="4"/>
                <c:pt idx="0">
                  <c:v>Contrôle</c:v>
                </c:pt>
                <c:pt idx="1">
                  <c:v>Pâtes enrichies à 10%</c:v>
                </c:pt>
                <c:pt idx="2">
                  <c:v>Pâtes enrichies à 30%</c:v>
                </c:pt>
                <c:pt idx="3">
                  <c:v>Pâtes enrichies à 50%</c:v>
                </c:pt>
              </c:strCache>
            </c:strRef>
          </c:cat>
          <c:val>
            <c:numRef>
              <c:f>'graph cuisson'!$B$9:$B$12</c:f>
              <c:numCache>
                <c:formatCode>General</c:formatCode>
                <c:ptCount val="4"/>
                <c:pt idx="0">
                  <c:v>11.2</c:v>
                </c:pt>
                <c:pt idx="1">
                  <c:v>8.1</c:v>
                </c:pt>
                <c:pt idx="2">
                  <c:v>7.2</c:v>
                </c:pt>
                <c:pt idx="3">
                  <c:v>6.2</c:v>
                </c:pt>
              </c:numCache>
            </c:numRef>
          </c:val>
        </c:ser>
        <c:ser>
          <c:idx val="2"/>
          <c:order val="2"/>
          <c:tx>
            <c:v>Pertes à la cuisson (%)</c:v>
          </c:tx>
          <c:spPr>
            <a:pattFill prst="pct80">
              <a:fgClr>
                <a:schemeClr val="tx1"/>
              </a:fgClr>
              <a:bgClr>
                <a:schemeClr val="bg1"/>
              </a:bgClr>
            </a:pattFill>
            <a:ln>
              <a:solidFill>
                <a:schemeClr val="tx1"/>
              </a:solidFill>
            </a:ln>
          </c:spPr>
          <c:dLbls>
            <c:dLbl>
              <c:idx val="0"/>
              <c:layout/>
              <c:tx>
                <c:rich>
                  <a:bodyPr/>
                  <a:lstStyle/>
                  <a:p>
                    <a:r>
                      <a:rPr lang="en-US" sz="1400"/>
                      <a:t>a</a:t>
                    </a:r>
                    <a:endParaRPr lang="en-US"/>
                  </a:p>
                </c:rich>
              </c:tx>
              <c:dLblPos val="outEnd"/>
              <c:showVal val="1"/>
            </c:dLbl>
            <c:dLbl>
              <c:idx val="1"/>
              <c:layout/>
              <c:tx>
                <c:rich>
                  <a:bodyPr/>
                  <a:lstStyle/>
                  <a:p>
                    <a:r>
                      <a:rPr lang="en-US" sz="1400"/>
                      <a:t>b</a:t>
                    </a:r>
                    <a:endParaRPr lang="en-US"/>
                  </a:p>
                </c:rich>
              </c:tx>
              <c:dLblPos val="outEnd"/>
              <c:showVal val="1"/>
            </c:dLbl>
            <c:dLbl>
              <c:idx val="2"/>
              <c:layout/>
              <c:tx>
                <c:rich>
                  <a:bodyPr/>
                  <a:lstStyle/>
                  <a:p>
                    <a:r>
                      <a:rPr lang="en-US" sz="1400"/>
                      <a:t>b</a:t>
                    </a:r>
                    <a:endParaRPr lang="en-US"/>
                  </a:p>
                </c:rich>
              </c:tx>
              <c:dLblPos val="outEnd"/>
              <c:showVal val="1"/>
            </c:dLbl>
            <c:dLbl>
              <c:idx val="3"/>
              <c:layout/>
              <c:tx>
                <c:rich>
                  <a:bodyPr/>
                  <a:lstStyle/>
                  <a:p>
                    <a:r>
                      <a:rPr lang="en-US" sz="1400"/>
                      <a:t>b</a:t>
                    </a:r>
                    <a:endParaRPr lang="en-US"/>
                  </a:p>
                </c:rich>
              </c:tx>
              <c:dLblPos val="outEnd"/>
              <c:showVal val="1"/>
            </c:dLbl>
            <c:txPr>
              <a:bodyPr/>
              <a:lstStyle/>
              <a:p>
                <a:pPr>
                  <a:defRPr sz="1400"/>
                </a:pPr>
                <a:endParaRPr lang="fr-FR"/>
              </a:p>
            </c:txPr>
            <c:dLblPos val="outEnd"/>
            <c:showVal val="1"/>
          </c:dLbls>
          <c:errBars>
            <c:errBarType val="both"/>
            <c:errValType val="cust"/>
            <c:plus>
              <c:numRef>
                <c:f>'graph cuisson'!$H$9:$H$12</c:f>
                <c:numCache>
                  <c:formatCode>General</c:formatCode>
                  <c:ptCount val="4"/>
                  <c:pt idx="0">
                    <c:v>6.0000000000000102E-2</c:v>
                  </c:pt>
                  <c:pt idx="1">
                    <c:v>4.0000000000000063E-2</c:v>
                  </c:pt>
                  <c:pt idx="2">
                    <c:v>2.0000000000000032E-2</c:v>
                  </c:pt>
                  <c:pt idx="3">
                    <c:v>1.0000000000000021E-2</c:v>
                  </c:pt>
                </c:numCache>
              </c:numRef>
            </c:plus>
            <c:minus>
              <c:numRef>
                <c:f>'graph cuisson'!$H$9:$H$12</c:f>
                <c:numCache>
                  <c:formatCode>General</c:formatCode>
                  <c:ptCount val="4"/>
                  <c:pt idx="0">
                    <c:v>6.0000000000000102E-2</c:v>
                  </c:pt>
                  <c:pt idx="1">
                    <c:v>4.0000000000000063E-2</c:v>
                  </c:pt>
                  <c:pt idx="2">
                    <c:v>2.0000000000000032E-2</c:v>
                  </c:pt>
                  <c:pt idx="3">
                    <c:v>1.0000000000000021E-2</c:v>
                  </c:pt>
                </c:numCache>
              </c:numRef>
            </c:minus>
          </c:errBars>
          <c:val>
            <c:numRef>
              <c:f>'graph cuisson'!$D$9:$D$12</c:f>
              <c:numCache>
                <c:formatCode>General</c:formatCode>
                <c:ptCount val="4"/>
                <c:pt idx="0">
                  <c:v>4.0999999999999996</c:v>
                </c:pt>
                <c:pt idx="1">
                  <c:v>5.25</c:v>
                </c:pt>
                <c:pt idx="2">
                  <c:v>5.35</c:v>
                </c:pt>
                <c:pt idx="3">
                  <c:v>5.5</c:v>
                </c:pt>
              </c:numCache>
            </c:numRef>
          </c:val>
        </c:ser>
        <c:gapWidth val="154"/>
        <c:overlap val="-86"/>
        <c:axId val="61129856"/>
        <c:axId val="61131392"/>
      </c:barChart>
      <c:barChart>
        <c:barDir val="col"/>
        <c:grouping val="clustered"/>
        <c:ser>
          <c:idx val="1"/>
          <c:order val="1"/>
          <c:tx>
            <c:v>Absorption d'eau (%)</c:v>
          </c:tx>
          <c:spPr>
            <a:solidFill>
              <a:srgbClr val="FFCC00"/>
            </a:solidFill>
            <a:ln>
              <a:solidFill>
                <a:schemeClr val="tx1"/>
              </a:solidFill>
            </a:ln>
          </c:spPr>
          <c:dLbls>
            <c:dLbl>
              <c:idx val="0"/>
              <c:layout>
                <c:manualLayout>
                  <c:x val="1.6339869281046218E-3"/>
                  <c:y val="-1.544401544401605E-2"/>
                </c:manualLayout>
              </c:layout>
              <c:tx>
                <c:rich>
                  <a:bodyPr/>
                  <a:lstStyle/>
                  <a:p>
                    <a:r>
                      <a:rPr lang="en-US" sz="1400"/>
                      <a:t>a</a:t>
                    </a:r>
                    <a:endParaRPr lang="en-US"/>
                  </a:p>
                </c:rich>
              </c:tx>
              <c:dLblPos val="outEnd"/>
              <c:showVal val="1"/>
            </c:dLbl>
            <c:dLbl>
              <c:idx val="1"/>
              <c:layout>
                <c:manualLayout>
                  <c:x val="3.2679738562093274E-3"/>
                  <c:y val="-4.1184041184041183E-2"/>
                </c:manualLayout>
              </c:layout>
              <c:tx>
                <c:rich>
                  <a:bodyPr/>
                  <a:lstStyle/>
                  <a:p>
                    <a:r>
                      <a:rPr lang="en-US" sz="1400"/>
                      <a:t>b</a:t>
                    </a:r>
                    <a:endParaRPr lang="en-US"/>
                  </a:p>
                </c:rich>
              </c:tx>
              <c:dLblPos val="outEnd"/>
              <c:showVal val="1"/>
            </c:dLbl>
            <c:dLbl>
              <c:idx val="2"/>
              <c:layout>
                <c:manualLayout>
                  <c:x val="0"/>
                  <c:y val="-4.1184041184041127E-2"/>
                </c:manualLayout>
              </c:layout>
              <c:tx>
                <c:rich>
                  <a:bodyPr/>
                  <a:lstStyle/>
                  <a:p>
                    <a:r>
                      <a:rPr lang="en-US" sz="1400"/>
                      <a:t>b</a:t>
                    </a:r>
                    <a:endParaRPr lang="en-US"/>
                  </a:p>
                </c:rich>
              </c:tx>
              <c:dLblPos val="outEnd"/>
              <c:showVal val="1"/>
            </c:dLbl>
            <c:dLbl>
              <c:idx val="3"/>
              <c:layout>
                <c:manualLayout>
                  <c:x val="0"/>
                  <c:y val="-2.5740025740025756E-2"/>
                </c:manualLayout>
              </c:layout>
              <c:tx>
                <c:rich>
                  <a:bodyPr/>
                  <a:lstStyle/>
                  <a:p>
                    <a:r>
                      <a:rPr lang="en-US" sz="1400"/>
                      <a:t>b</a:t>
                    </a:r>
                    <a:endParaRPr lang="en-US"/>
                  </a:p>
                </c:rich>
              </c:tx>
              <c:dLblPos val="outEnd"/>
              <c:showVal val="1"/>
            </c:dLbl>
            <c:txPr>
              <a:bodyPr/>
              <a:lstStyle/>
              <a:p>
                <a:pPr>
                  <a:defRPr sz="1400"/>
                </a:pPr>
                <a:endParaRPr lang="fr-FR"/>
              </a:p>
            </c:txPr>
            <c:dLblPos val="outEnd"/>
            <c:showVal val="1"/>
          </c:dLbls>
          <c:errBars>
            <c:errBarType val="both"/>
            <c:errValType val="cust"/>
            <c:plus>
              <c:numRef>
                <c:f>'graph cuisson'!$G$9:$G$12</c:f>
                <c:numCache>
                  <c:formatCode>General</c:formatCode>
                  <c:ptCount val="4"/>
                  <c:pt idx="0">
                    <c:v>1</c:v>
                  </c:pt>
                  <c:pt idx="1">
                    <c:v>2</c:v>
                  </c:pt>
                  <c:pt idx="2">
                    <c:v>2</c:v>
                  </c:pt>
                  <c:pt idx="3">
                    <c:v>1</c:v>
                  </c:pt>
                </c:numCache>
              </c:numRef>
            </c:plus>
            <c:minus>
              <c:numRef>
                <c:f>'graph cuisson'!$G$9:$G$12</c:f>
                <c:numCache>
                  <c:formatCode>General</c:formatCode>
                  <c:ptCount val="4"/>
                  <c:pt idx="0">
                    <c:v>1</c:v>
                  </c:pt>
                  <c:pt idx="1">
                    <c:v>2</c:v>
                  </c:pt>
                  <c:pt idx="2">
                    <c:v>2</c:v>
                  </c:pt>
                  <c:pt idx="3">
                    <c:v>1</c:v>
                  </c:pt>
                </c:numCache>
              </c:numRef>
            </c:minus>
          </c:errBars>
          <c:val>
            <c:numRef>
              <c:f>'graph cuisson'!$C$9:$C$12</c:f>
              <c:numCache>
                <c:formatCode>General</c:formatCode>
                <c:ptCount val="4"/>
                <c:pt idx="0">
                  <c:v>105.6</c:v>
                </c:pt>
                <c:pt idx="1">
                  <c:v>96.2</c:v>
                </c:pt>
                <c:pt idx="2">
                  <c:v>94.25</c:v>
                </c:pt>
                <c:pt idx="3">
                  <c:v>92.09</c:v>
                </c:pt>
              </c:numCache>
            </c:numRef>
          </c:val>
        </c:ser>
        <c:gapWidth val="414"/>
        <c:overlap val="-100"/>
        <c:axId val="61164160"/>
        <c:axId val="61162240"/>
      </c:barChart>
      <c:catAx>
        <c:axId val="61129856"/>
        <c:scaling>
          <c:orientation val="minMax"/>
        </c:scaling>
        <c:axPos val="b"/>
        <c:tickLblPos val="nextTo"/>
        <c:txPr>
          <a:bodyPr/>
          <a:lstStyle/>
          <a:p>
            <a:pPr>
              <a:defRPr sz="1600"/>
            </a:pPr>
            <a:endParaRPr lang="fr-FR"/>
          </a:p>
        </c:txPr>
        <c:crossAx val="61131392"/>
        <c:crosses val="autoZero"/>
        <c:auto val="1"/>
        <c:lblAlgn val="ctr"/>
        <c:lblOffset val="100"/>
      </c:catAx>
      <c:valAx>
        <c:axId val="61131392"/>
        <c:scaling>
          <c:orientation val="minMax"/>
        </c:scaling>
        <c:axPos val="l"/>
        <c:title>
          <c:tx>
            <c:rich>
              <a:bodyPr rot="-5400000" vert="horz"/>
              <a:lstStyle/>
              <a:p>
                <a:pPr>
                  <a:defRPr sz="1600"/>
                </a:pPr>
                <a:r>
                  <a:rPr lang="es-ES" sz="1600"/>
                  <a:t>Temps de cuisson optimal, pertes à la cuisson</a:t>
                </a:r>
              </a:p>
            </c:rich>
          </c:tx>
          <c:layout>
            <c:manualLayout>
              <c:xMode val="edge"/>
              <c:yMode val="edge"/>
              <c:x val="0"/>
              <c:y val="1.9109781452854451E-2"/>
            </c:manualLayout>
          </c:layout>
        </c:title>
        <c:numFmt formatCode="General" sourceLinked="1"/>
        <c:tickLblPos val="nextTo"/>
        <c:txPr>
          <a:bodyPr/>
          <a:lstStyle/>
          <a:p>
            <a:pPr>
              <a:defRPr sz="1400"/>
            </a:pPr>
            <a:endParaRPr lang="fr-FR"/>
          </a:p>
        </c:txPr>
        <c:crossAx val="61129856"/>
        <c:crosses val="autoZero"/>
        <c:crossBetween val="between"/>
      </c:valAx>
      <c:valAx>
        <c:axId val="61162240"/>
        <c:scaling>
          <c:orientation val="minMax"/>
        </c:scaling>
        <c:axPos val="r"/>
        <c:title>
          <c:tx>
            <c:rich>
              <a:bodyPr rot="-5400000" vert="horz"/>
              <a:lstStyle/>
              <a:p>
                <a:pPr>
                  <a:defRPr sz="1600"/>
                </a:pPr>
                <a:r>
                  <a:rPr lang="es-ES" sz="1600"/>
                  <a:t>Absorption d'eau</a:t>
                </a:r>
              </a:p>
            </c:rich>
          </c:tx>
          <c:layout>
            <c:manualLayout>
              <c:xMode val="edge"/>
              <c:yMode val="edge"/>
              <c:x val="0.96623867591207613"/>
              <c:y val="0.24762405753406441"/>
            </c:manualLayout>
          </c:layout>
        </c:title>
        <c:numFmt formatCode="General" sourceLinked="1"/>
        <c:tickLblPos val="nextTo"/>
        <c:txPr>
          <a:bodyPr/>
          <a:lstStyle/>
          <a:p>
            <a:pPr>
              <a:defRPr sz="1400"/>
            </a:pPr>
            <a:endParaRPr lang="fr-FR"/>
          </a:p>
        </c:txPr>
        <c:crossAx val="61164160"/>
        <c:crosses val="max"/>
        <c:crossBetween val="between"/>
      </c:valAx>
      <c:catAx>
        <c:axId val="61164160"/>
        <c:scaling>
          <c:orientation val="minMax"/>
        </c:scaling>
        <c:delete val="1"/>
        <c:axPos val="b"/>
        <c:tickLblPos val="none"/>
        <c:crossAx val="61162240"/>
        <c:crosses val="autoZero"/>
        <c:auto val="1"/>
        <c:lblAlgn val="ctr"/>
        <c:lblOffset val="100"/>
      </c:catAx>
      <c:spPr>
        <a:ln>
          <a:noFill/>
        </a:ln>
      </c:spPr>
    </c:plotArea>
    <c:legend>
      <c:legendPos val="r"/>
      <c:layout>
        <c:manualLayout>
          <c:xMode val="edge"/>
          <c:yMode val="edge"/>
          <c:x val="0"/>
          <c:y val="0.93101312349761856"/>
          <c:w val="0.9991908702682516"/>
          <c:h val="6.7564324729679104E-2"/>
        </c:manualLayout>
      </c:layout>
      <c:spPr>
        <a:ln>
          <a:noFill/>
        </a:ln>
      </c:spPr>
      <c:txPr>
        <a:bodyPr/>
        <a:lstStyle/>
        <a:p>
          <a:pPr>
            <a:defRPr sz="1600"/>
          </a:pPr>
          <a:endParaRPr lang="fr-FR"/>
        </a:p>
      </c:txPr>
    </c:legend>
    <c:plotVisOnly val="1"/>
    <c:dispBlanksAs val="gap"/>
  </c:chart>
  <c:spPr>
    <a:solidFill>
      <a:schemeClr val="bg1"/>
    </a:solidFill>
    <a:ln>
      <a:noFill/>
    </a:ln>
  </c:spPr>
  <c:txPr>
    <a:bodyPr/>
    <a:lstStyle/>
    <a:p>
      <a:pPr>
        <a:defRPr sz="1200">
          <a:latin typeface="Times New Roman" panose="02020603050405020304" pitchFamily="18" charset="0"/>
          <a:cs typeface="Times New Roman" panose="02020603050405020304" pitchFamily="18" charset="0"/>
        </a:defRPr>
      </a:pPr>
      <a:endParaRPr lang="fr-F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8.6097473843902525E-2"/>
          <c:y val="2.1994750656167981E-2"/>
          <c:w val="0.82888383570407964"/>
          <c:h val="0.77817688118424155"/>
        </c:manualLayout>
      </c:layout>
      <c:barChart>
        <c:barDir val="col"/>
        <c:grouping val="clustered"/>
        <c:ser>
          <c:idx val="0"/>
          <c:order val="0"/>
          <c:tx>
            <c:v>Temps de cuisson optimal (min)</c:v>
          </c:tx>
          <c:spPr>
            <a:pattFill prst="pct5">
              <a:fgClr>
                <a:schemeClr val="tx1"/>
              </a:fgClr>
              <a:bgClr>
                <a:schemeClr val="bg1"/>
              </a:bgClr>
            </a:pattFill>
            <a:ln>
              <a:solidFill>
                <a:schemeClr val="tx1"/>
              </a:solidFill>
            </a:ln>
          </c:spPr>
          <c:dLbls>
            <c:dLbl>
              <c:idx val="0"/>
              <c:layout/>
              <c:tx>
                <c:rich>
                  <a:bodyPr/>
                  <a:lstStyle/>
                  <a:p>
                    <a:r>
                      <a:rPr lang="en-US"/>
                      <a:t>a</a:t>
                    </a:r>
                  </a:p>
                </c:rich>
              </c:tx>
              <c:dLblPos val="outEnd"/>
              <c:showVal val="1"/>
            </c:dLbl>
            <c:dLbl>
              <c:idx val="1"/>
              <c:layout>
                <c:manualLayout>
                  <c:x val="0"/>
                  <c:y val="-1.7486338797814287E-2"/>
                </c:manualLayout>
              </c:layout>
              <c:tx>
                <c:rich>
                  <a:bodyPr/>
                  <a:lstStyle/>
                  <a:p>
                    <a:r>
                      <a:rPr lang="en-US"/>
                      <a:t>b</a:t>
                    </a:r>
                  </a:p>
                </c:rich>
              </c:tx>
              <c:dLblPos val="outEnd"/>
              <c:showVal val="1"/>
            </c:dLbl>
            <c:dLbl>
              <c:idx val="2"/>
              <c:layout/>
              <c:tx>
                <c:rich>
                  <a:bodyPr/>
                  <a:lstStyle/>
                  <a:p>
                    <a:r>
                      <a:rPr lang="en-US"/>
                      <a:t>c</a:t>
                    </a:r>
                  </a:p>
                </c:rich>
              </c:tx>
              <c:dLblPos val="outEnd"/>
              <c:showVal val="1"/>
            </c:dLbl>
            <c:dLbl>
              <c:idx val="3"/>
              <c:layout>
                <c:manualLayout>
                  <c:x val="0"/>
                  <c:y val="-1.5300546448087803E-2"/>
                </c:manualLayout>
              </c:layout>
              <c:tx>
                <c:rich>
                  <a:bodyPr/>
                  <a:lstStyle/>
                  <a:p>
                    <a:r>
                      <a:rPr lang="en-US"/>
                      <a:t>d</a:t>
                    </a:r>
                  </a:p>
                </c:rich>
              </c:tx>
              <c:dLblPos val="outEnd"/>
              <c:showVal val="1"/>
            </c:dLbl>
            <c:dLblPos val="outEnd"/>
            <c:showVal val="1"/>
          </c:dLbls>
          <c:errBars>
            <c:errBarType val="both"/>
            <c:errValType val="cust"/>
            <c:plus>
              <c:numRef>
                <c:f>'graph cuisson'!$F$9:$F$12</c:f>
                <c:numCache>
                  <c:formatCode>General</c:formatCode>
                  <c:ptCount val="4"/>
                  <c:pt idx="0">
                    <c:v>7.0000000000000034E-2</c:v>
                  </c:pt>
                  <c:pt idx="1">
                    <c:v>0.14000000000000001</c:v>
                  </c:pt>
                  <c:pt idx="2">
                    <c:v>2.0000000000000014E-2</c:v>
                  </c:pt>
                  <c:pt idx="3">
                    <c:v>0.14000000000000001</c:v>
                  </c:pt>
                </c:numCache>
              </c:numRef>
            </c:plus>
            <c:minus>
              <c:numRef>
                <c:f>'graph cuisson'!$F$9:$F$12</c:f>
                <c:numCache>
                  <c:formatCode>General</c:formatCode>
                  <c:ptCount val="4"/>
                  <c:pt idx="0">
                    <c:v>7.0000000000000034E-2</c:v>
                  </c:pt>
                  <c:pt idx="1">
                    <c:v>0.14000000000000001</c:v>
                  </c:pt>
                  <c:pt idx="2">
                    <c:v>2.0000000000000014E-2</c:v>
                  </c:pt>
                  <c:pt idx="3">
                    <c:v>0.14000000000000001</c:v>
                  </c:pt>
                </c:numCache>
              </c:numRef>
            </c:minus>
          </c:errBars>
          <c:cat>
            <c:strRef>
              <c:f>'graph cuisson'!$A$9:$A$12</c:f>
              <c:strCache>
                <c:ptCount val="4"/>
                <c:pt idx="0">
                  <c:v>Contrôle</c:v>
                </c:pt>
                <c:pt idx="1">
                  <c:v>Cicatellis enrichies à 10%</c:v>
                </c:pt>
                <c:pt idx="2">
                  <c:v>Pâtes enrichies à 30%</c:v>
                </c:pt>
                <c:pt idx="3">
                  <c:v>Pâtes enrichies à 50%</c:v>
                </c:pt>
              </c:strCache>
            </c:strRef>
          </c:cat>
          <c:val>
            <c:numRef>
              <c:f>'graph cuisson'!$B$9:$B$12</c:f>
              <c:numCache>
                <c:formatCode>General</c:formatCode>
                <c:ptCount val="4"/>
                <c:pt idx="0">
                  <c:v>4.2</c:v>
                </c:pt>
                <c:pt idx="1">
                  <c:v>3.7</c:v>
                </c:pt>
                <c:pt idx="2">
                  <c:v>3.32</c:v>
                </c:pt>
                <c:pt idx="3">
                  <c:v>3</c:v>
                </c:pt>
              </c:numCache>
            </c:numRef>
          </c:val>
        </c:ser>
        <c:ser>
          <c:idx val="2"/>
          <c:order val="2"/>
          <c:tx>
            <c:v>Pertes à la cuisson (%)</c:v>
          </c:tx>
          <c:spPr>
            <a:pattFill prst="pct80">
              <a:fgClr>
                <a:schemeClr val="tx1"/>
              </a:fgClr>
              <a:bgClr>
                <a:schemeClr val="bg1"/>
              </a:bgClr>
            </a:pattFill>
            <a:ln>
              <a:solidFill>
                <a:schemeClr val="tx1"/>
              </a:solidFill>
            </a:ln>
          </c:spPr>
          <c:dLbls>
            <c:dLbl>
              <c:idx val="0"/>
              <c:layout>
                <c:manualLayout>
                  <c:x val="-2.9956080960048899E-17"/>
                  <c:y val="-3.0601092896175637E-2"/>
                </c:manualLayout>
              </c:layout>
              <c:tx>
                <c:rich>
                  <a:bodyPr/>
                  <a:lstStyle/>
                  <a:p>
                    <a:r>
                      <a:rPr lang="en-US"/>
                      <a:t>a</a:t>
                    </a:r>
                  </a:p>
                </c:rich>
              </c:tx>
              <c:dLblPos val="outEnd"/>
              <c:showVal val="1"/>
            </c:dLbl>
            <c:dLbl>
              <c:idx val="1"/>
              <c:layout>
                <c:manualLayout>
                  <c:x val="-5.9912161920100511E-17"/>
                  <c:y val="-2.8415300546448152E-2"/>
                </c:manualLayout>
              </c:layout>
              <c:tx>
                <c:rich>
                  <a:bodyPr/>
                  <a:lstStyle/>
                  <a:p>
                    <a:r>
                      <a:rPr lang="en-US"/>
                      <a:t>b</a:t>
                    </a:r>
                  </a:p>
                </c:rich>
              </c:tx>
              <c:dLblPos val="outEnd"/>
              <c:showVal val="1"/>
            </c:dLbl>
            <c:dLbl>
              <c:idx val="2"/>
              <c:layout>
                <c:manualLayout>
                  <c:x val="0"/>
                  <c:y val="-5.2459016393442713E-2"/>
                </c:manualLayout>
              </c:layout>
              <c:tx>
                <c:rich>
                  <a:bodyPr/>
                  <a:lstStyle/>
                  <a:p>
                    <a:r>
                      <a:rPr lang="en-US"/>
                      <a:t>c</a:t>
                    </a:r>
                  </a:p>
                </c:rich>
              </c:tx>
              <c:dLblPos val="outEnd"/>
              <c:showVal val="1"/>
            </c:dLbl>
            <c:dLbl>
              <c:idx val="3"/>
              <c:layout>
                <c:manualLayout>
                  <c:x val="1.6339869281047303E-3"/>
                  <c:y val="-1.5300546448087803E-2"/>
                </c:manualLayout>
              </c:layout>
              <c:tx>
                <c:rich>
                  <a:bodyPr/>
                  <a:lstStyle/>
                  <a:p>
                    <a:r>
                      <a:rPr lang="en-US"/>
                      <a:t>d</a:t>
                    </a:r>
                  </a:p>
                </c:rich>
              </c:tx>
              <c:dLblPos val="outEnd"/>
              <c:showVal val="1"/>
            </c:dLbl>
            <c:dLblPos val="outEnd"/>
            <c:showVal val="1"/>
          </c:dLbls>
          <c:errBars>
            <c:errBarType val="both"/>
            <c:errValType val="cust"/>
            <c:plus>
              <c:numRef>
                <c:f>'graph cuisson'!$H$9:$H$12</c:f>
                <c:numCache>
                  <c:formatCode>General</c:formatCode>
                  <c:ptCount val="4"/>
                  <c:pt idx="0">
                    <c:v>0.12000000000000002</c:v>
                  </c:pt>
                  <c:pt idx="1">
                    <c:v>0.2</c:v>
                  </c:pt>
                  <c:pt idx="2">
                    <c:v>0.30000000000000032</c:v>
                  </c:pt>
                  <c:pt idx="3">
                    <c:v>0.1</c:v>
                  </c:pt>
                </c:numCache>
              </c:numRef>
            </c:plus>
            <c:minus>
              <c:numRef>
                <c:f>'graph cuisson'!$H$9:$H$12</c:f>
                <c:numCache>
                  <c:formatCode>General</c:formatCode>
                  <c:ptCount val="4"/>
                  <c:pt idx="0">
                    <c:v>0.12000000000000002</c:v>
                  </c:pt>
                  <c:pt idx="1">
                    <c:v>0.2</c:v>
                  </c:pt>
                  <c:pt idx="2">
                    <c:v>0.30000000000000032</c:v>
                  </c:pt>
                  <c:pt idx="3">
                    <c:v>0.1</c:v>
                  </c:pt>
                </c:numCache>
              </c:numRef>
            </c:minus>
          </c:errBars>
          <c:val>
            <c:numRef>
              <c:f>'graph cuisson'!$D$9:$D$12</c:f>
              <c:numCache>
                <c:formatCode>General</c:formatCode>
                <c:ptCount val="4"/>
                <c:pt idx="0">
                  <c:v>4.1199999999999966</c:v>
                </c:pt>
                <c:pt idx="1">
                  <c:v>4.8599999999999985</c:v>
                </c:pt>
                <c:pt idx="2">
                  <c:v>5.22</c:v>
                </c:pt>
                <c:pt idx="3">
                  <c:v>5.45</c:v>
                </c:pt>
              </c:numCache>
            </c:numRef>
          </c:val>
        </c:ser>
        <c:gapWidth val="154"/>
        <c:overlap val="-86"/>
        <c:axId val="61506304"/>
        <c:axId val="61507840"/>
      </c:barChart>
      <c:barChart>
        <c:barDir val="col"/>
        <c:grouping val="clustered"/>
        <c:ser>
          <c:idx val="1"/>
          <c:order val="1"/>
          <c:tx>
            <c:v>Absorption d'eau (%)</c:v>
          </c:tx>
          <c:spPr>
            <a:solidFill>
              <a:srgbClr val="FF9933"/>
            </a:solidFill>
            <a:ln>
              <a:solidFill>
                <a:schemeClr val="tx1"/>
              </a:solidFill>
            </a:ln>
          </c:spPr>
          <c:dLbls>
            <c:dLbl>
              <c:idx val="0"/>
              <c:layout>
                <c:manualLayout>
                  <c:x val="1.6339869281046041E-3"/>
                  <c:y val="-0.15314900391549838"/>
                </c:manualLayout>
              </c:layout>
              <c:tx>
                <c:rich>
                  <a:bodyPr/>
                  <a:lstStyle/>
                  <a:p>
                    <a:r>
                      <a:rPr lang="en-US"/>
                      <a:t>a</a:t>
                    </a:r>
                  </a:p>
                </c:rich>
              </c:tx>
              <c:dLblPos val="outEnd"/>
              <c:showVal val="1"/>
            </c:dLbl>
            <c:dLbl>
              <c:idx val="1"/>
              <c:layout>
                <c:manualLayout>
                  <c:x val="3.2679738562092558E-3"/>
                  <c:y val="-0.20511854051030817"/>
                </c:manualLayout>
              </c:layout>
              <c:tx>
                <c:rich>
                  <a:bodyPr/>
                  <a:lstStyle/>
                  <a:p>
                    <a:r>
                      <a:rPr lang="en-US"/>
                      <a:t>a</a:t>
                    </a:r>
                  </a:p>
                </c:rich>
              </c:tx>
              <c:dLblPos val="outEnd"/>
              <c:showVal val="1"/>
            </c:dLbl>
            <c:dLbl>
              <c:idx val="2"/>
              <c:layout>
                <c:manualLayout>
                  <c:x val="0"/>
                  <c:y val="-0.13517318531904818"/>
                </c:manualLayout>
              </c:layout>
              <c:tx>
                <c:rich>
                  <a:bodyPr/>
                  <a:lstStyle/>
                  <a:p>
                    <a:r>
                      <a:rPr lang="en-US"/>
                      <a:t>a</a:t>
                    </a:r>
                  </a:p>
                </c:rich>
              </c:tx>
              <c:dLblPos val="outEnd"/>
              <c:showVal val="1"/>
            </c:dLbl>
            <c:dLbl>
              <c:idx val="3"/>
              <c:layout>
                <c:manualLayout>
                  <c:x val="0"/>
                  <c:y val="-2.5740025740025752E-2"/>
                </c:manualLayout>
              </c:layout>
              <c:tx>
                <c:rich>
                  <a:bodyPr/>
                  <a:lstStyle/>
                  <a:p>
                    <a:r>
                      <a:rPr lang="en-US"/>
                      <a:t>a</a:t>
                    </a:r>
                  </a:p>
                </c:rich>
              </c:tx>
              <c:dLblPos val="outEnd"/>
              <c:showVal val="1"/>
            </c:dLbl>
            <c:dLblPos val="outEnd"/>
            <c:showVal val="1"/>
          </c:dLbls>
          <c:errBars>
            <c:errBarType val="both"/>
            <c:errValType val="cust"/>
            <c:plus>
              <c:numRef>
                <c:f>'graph cuisson'!$G$9:$G$12</c:f>
                <c:numCache>
                  <c:formatCode>General</c:formatCode>
                  <c:ptCount val="4"/>
                  <c:pt idx="0">
                    <c:v>1.4</c:v>
                  </c:pt>
                  <c:pt idx="1">
                    <c:v>1.9000000000000001</c:v>
                  </c:pt>
                  <c:pt idx="2">
                    <c:v>1.1800000000000141</c:v>
                  </c:pt>
                  <c:pt idx="3">
                    <c:v>0.12000000000000002</c:v>
                  </c:pt>
                </c:numCache>
              </c:numRef>
            </c:plus>
            <c:minus>
              <c:numRef>
                <c:f>'graph cuisson'!$G$9:$G$12</c:f>
                <c:numCache>
                  <c:formatCode>General</c:formatCode>
                  <c:ptCount val="4"/>
                  <c:pt idx="0">
                    <c:v>1.4</c:v>
                  </c:pt>
                  <c:pt idx="1">
                    <c:v>1.9000000000000001</c:v>
                  </c:pt>
                  <c:pt idx="2">
                    <c:v>1.1800000000000141</c:v>
                  </c:pt>
                  <c:pt idx="3">
                    <c:v>0.12000000000000002</c:v>
                  </c:pt>
                </c:numCache>
              </c:numRef>
            </c:minus>
          </c:errBars>
          <c:val>
            <c:numRef>
              <c:f>'graph cuisson'!$C$9:$C$12</c:f>
              <c:numCache>
                <c:formatCode>General</c:formatCode>
                <c:ptCount val="4"/>
                <c:pt idx="0">
                  <c:v>50.890326103146194</c:v>
                </c:pt>
                <c:pt idx="1">
                  <c:v>50.762369857837555</c:v>
                </c:pt>
                <c:pt idx="2">
                  <c:v>50.331790110175362</c:v>
                </c:pt>
                <c:pt idx="3">
                  <c:v>49.915590028036</c:v>
                </c:pt>
              </c:numCache>
            </c:numRef>
          </c:val>
        </c:ser>
        <c:gapWidth val="414"/>
        <c:overlap val="-100"/>
        <c:axId val="61520128"/>
        <c:axId val="61518208"/>
      </c:barChart>
      <c:catAx>
        <c:axId val="61506304"/>
        <c:scaling>
          <c:orientation val="minMax"/>
        </c:scaling>
        <c:axPos val="b"/>
        <c:tickLblPos val="nextTo"/>
        <c:crossAx val="61507840"/>
        <c:crosses val="autoZero"/>
        <c:auto val="1"/>
        <c:lblAlgn val="ctr"/>
        <c:lblOffset val="100"/>
      </c:catAx>
      <c:valAx>
        <c:axId val="61507840"/>
        <c:scaling>
          <c:orientation val="minMax"/>
        </c:scaling>
        <c:axPos val="l"/>
        <c:title>
          <c:tx>
            <c:rich>
              <a:bodyPr rot="-5400000" vert="horz"/>
              <a:lstStyle/>
              <a:p>
                <a:pPr>
                  <a:defRPr/>
                </a:pPr>
                <a:r>
                  <a:rPr lang="es-ES" dirty="0" err="1"/>
                  <a:t>Temps</a:t>
                </a:r>
                <a:r>
                  <a:rPr lang="es-ES" dirty="0"/>
                  <a:t> de </a:t>
                </a:r>
                <a:r>
                  <a:rPr lang="es-ES" dirty="0" err="1"/>
                  <a:t>cuisson</a:t>
                </a:r>
                <a:r>
                  <a:rPr lang="es-ES" dirty="0"/>
                  <a:t> </a:t>
                </a:r>
                <a:r>
                  <a:rPr lang="es-ES" dirty="0" err="1"/>
                  <a:t>optimal</a:t>
                </a:r>
                <a:r>
                  <a:rPr lang="es-ES" dirty="0"/>
                  <a:t>, </a:t>
                </a:r>
                <a:r>
                  <a:rPr lang="es-ES" dirty="0" err="1"/>
                  <a:t>pertes</a:t>
                </a:r>
                <a:r>
                  <a:rPr lang="es-ES" dirty="0"/>
                  <a:t> à la </a:t>
                </a:r>
                <a:r>
                  <a:rPr lang="es-ES" dirty="0" err="1"/>
                  <a:t>cuisson</a:t>
                </a:r>
                <a:endParaRPr lang="es-ES" dirty="0"/>
              </a:p>
            </c:rich>
          </c:tx>
          <c:layout>
            <c:manualLayout>
              <c:xMode val="edge"/>
              <c:yMode val="edge"/>
              <c:x val="0"/>
              <c:y val="3.9442602688519488E-4"/>
            </c:manualLayout>
          </c:layout>
        </c:title>
        <c:numFmt formatCode="General" sourceLinked="1"/>
        <c:tickLblPos val="nextTo"/>
        <c:crossAx val="61506304"/>
        <c:crosses val="autoZero"/>
        <c:crossBetween val="between"/>
      </c:valAx>
      <c:valAx>
        <c:axId val="61518208"/>
        <c:scaling>
          <c:orientation val="minMax"/>
        </c:scaling>
        <c:axPos val="r"/>
        <c:title>
          <c:tx>
            <c:rich>
              <a:bodyPr rot="-5400000" vert="horz"/>
              <a:lstStyle/>
              <a:p>
                <a:pPr>
                  <a:defRPr/>
                </a:pPr>
                <a:r>
                  <a:rPr lang="es-ES"/>
                  <a:t>Absorption d'eau</a:t>
                </a:r>
              </a:p>
            </c:rich>
          </c:tx>
          <c:layout>
            <c:manualLayout>
              <c:xMode val="edge"/>
              <c:yMode val="edge"/>
              <c:x val="0.96471583843030473"/>
              <c:y val="0.29272568213959088"/>
            </c:manualLayout>
          </c:layout>
        </c:title>
        <c:numFmt formatCode="General" sourceLinked="1"/>
        <c:tickLblPos val="nextTo"/>
        <c:crossAx val="61520128"/>
        <c:crosses val="max"/>
        <c:crossBetween val="between"/>
      </c:valAx>
      <c:catAx>
        <c:axId val="61520128"/>
        <c:scaling>
          <c:orientation val="minMax"/>
        </c:scaling>
        <c:delete val="1"/>
        <c:axPos val="b"/>
        <c:tickLblPos val="none"/>
        <c:crossAx val="61518208"/>
        <c:crosses val="autoZero"/>
        <c:auto val="1"/>
        <c:lblAlgn val="ctr"/>
        <c:lblOffset val="100"/>
      </c:catAx>
      <c:spPr>
        <a:ln>
          <a:noFill/>
        </a:ln>
      </c:spPr>
    </c:plotArea>
    <c:legend>
      <c:legendPos val="r"/>
      <c:layout>
        <c:manualLayout>
          <c:xMode val="edge"/>
          <c:yMode val="edge"/>
          <c:x val="0"/>
          <c:y val="0.91581511770489354"/>
          <c:w val="0.9991908702682516"/>
          <c:h val="6.756432472967909E-2"/>
        </c:manualLayout>
      </c:layout>
      <c:spPr>
        <a:ln>
          <a:noFill/>
        </a:ln>
      </c:spPr>
    </c:legend>
    <c:plotVisOnly val="1"/>
    <c:dispBlanksAs val="gap"/>
  </c:chart>
  <c:spPr>
    <a:solidFill>
      <a:schemeClr val="bg1"/>
    </a:solidFill>
    <a:ln>
      <a:noFill/>
    </a:ln>
  </c:spPr>
  <c:txPr>
    <a:bodyPr/>
    <a:lstStyle/>
    <a:p>
      <a:pPr>
        <a:defRPr sz="1600">
          <a:latin typeface="Times New Roman" panose="02020603050405020304" pitchFamily="18" charset="0"/>
          <a:cs typeface="Times New Roman" panose="02020603050405020304" pitchFamily="18" charset="0"/>
        </a:defRPr>
      </a:pPr>
      <a:endParaRPr lang="fr-FR"/>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0F5E0-9416-4070-A2F2-512DA0A4A5AE}"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fr-FR"/>
        </a:p>
      </dgm:t>
    </dgm:pt>
    <dgm:pt modelId="{ED7BF3A6-40DE-4BC0-9115-48F352998245}">
      <dgm:prSet phldrT="[Texte]" custT="1"/>
      <dgm:spPr/>
      <dgm:t>
        <a:bodyPr/>
        <a:lstStyle/>
        <a:p>
          <a:r>
            <a:rPr lang="fr-FR" sz="1600" b="1" dirty="0" smtClean="0">
              <a:latin typeface="Times New Roman" pitchFamily="18" charset="0"/>
              <a:cs typeface="Times New Roman" pitchFamily="18" charset="0"/>
            </a:rPr>
            <a:t>Faible contenu en protéines</a:t>
          </a:r>
          <a:endParaRPr lang="fr-FR" sz="1600" b="1" dirty="0">
            <a:latin typeface="Times New Roman" pitchFamily="18" charset="0"/>
            <a:cs typeface="Times New Roman" pitchFamily="18" charset="0"/>
          </a:endParaRPr>
        </a:p>
      </dgm:t>
    </dgm:pt>
    <dgm:pt modelId="{7A370849-E4BF-4844-A7E1-5395E3925068}" type="parTrans" cxnId="{710B3CD1-DA8F-49EA-AFEE-ADAB577E9065}">
      <dgm:prSet/>
      <dgm:spPr/>
      <dgm:t>
        <a:bodyPr/>
        <a:lstStyle/>
        <a:p>
          <a:endParaRPr lang="fr-FR"/>
        </a:p>
      </dgm:t>
    </dgm:pt>
    <dgm:pt modelId="{73A35266-8471-44F3-8BEF-FA539E20714B}" type="sibTrans" cxnId="{710B3CD1-DA8F-49EA-AFEE-ADAB577E9065}">
      <dgm:prSet/>
      <dgm:spPr/>
      <dgm:t>
        <a:bodyPr/>
        <a:lstStyle/>
        <a:p>
          <a:endParaRPr lang="fr-FR"/>
        </a:p>
      </dgm:t>
    </dgm:pt>
    <dgm:pt modelId="{9CFC49AD-66E6-43A6-8ED5-3E892454AEB6}">
      <dgm:prSet phldrT="[Texte]" custT="1"/>
      <dgm:spPr/>
      <dgm:t>
        <a:bodyPr/>
        <a:lstStyle/>
        <a:p>
          <a:r>
            <a:rPr lang="fr-FR" sz="1600" b="1" dirty="0" smtClean="0">
              <a:latin typeface="Times New Roman" pitchFamily="18" charset="0"/>
              <a:cs typeface="Times New Roman" pitchFamily="18" charset="0"/>
            </a:rPr>
            <a:t>Déficientes en certains AAE (Lys et </a:t>
          </a:r>
          <a:r>
            <a:rPr lang="fr-FR" sz="1600" b="1" dirty="0" err="1" smtClean="0">
              <a:latin typeface="Times New Roman" pitchFamily="18" charset="0"/>
              <a:cs typeface="Times New Roman" pitchFamily="18" charset="0"/>
            </a:rPr>
            <a:t>Thr</a:t>
          </a:r>
          <a:r>
            <a:rPr lang="fr-FR" sz="1600" b="1" dirty="0" smtClean="0">
              <a:latin typeface="Times New Roman" pitchFamily="18" charset="0"/>
              <a:cs typeface="Times New Roman" pitchFamily="18" charset="0"/>
            </a:rPr>
            <a:t>) </a:t>
          </a:r>
          <a:endParaRPr lang="fr-FR" sz="1600" b="1" dirty="0">
            <a:latin typeface="Times New Roman" pitchFamily="18" charset="0"/>
            <a:cs typeface="Times New Roman" pitchFamily="18" charset="0"/>
          </a:endParaRPr>
        </a:p>
      </dgm:t>
    </dgm:pt>
    <dgm:pt modelId="{4AF4FD65-6F8E-4DC9-BD63-BD9D2027669C}" type="parTrans" cxnId="{0524F2D2-4D2A-4E15-9E6B-EE09C9F6BD4F}">
      <dgm:prSet/>
      <dgm:spPr/>
      <dgm:t>
        <a:bodyPr/>
        <a:lstStyle/>
        <a:p>
          <a:endParaRPr lang="fr-FR"/>
        </a:p>
      </dgm:t>
    </dgm:pt>
    <dgm:pt modelId="{BFE1417F-25DD-451F-9879-EE3820BE2116}" type="sibTrans" cxnId="{0524F2D2-4D2A-4E15-9E6B-EE09C9F6BD4F}">
      <dgm:prSet/>
      <dgm:spPr/>
      <dgm:t>
        <a:bodyPr/>
        <a:lstStyle/>
        <a:p>
          <a:endParaRPr lang="fr-FR"/>
        </a:p>
      </dgm:t>
    </dgm:pt>
    <dgm:pt modelId="{29DCAC26-2B1B-46DF-B73C-633E8284FA58}">
      <dgm:prSet phldrT="[Texte]" custT="1"/>
      <dgm:spPr/>
      <dgm:t>
        <a:bodyPr/>
        <a:lstStyle/>
        <a:p>
          <a:r>
            <a:rPr lang="fr-FR" sz="1600" b="1" dirty="0" smtClean="0">
              <a:latin typeface="Times New Roman" pitchFamily="18" charset="0"/>
              <a:cs typeface="Times New Roman" pitchFamily="18" charset="0"/>
            </a:rPr>
            <a:t>Pauvres en sodium, lipides et glucides simples</a:t>
          </a:r>
          <a:endParaRPr lang="fr-FR" sz="1600" b="1" dirty="0">
            <a:latin typeface="Times New Roman" pitchFamily="18" charset="0"/>
            <a:cs typeface="Times New Roman" pitchFamily="18" charset="0"/>
          </a:endParaRPr>
        </a:p>
      </dgm:t>
    </dgm:pt>
    <dgm:pt modelId="{4A8AD0E5-4803-4575-91D3-0944583932EF}" type="parTrans" cxnId="{1065D006-500C-4753-AD4E-A30C291FBB2A}">
      <dgm:prSet/>
      <dgm:spPr/>
      <dgm:t>
        <a:bodyPr/>
        <a:lstStyle/>
        <a:p>
          <a:endParaRPr lang="fr-FR"/>
        </a:p>
      </dgm:t>
    </dgm:pt>
    <dgm:pt modelId="{EA667D7E-01A4-4D6A-BE4B-62CE5A6B74A8}" type="sibTrans" cxnId="{1065D006-500C-4753-AD4E-A30C291FBB2A}">
      <dgm:prSet/>
      <dgm:spPr/>
      <dgm:t>
        <a:bodyPr/>
        <a:lstStyle/>
        <a:p>
          <a:endParaRPr lang="fr-FR"/>
        </a:p>
      </dgm:t>
    </dgm:pt>
    <dgm:pt modelId="{4933D234-8115-4321-939A-9187EBA8F713}">
      <dgm:prSet phldrT="[Texte]" custT="1"/>
      <dgm:spPr/>
      <dgm:t>
        <a:bodyPr/>
        <a:lstStyle/>
        <a:p>
          <a:r>
            <a:rPr lang="fr-FR" sz="1600" b="1" dirty="0" smtClean="0">
              <a:latin typeface="Times New Roman" pitchFamily="18" charset="0"/>
              <a:cs typeface="Times New Roman" pitchFamily="18" charset="0"/>
            </a:rPr>
            <a:t>Riches en glucides complexes</a:t>
          </a:r>
          <a:endParaRPr lang="fr-FR" sz="1600" b="1" dirty="0">
            <a:latin typeface="Times New Roman" pitchFamily="18" charset="0"/>
            <a:cs typeface="Times New Roman" pitchFamily="18" charset="0"/>
          </a:endParaRPr>
        </a:p>
      </dgm:t>
    </dgm:pt>
    <dgm:pt modelId="{C60915D4-8654-45FD-9EC0-283A0F2CB257}" type="parTrans" cxnId="{139EDED8-1B0D-4AC0-9A30-675C046E4B26}">
      <dgm:prSet/>
      <dgm:spPr/>
      <dgm:t>
        <a:bodyPr/>
        <a:lstStyle/>
        <a:p>
          <a:endParaRPr lang="fr-FR"/>
        </a:p>
      </dgm:t>
    </dgm:pt>
    <dgm:pt modelId="{5BBD22FE-52C2-4817-A3ED-4C522553BF0E}" type="sibTrans" cxnId="{139EDED8-1B0D-4AC0-9A30-675C046E4B26}">
      <dgm:prSet/>
      <dgm:spPr/>
      <dgm:t>
        <a:bodyPr/>
        <a:lstStyle/>
        <a:p>
          <a:endParaRPr lang="fr-FR"/>
        </a:p>
      </dgm:t>
    </dgm:pt>
    <dgm:pt modelId="{96F77002-9BA4-4AA4-8719-CB5BD92479EF}">
      <dgm:prSet phldrT="[Texte]" custT="1"/>
      <dgm:spPr/>
      <dgm:t>
        <a:bodyPr/>
        <a:lstStyle/>
        <a:p>
          <a:r>
            <a:rPr lang="fr-FR" sz="1600" b="1" dirty="0" smtClean="0">
              <a:latin typeface="Times New Roman" pitchFamily="18" charset="0"/>
              <a:cs typeface="Times New Roman" pitchFamily="18" charset="0"/>
            </a:rPr>
            <a:t>Induisent un IG bas</a:t>
          </a:r>
          <a:endParaRPr lang="fr-FR" sz="1600" b="1" dirty="0">
            <a:latin typeface="Times New Roman" pitchFamily="18" charset="0"/>
            <a:cs typeface="Times New Roman" pitchFamily="18" charset="0"/>
          </a:endParaRPr>
        </a:p>
      </dgm:t>
    </dgm:pt>
    <dgm:pt modelId="{09AB0337-57C0-442A-B71D-E158B9180050}" type="parTrans" cxnId="{9CE9D60A-82E6-4FCF-A03A-A91D4A934B0D}">
      <dgm:prSet/>
      <dgm:spPr/>
      <dgm:t>
        <a:bodyPr/>
        <a:lstStyle/>
        <a:p>
          <a:endParaRPr lang="fr-FR"/>
        </a:p>
      </dgm:t>
    </dgm:pt>
    <dgm:pt modelId="{B331A9A6-94A1-4DFE-81B1-459AFBA4FCD5}" type="sibTrans" cxnId="{9CE9D60A-82E6-4FCF-A03A-A91D4A934B0D}">
      <dgm:prSet/>
      <dgm:spPr/>
      <dgm:t>
        <a:bodyPr/>
        <a:lstStyle/>
        <a:p>
          <a:endParaRPr lang="fr-FR"/>
        </a:p>
      </dgm:t>
    </dgm:pt>
    <dgm:pt modelId="{3A049F88-A656-4C15-B520-5D67F7E6DFD4}">
      <dgm:prSet phldrT="[Texte]" phldr="1"/>
      <dgm:spPr/>
      <dgm:t>
        <a:bodyPr/>
        <a:lstStyle/>
        <a:p>
          <a:endParaRPr lang="fr-FR"/>
        </a:p>
      </dgm:t>
    </dgm:pt>
    <dgm:pt modelId="{253057D7-D980-46D5-A164-CA32658C16A7}" type="sibTrans" cxnId="{776F6275-3A1A-4A8D-9BE5-9554C1B0C9AF}">
      <dgm:prSet/>
      <dgm:spPr/>
      <dgm:t>
        <a:bodyPr/>
        <a:lstStyle/>
        <a:p>
          <a:endParaRPr lang="fr-FR"/>
        </a:p>
      </dgm:t>
    </dgm:pt>
    <dgm:pt modelId="{6274E74D-9201-4EA4-AAF6-0425D6017B4F}" type="parTrans" cxnId="{776F6275-3A1A-4A8D-9BE5-9554C1B0C9AF}">
      <dgm:prSet/>
      <dgm:spPr/>
      <dgm:t>
        <a:bodyPr/>
        <a:lstStyle/>
        <a:p>
          <a:endParaRPr lang="fr-FR"/>
        </a:p>
      </dgm:t>
    </dgm:pt>
    <dgm:pt modelId="{CADEF0C2-2A68-45A7-BF57-322CEE2A85B2}">
      <dgm:prSet phldrT="[Texte]" custT="1"/>
      <dgm:spPr/>
      <dgm:t>
        <a:bodyPr/>
        <a:lstStyle/>
        <a:p>
          <a:r>
            <a:rPr lang="fr-FR" sz="2400" b="1" dirty="0" smtClean="0">
              <a:solidFill>
                <a:srgbClr val="996633"/>
              </a:solidFill>
              <a:latin typeface="Times New Roman" pitchFamily="18" charset="0"/>
              <a:cs typeface="Times New Roman" pitchFamily="18" charset="0"/>
            </a:rPr>
            <a:t>Pâtes alimentaires</a:t>
          </a:r>
          <a:endParaRPr lang="fr-FR" sz="2400" b="1" dirty="0">
            <a:solidFill>
              <a:srgbClr val="996633"/>
            </a:solidFill>
            <a:latin typeface="Times New Roman" pitchFamily="18" charset="0"/>
            <a:cs typeface="Times New Roman" pitchFamily="18" charset="0"/>
          </a:endParaRPr>
        </a:p>
      </dgm:t>
    </dgm:pt>
    <dgm:pt modelId="{357063D8-09EB-4CA3-B9E5-2D1DB1589CCE}" type="sibTrans" cxnId="{4771C0C2-6AFC-4AC0-94A7-C2800E75F783}">
      <dgm:prSet/>
      <dgm:spPr/>
      <dgm:t>
        <a:bodyPr/>
        <a:lstStyle/>
        <a:p>
          <a:endParaRPr lang="fr-FR"/>
        </a:p>
      </dgm:t>
    </dgm:pt>
    <dgm:pt modelId="{9657CCB3-84ED-4BFB-AA51-BE0E8471097C}" type="parTrans" cxnId="{4771C0C2-6AFC-4AC0-94A7-C2800E75F783}">
      <dgm:prSet/>
      <dgm:spPr/>
      <dgm:t>
        <a:bodyPr/>
        <a:lstStyle/>
        <a:p>
          <a:endParaRPr lang="fr-FR"/>
        </a:p>
      </dgm:t>
    </dgm:pt>
    <dgm:pt modelId="{D1FA3EBD-54FA-4356-A87A-8CC844B57B71}" type="pres">
      <dgm:prSet presAssocID="{4E50F5E0-9416-4070-A2F2-512DA0A4A5AE}" presName="outerComposite" presStyleCnt="0">
        <dgm:presLayoutVars>
          <dgm:chMax val="2"/>
          <dgm:animLvl val="lvl"/>
          <dgm:resizeHandles val="exact"/>
        </dgm:presLayoutVars>
      </dgm:prSet>
      <dgm:spPr/>
      <dgm:t>
        <a:bodyPr/>
        <a:lstStyle/>
        <a:p>
          <a:endParaRPr lang="fr-FR"/>
        </a:p>
      </dgm:t>
    </dgm:pt>
    <dgm:pt modelId="{3CCB6D6E-2F4A-42CA-847C-E25165CA01AA}" type="pres">
      <dgm:prSet presAssocID="{4E50F5E0-9416-4070-A2F2-512DA0A4A5AE}" presName="dummyMaxCanvas" presStyleCnt="0"/>
      <dgm:spPr/>
    </dgm:pt>
    <dgm:pt modelId="{C2B54573-DFFA-4849-9EE5-9783FED570DD}" type="pres">
      <dgm:prSet presAssocID="{4E50F5E0-9416-4070-A2F2-512DA0A4A5AE}" presName="parentComposite" presStyleCnt="0"/>
      <dgm:spPr/>
    </dgm:pt>
    <dgm:pt modelId="{00988432-A8F5-4C7C-8AB7-57A46A8A4E9E}" type="pres">
      <dgm:prSet presAssocID="{4E50F5E0-9416-4070-A2F2-512DA0A4A5AE}" presName="parent1" presStyleLbl="alignAccFollowNode1" presStyleIdx="0" presStyleCnt="4" custFlipHor="0" custScaleX="92949" custScaleY="7692" custLinFactNeighborX="1638" custLinFactNeighborY="-53846">
        <dgm:presLayoutVars>
          <dgm:chMax val="4"/>
        </dgm:presLayoutVars>
      </dgm:prSet>
      <dgm:spPr/>
      <dgm:t>
        <a:bodyPr/>
        <a:lstStyle/>
        <a:p>
          <a:endParaRPr lang="fr-FR"/>
        </a:p>
      </dgm:t>
    </dgm:pt>
    <dgm:pt modelId="{12323B29-38F7-42D9-98F7-29ED392922D1}" type="pres">
      <dgm:prSet presAssocID="{4E50F5E0-9416-4070-A2F2-512DA0A4A5AE}" presName="parent2" presStyleLbl="alignAccFollowNode1" presStyleIdx="1" presStyleCnt="4" custScaleX="449166" custScaleY="63076" custLinFactNeighborY="-59231">
        <dgm:presLayoutVars>
          <dgm:chMax val="4"/>
        </dgm:presLayoutVars>
      </dgm:prSet>
      <dgm:spPr/>
      <dgm:t>
        <a:bodyPr/>
        <a:lstStyle/>
        <a:p>
          <a:endParaRPr lang="fr-FR"/>
        </a:p>
      </dgm:t>
    </dgm:pt>
    <dgm:pt modelId="{B9AF3D29-8071-4FC8-B9D5-5D3F510B4ADE}" type="pres">
      <dgm:prSet presAssocID="{4E50F5E0-9416-4070-A2F2-512DA0A4A5AE}" presName="childrenComposite" presStyleCnt="0"/>
      <dgm:spPr/>
    </dgm:pt>
    <dgm:pt modelId="{7CE0640F-D5F0-4AC3-BA2F-A3AE80B69CDA}" type="pres">
      <dgm:prSet presAssocID="{4E50F5E0-9416-4070-A2F2-512DA0A4A5AE}" presName="dummyMaxCanvas_ChildArea" presStyleCnt="0"/>
      <dgm:spPr/>
    </dgm:pt>
    <dgm:pt modelId="{04FF623E-B497-4B33-8642-5712F0BF77AF}" type="pres">
      <dgm:prSet presAssocID="{4E50F5E0-9416-4070-A2F2-512DA0A4A5AE}" presName="fulcrum" presStyleLbl="alignAccFollowNode1" presStyleIdx="2" presStyleCnt="4" custScaleX="271684"/>
      <dgm:spPr/>
    </dgm:pt>
    <dgm:pt modelId="{4F52F000-3DEB-4C71-928D-04A7D3B23B6B}" type="pres">
      <dgm:prSet presAssocID="{4E50F5E0-9416-4070-A2F2-512DA0A4A5AE}" presName="balance_23" presStyleLbl="alignAccFollowNode1" presStyleIdx="3" presStyleCnt="4" custScaleX="157964" custScaleY="163616">
        <dgm:presLayoutVars>
          <dgm:bulletEnabled val="1"/>
        </dgm:presLayoutVars>
      </dgm:prSet>
      <dgm:spPr/>
    </dgm:pt>
    <dgm:pt modelId="{F32894E5-24C1-4A28-8192-7BBF9D50EE00}" type="pres">
      <dgm:prSet presAssocID="{4E50F5E0-9416-4070-A2F2-512DA0A4A5AE}" presName="right_23_1" presStyleLbl="node1" presStyleIdx="0" presStyleCnt="5" custScaleX="161798" custScaleY="141408" custLinFactNeighborY="-6059">
        <dgm:presLayoutVars>
          <dgm:bulletEnabled val="1"/>
        </dgm:presLayoutVars>
      </dgm:prSet>
      <dgm:spPr/>
      <dgm:t>
        <a:bodyPr/>
        <a:lstStyle/>
        <a:p>
          <a:endParaRPr lang="fr-FR"/>
        </a:p>
      </dgm:t>
    </dgm:pt>
    <dgm:pt modelId="{570D9DE2-BF08-4F62-BF95-11011A61C2CA}" type="pres">
      <dgm:prSet presAssocID="{4E50F5E0-9416-4070-A2F2-512DA0A4A5AE}" presName="right_23_2" presStyleLbl="node1" presStyleIdx="1" presStyleCnt="5" custScaleY="145989" custLinFactNeighborY="-54249">
        <dgm:presLayoutVars>
          <dgm:bulletEnabled val="1"/>
        </dgm:presLayoutVars>
      </dgm:prSet>
      <dgm:spPr/>
      <dgm:t>
        <a:bodyPr/>
        <a:lstStyle/>
        <a:p>
          <a:endParaRPr lang="fr-FR"/>
        </a:p>
      </dgm:t>
    </dgm:pt>
    <dgm:pt modelId="{FC9E41A3-2E12-42D1-84DF-CC338DDAA717}" type="pres">
      <dgm:prSet presAssocID="{4E50F5E0-9416-4070-A2F2-512DA0A4A5AE}" presName="right_23_3" presStyleLbl="node1" presStyleIdx="2" presStyleCnt="5" custScaleX="81508" custLinFactNeighborY="-91346">
        <dgm:presLayoutVars>
          <dgm:bulletEnabled val="1"/>
        </dgm:presLayoutVars>
      </dgm:prSet>
      <dgm:spPr/>
      <dgm:t>
        <a:bodyPr/>
        <a:lstStyle/>
        <a:p>
          <a:endParaRPr lang="fr-FR"/>
        </a:p>
      </dgm:t>
    </dgm:pt>
    <dgm:pt modelId="{C3658E85-01F9-4143-BB3C-AE2359976A9D}" type="pres">
      <dgm:prSet presAssocID="{4E50F5E0-9416-4070-A2F2-512DA0A4A5AE}" presName="left_23_1" presStyleLbl="node1" presStyleIdx="3" presStyleCnt="5" custScaleX="136040" custScaleY="140916" custLinFactNeighborX="-11822" custLinFactNeighborY="-6786">
        <dgm:presLayoutVars>
          <dgm:bulletEnabled val="1"/>
        </dgm:presLayoutVars>
      </dgm:prSet>
      <dgm:spPr/>
      <dgm:t>
        <a:bodyPr/>
        <a:lstStyle/>
        <a:p>
          <a:endParaRPr lang="fr-FR"/>
        </a:p>
      </dgm:t>
    </dgm:pt>
    <dgm:pt modelId="{10452BFC-A4DF-4B5D-AB39-E8DD04AE4A79}" type="pres">
      <dgm:prSet presAssocID="{4E50F5E0-9416-4070-A2F2-512DA0A4A5AE}" presName="left_23_2" presStyleLbl="node1" presStyleIdx="4" presStyleCnt="5" custScaleY="138220" custLinFactNeighborX="-9411" custLinFactNeighborY="-48999">
        <dgm:presLayoutVars>
          <dgm:bulletEnabled val="1"/>
        </dgm:presLayoutVars>
      </dgm:prSet>
      <dgm:spPr/>
      <dgm:t>
        <a:bodyPr/>
        <a:lstStyle/>
        <a:p>
          <a:endParaRPr lang="fr-FR"/>
        </a:p>
      </dgm:t>
    </dgm:pt>
  </dgm:ptLst>
  <dgm:cxnLst>
    <dgm:cxn modelId="{1FDA36A6-AE46-4540-8F45-1B5ECE6BA1E4}" type="presOf" srcId="{CADEF0C2-2A68-45A7-BF57-322CEE2A85B2}" destId="{12323B29-38F7-42D9-98F7-29ED392922D1}" srcOrd="0" destOrd="0" presId="urn:microsoft.com/office/officeart/2005/8/layout/balance1"/>
    <dgm:cxn modelId="{B1196A80-FC5F-4C06-9C19-58D896DFA9DC}" type="presOf" srcId="{4933D234-8115-4321-939A-9187EBA8F713}" destId="{570D9DE2-BF08-4F62-BF95-11011A61C2CA}" srcOrd="0" destOrd="0" presId="urn:microsoft.com/office/officeart/2005/8/layout/balance1"/>
    <dgm:cxn modelId="{4A134D54-D075-4067-B0D4-082D98AE5297}" type="presOf" srcId="{29DCAC26-2B1B-46DF-B73C-633E8284FA58}" destId="{F32894E5-24C1-4A28-8192-7BBF9D50EE00}" srcOrd="0" destOrd="0" presId="urn:microsoft.com/office/officeart/2005/8/layout/balance1"/>
    <dgm:cxn modelId="{139EDED8-1B0D-4AC0-9A30-675C046E4B26}" srcId="{CADEF0C2-2A68-45A7-BF57-322CEE2A85B2}" destId="{4933D234-8115-4321-939A-9187EBA8F713}" srcOrd="1" destOrd="0" parTransId="{C60915D4-8654-45FD-9EC0-283A0F2CB257}" sibTransId="{5BBD22FE-52C2-4817-A3ED-4C522553BF0E}"/>
    <dgm:cxn modelId="{1065D006-500C-4753-AD4E-A30C291FBB2A}" srcId="{CADEF0C2-2A68-45A7-BF57-322CEE2A85B2}" destId="{29DCAC26-2B1B-46DF-B73C-633E8284FA58}" srcOrd="0" destOrd="0" parTransId="{4A8AD0E5-4803-4575-91D3-0944583932EF}" sibTransId="{EA667D7E-01A4-4D6A-BE4B-62CE5A6B74A8}"/>
    <dgm:cxn modelId="{57ADC2B3-402B-4908-A7DF-02DF20A29C50}" type="presOf" srcId="{96F77002-9BA4-4AA4-8719-CB5BD92479EF}" destId="{FC9E41A3-2E12-42D1-84DF-CC338DDAA717}" srcOrd="0" destOrd="0" presId="urn:microsoft.com/office/officeart/2005/8/layout/balance1"/>
    <dgm:cxn modelId="{9CE9D60A-82E6-4FCF-A03A-A91D4A934B0D}" srcId="{CADEF0C2-2A68-45A7-BF57-322CEE2A85B2}" destId="{96F77002-9BA4-4AA4-8719-CB5BD92479EF}" srcOrd="2" destOrd="0" parTransId="{09AB0337-57C0-442A-B71D-E158B9180050}" sibTransId="{B331A9A6-94A1-4DFE-81B1-459AFBA4FCD5}"/>
    <dgm:cxn modelId="{710B3CD1-DA8F-49EA-AFEE-ADAB577E9065}" srcId="{3A049F88-A656-4C15-B520-5D67F7E6DFD4}" destId="{ED7BF3A6-40DE-4BC0-9115-48F352998245}" srcOrd="0" destOrd="0" parTransId="{7A370849-E4BF-4844-A7E1-5395E3925068}" sibTransId="{73A35266-8471-44F3-8BEF-FA539E20714B}"/>
    <dgm:cxn modelId="{84D54D4C-3E01-4F55-8C89-26D4585574A9}" type="presOf" srcId="{4E50F5E0-9416-4070-A2F2-512DA0A4A5AE}" destId="{D1FA3EBD-54FA-4356-A87A-8CC844B57B71}" srcOrd="0" destOrd="0" presId="urn:microsoft.com/office/officeart/2005/8/layout/balance1"/>
    <dgm:cxn modelId="{8B68E97B-5958-4D25-82B8-225EBE22ACFA}" type="presOf" srcId="{ED7BF3A6-40DE-4BC0-9115-48F352998245}" destId="{C3658E85-01F9-4143-BB3C-AE2359976A9D}" srcOrd="0" destOrd="0" presId="urn:microsoft.com/office/officeart/2005/8/layout/balance1"/>
    <dgm:cxn modelId="{6CF1818D-1C45-4898-BF2D-4D209A2A1DD3}" type="presOf" srcId="{9CFC49AD-66E6-43A6-8ED5-3E892454AEB6}" destId="{10452BFC-A4DF-4B5D-AB39-E8DD04AE4A79}" srcOrd="0" destOrd="0" presId="urn:microsoft.com/office/officeart/2005/8/layout/balance1"/>
    <dgm:cxn modelId="{4771C0C2-6AFC-4AC0-94A7-C2800E75F783}" srcId="{4E50F5E0-9416-4070-A2F2-512DA0A4A5AE}" destId="{CADEF0C2-2A68-45A7-BF57-322CEE2A85B2}" srcOrd="1" destOrd="0" parTransId="{9657CCB3-84ED-4BFB-AA51-BE0E8471097C}" sibTransId="{357063D8-09EB-4CA3-B9E5-2D1DB1589CCE}"/>
    <dgm:cxn modelId="{0524F2D2-4D2A-4E15-9E6B-EE09C9F6BD4F}" srcId="{3A049F88-A656-4C15-B520-5D67F7E6DFD4}" destId="{9CFC49AD-66E6-43A6-8ED5-3E892454AEB6}" srcOrd="1" destOrd="0" parTransId="{4AF4FD65-6F8E-4DC9-BD63-BD9D2027669C}" sibTransId="{BFE1417F-25DD-451F-9879-EE3820BE2116}"/>
    <dgm:cxn modelId="{776F6275-3A1A-4A8D-9BE5-9554C1B0C9AF}" srcId="{4E50F5E0-9416-4070-A2F2-512DA0A4A5AE}" destId="{3A049F88-A656-4C15-B520-5D67F7E6DFD4}" srcOrd="0" destOrd="0" parTransId="{6274E74D-9201-4EA4-AAF6-0425D6017B4F}" sibTransId="{253057D7-D980-46D5-A164-CA32658C16A7}"/>
    <dgm:cxn modelId="{3DE48637-2ED1-43AE-A974-243B5763FA8A}" type="presOf" srcId="{3A049F88-A656-4C15-B520-5D67F7E6DFD4}" destId="{00988432-A8F5-4C7C-8AB7-57A46A8A4E9E}" srcOrd="0" destOrd="0" presId="urn:microsoft.com/office/officeart/2005/8/layout/balance1"/>
    <dgm:cxn modelId="{EE25B4DB-AC18-4197-8F72-4CF9DADFBE93}" type="presParOf" srcId="{D1FA3EBD-54FA-4356-A87A-8CC844B57B71}" destId="{3CCB6D6E-2F4A-42CA-847C-E25165CA01AA}" srcOrd="0" destOrd="0" presId="urn:microsoft.com/office/officeart/2005/8/layout/balance1"/>
    <dgm:cxn modelId="{8DC4F4C3-C4BB-43B0-B933-0386045D8431}" type="presParOf" srcId="{D1FA3EBD-54FA-4356-A87A-8CC844B57B71}" destId="{C2B54573-DFFA-4849-9EE5-9783FED570DD}" srcOrd="1" destOrd="0" presId="urn:microsoft.com/office/officeart/2005/8/layout/balance1"/>
    <dgm:cxn modelId="{A5640F1D-B385-4DAC-92DA-B877D0591EF4}" type="presParOf" srcId="{C2B54573-DFFA-4849-9EE5-9783FED570DD}" destId="{00988432-A8F5-4C7C-8AB7-57A46A8A4E9E}" srcOrd="0" destOrd="0" presId="urn:microsoft.com/office/officeart/2005/8/layout/balance1"/>
    <dgm:cxn modelId="{E6D639F1-5824-4819-85AA-7D545068130B}" type="presParOf" srcId="{C2B54573-DFFA-4849-9EE5-9783FED570DD}" destId="{12323B29-38F7-42D9-98F7-29ED392922D1}" srcOrd="1" destOrd="0" presId="urn:microsoft.com/office/officeart/2005/8/layout/balance1"/>
    <dgm:cxn modelId="{2B43C0A1-0695-4761-B864-A04F4081CEF7}" type="presParOf" srcId="{D1FA3EBD-54FA-4356-A87A-8CC844B57B71}" destId="{B9AF3D29-8071-4FC8-B9D5-5D3F510B4ADE}" srcOrd="2" destOrd="0" presId="urn:microsoft.com/office/officeart/2005/8/layout/balance1"/>
    <dgm:cxn modelId="{9560DCDF-B8B6-485F-94AB-2854F45BA9DF}" type="presParOf" srcId="{B9AF3D29-8071-4FC8-B9D5-5D3F510B4ADE}" destId="{7CE0640F-D5F0-4AC3-BA2F-A3AE80B69CDA}" srcOrd="0" destOrd="0" presId="urn:microsoft.com/office/officeart/2005/8/layout/balance1"/>
    <dgm:cxn modelId="{8277CC93-453B-4A4D-8BE3-520708AB5E52}" type="presParOf" srcId="{B9AF3D29-8071-4FC8-B9D5-5D3F510B4ADE}" destId="{04FF623E-B497-4B33-8642-5712F0BF77AF}" srcOrd="1" destOrd="0" presId="urn:microsoft.com/office/officeart/2005/8/layout/balance1"/>
    <dgm:cxn modelId="{600FCEFB-08B1-4F46-8EA5-47E2A596B5C5}" type="presParOf" srcId="{B9AF3D29-8071-4FC8-B9D5-5D3F510B4ADE}" destId="{4F52F000-3DEB-4C71-928D-04A7D3B23B6B}" srcOrd="2" destOrd="0" presId="urn:microsoft.com/office/officeart/2005/8/layout/balance1"/>
    <dgm:cxn modelId="{961662DA-71FE-4BE7-A4E6-51EEAB6FBE6B}" type="presParOf" srcId="{B9AF3D29-8071-4FC8-B9D5-5D3F510B4ADE}" destId="{F32894E5-24C1-4A28-8192-7BBF9D50EE00}" srcOrd="3" destOrd="0" presId="urn:microsoft.com/office/officeart/2005/8/layout/balance1"/>
    <dgm:cxn modelId="{DB74EECF-86F8-49F2-9DDF-791579FCD59F}" type="presParOf" srcId="{B9AF3D29-8071-4FC8-B9D5-5D3F510B4ADE}" destId="{570D9DE2-BF08-4F62-BF95-11011A61C2CA}" srcOrd="4" destOrd="0" presId="urn:microsoft.com/office/officeart/2005/8/layout/balance1"/>
    <dgm:cxn modelId="{44FBD155-A295-411F-9361-6097027FA41C}" type="presParOf" srcId="{B9AF3D29-8071-4FC8-B9D5-5D3F510B4ADE}" destId="{FC9E41A3-2E12-42D1-84DF-CC338DDAA717}" srcOrd="5" destOrd="0" presId="urn:microsoft.com/office/officeart/2005/8/layout/balance1"/>
    <dgm:cxn modelId="{09D01293-85AC-409A-8A5D-466A6854A8D0}" type="presParOf" srcId="{B9AF3D29-8071-4FC8-B9D5-5D3F510B4ADE}" destId="{C3658E85-01F9-4143-BB3C-AE2359976A9D}" srcOrd="6" destOrd="0" presId="urn:microsoft.com/office/officeart/2005/8/layout/balance1"/>
    <dgm:cxn modelId="{A8F9AEA2-37D4-486A-AFE0-1CB31614C404}" type="presParOf" srcId="{B9AF3D29-8071-4FC8-B9D5-5D3F510B4ADE}" destId="{10452BFC-A4DF-4B5D-AB39-E8DD04AE4A79}" srcOrd="7" destOrd="0" presId="urn:microsoft.com/office/officeart/2005/8/layout/balance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988432-A8F5-4C7C-8AB7-57A46A8A4E9E}">
      <dsp:nvSpPr>
        <dsp:cNvPr id="0" name=""/>
        <dsp:cNvSpPr/>
      </dsp:nvSpPr>
      <dsp:spPr>
        <a:xfrm>
          <a:off x="978604" y="330039"/>
          <a:ext cx="1305148" cy="60004"/>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fr-FR" sz="500" kern="1200"/>
        </a:p>
      </dsp:txBody>
      <dsp:txXfrm>
        <a:off x="978604" y="330039"/>
        <a:ext cx="1305148" cy="60004"/>
      </dsp:txXfrm>
    </dsp:sp>
    <dsp:sp modelId="{12323B29-38F7-42D9-98F7-29ED392922D1}">
      <dsp:nvSpPr>
        <dsp:cNvPr id="0" name=""/>
        <dsp:cNvSpPr/>
      </dsp:nvSpPr>
      <dsp:spPr>
        <a:xfrm>
          <a:off x="482908" y="72009"/>
          <a:ext cx="6306991" cy="492047"/>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solidFill>
                <a:srgbClr val="996633"/>
              </a:solidFill>
              <a:latin typeface="Times New Roman" pitchFamily="18" charset="0"/>
              <a:cs typeface="Times New Roman" pitchFamily="18" charset="0"/>
            </a:rPr>
            <a:t>Pâtes alimentaires</a:t>
          </a:r>
          <a:endParaRPr lang="fr-FR" sz="2400" b="1" kern="1200" dirty="0">
            <a:solidFill>
              <a:srgbClr val="996633"/>
            </a:solidFill>
            <a:latin typeface="Times New Roman" pitchFamily="18" charset="0"/>
            <a:cs typeface="Times New Roman" pitchFamily="18" charset="0"/>
          </a:endParaRPr>
        </a:p>
      </dsp:txBody>
      <dsp:txXfrm>
        <a:off x="482908" y="72009"/>
        <a:ext cx="6306991" cy="492047"/>
      </dsp:txXfrm>
    </dsp:sp>
    <dsp:sp modelId="{04FF623E-B497-4B33-8642-5712F0BF77AF}">
      <dsp:nvSpPr>
        <dsp:cNvPr id="0" name=""/>
        <dsp:cNvSpPr/>
      </dsp:nvSpPr>
      <dsp:spPr>
        <a:xfrm>
          <a:off x="2841640" y="3705411"/>
          <a:ext cx="1589527" cy="585064"/>
        </a:xfrm>
        <a:prstGeom prst="triangle">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2F000-3DEB-4C71-928D-04A7D3B23B6B}">
      <dsp:nvSpPr>
        <dsp:cNvPr id="0" name=""/>
        <dsp:cNvSpPr/>
      </dsp:nvSpPr>
      <dsp:spPr>
        <a:xfrm rot="240000">
          <a:off x="763747" y="3376601"/>
          <a:ext cx="5745313" cy="401751"/>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2894E5-24C1-4A28-8192-7BBF9D50EE00}">
      <dsp:nvSpPr>
        <dsp:cNvPr id="0" name=""/>
        <dsp:cNvSpPr/>
      </dsp:nvSpPr>
      <dsp:spPr>
        <a:xfrm rot="240000">
          <a:off x="3550715" y="2670626"/>
          <a:ext cx="2277611" cy="9023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Times New Roman" pitchFamily="18" charset="0"/>
              <a:cs typeface="Times New Roman" pitchFamily="18" charset="0"/>
            </a:rPr>
            <a:t>Pauvres en sodium, lipides et glucides simples</a:t>
          </a:r>
          <a:endParaRPr lang="fr-FR" sz="1600" b="1" kern="1200" dirty="0">
            <a:latin typeface="Times New Roman" pitchFamily="18" charset="0"/>
            <a:cs typeface="Times New Roman" pitchFamily="18" charset="0"/>
          </a:endParaRPr>
        </a:p>
      </dsp:txBody>
      <dsp:txXfrm rot="240000">
        <a:off x="3550715" y="2670626"/>
        <a:ext cx="2277611" cy="902300"/>
      </dsp:txXfrm>
    </dsp:sp>
    <dsp:sp modelId="{570D9DE2-BF08-4F62-BF95-11011A61C2CA}">
      <dsp:nvSpPr>
        <dsp:cNvPr id="0" name=""/>
        <dsp:cNvSpPr/>
      </dsp:nvSpPr>
      <dsp:spPr>
        <a:xfrm rot="240000">
          <a:off x="4051836" y="1558970"/>
          <a:ext cx="1376779" cy="99968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Times New Roman" pitchFamily="18" charset="0"/>
              <a:cs typeface="Times New Roman" pitchFamily="18" charset="0"/>
            </a:rPr>
            <a:t>Riches en glucides complexes</a:t>
          </a:r>
          <a:endParaRPr lang="fr-FR" sz="1600" b="1" kern="1200" dirty="0">
            <a:latin typeface="Times New Roman" pitchFamily="18" charset="0"/>
            <a:cs typeface="Times New Roman" pitchFamily="18" charset="0"/>
          </a:endParaRPr>
        </a:p>
      </dsp:txBody>
      <dsp:txXfrm rot="240000">
        <a:off x="4051836" y="1558970"/>
        <a:ext cx="1376779" cy="999682"/>
      </dsp:txXfrm>
    </dsp:sp>
    <dsp:sp modelId="{FC9E41A3-2E12-42D1-84DF-CC338DDAA717}">
      <dsp:nvSpPr>
        <dsp:cNvPr id="0" name=""/>
        <dsp:cNvSpPr/>
      </dsp:nvSpPr>
      <dsp:spPr>
        <a:xfrm rot="240000">
          <a:off x="4224829" y="758752"/>
          <a:ext cx="1132204" cy="6715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Times New Roman" pitchFamily="18" charset="0"/>
              <a:cs typeface="Times New Roman" pitchFamily="18" charset="0"/>
            </a:rPr>
            <a:t>Induisent un IG bas</a:t>
          </a:r>
          <a:endParaRPr lang="fr-FR" sz="1600" b="1" kern="1200" dirty="0">
            <a:latin typeface="Times New Roman" pitchFamily="18" charset="0"/>
            <a:cs typeface="Times New Roman" pitchFamily="18" charset="0"/>
          </a:endParaRPr>
        </a:p>
      </dsp:txBody>
      <dsp:txXfrm rot="240000">
        <a:off x="4224829" y="758752"/>
        <a:ext cx="1132204" cy="671540"/>
      </dsp:txXfrm>
    </dsp:sp>
    <dsp:sp modelId="{C3658E85-01F9-4143-BB3C-AE2359976A9D}">
      <dsp:nvSpPr>
        <dsp:cNvPr id="0" name=""/>
        <dsp:cNvSpPr/>
      </dsp:nvSpPr>
      <dsp:spPr>
        <a:xfrm rot="240000">
          <a:off x="1558485" y="2513529"/>
          <a:ext cx="1903402" cy="92477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Times New Roman" pitchFamily="18" charset="0"/>
              <a:cs typeface="Times New Roman" pitchFamily="18" charset="0"/>
            </a:rPr>
            <a:t>Faible contenu en protéines</a:t>
          </a:r>
          <a:endParaRPr lang="fr-FR" sz="1600" b="1" kern="1200" dirty="0">
            <a:latin typeface="Times New Roman" pitchFamily="18" charset="0"/>
            <a:cs typeface="Times New Roman" pitchFamily="18" charset="0"/>
          </a:endParaRPr>
        </a:p>
      </dsp:txBody>
      <dsp:txXfrm rot="240000">
        <a:off x="1558485" y="2513529"/>
        <a:ext cx="1903402" cy="924774"/>
      </dsp:txXfrm>
    </dsp:sp>
    <dsp:sp modelId="{10452BFC-A4DF-4B5D-AB39-E8DD04AE4A79}">
      <dsp:nvSpPr>
        <dsp:cNvPr id="0" name=""/>
        <dsp:cNvSpPr/>
      </dsp:nvSpPr>
      <dsp:spPr>
        <a:xfrm rot="240000">
          <a:off x="1905248" y="1487176"/>
          <a:ext cx="1380878" cy="94107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Times New Roman" pitchFamily="18" charset="0"/>
              <a:cs typeface="Times New Roman" pitchFamily="18" charset="0"/>
            </a:rPr>
            <a:t>Déficientes en certains AAE (Lys et </a:t>
          </a:r>
          <a:r>
            <a:rPr lang="fr-FR" sz="1600" b="1" kern="1200" dirty="0" err="1" smtClean="0">
              <a:latin typeface="Times New Roman" pitchFamily="18" charset="0"/>
              <a:cs typeface="Times New Roman" pitchFamily="18" charset="0"/>
            </a:rPr>
            <a:t>Thr</a:t>
          </a:r>
          <a:r>
            <a:rPr lang="fr-FR" sz="1600" b="1" kern="1200" dirty="0" smtClean="0">
              <a:latin typeface="Times New Roman" pitchFamily="18" charset="0"/>
              <a:cs typeface="Times New Roman" pitchFamily="18" charset="0"/>
            </a:rPr>
            <a:t>) </a:t>
          </a:r>
          <a:endParaRPr lang="fr-FR" sz="1600" b="1" kern="1200" dirty="0">
            <a:latin typeface="Times New Roman" pitchFamily="18" charset="0"/>
            <a:cs typeface="Times New Roman" pitchFamily="18" charset="0"/>
          </a:endParaRPr>
        </a:p>
      </dsp:txBody>
      <dsp:txXfrm rot="240000">
        <a:off x="1905248" y="1487176"/>
        <a:ext cx="1380878" cy="941073"/>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0.09771</cdr:x>
      <cdr:y>1.95596E-7</cdr:y>
    </cdr:from>
    <cdr:to>
      <cdr:x>1</cdr:x>
      <cdr:y>0.74533</cdr:y>
    </cdr:to>
    <cdr:grpSp>
      <cdr:nvGrpSpPr>
        <cdr:cNvPr id="2" name="Groupe 1"/>
        <cdr:cNvGrpSpPr/>
      </cdr:nvGrpSpPr>
      <cdr:grpSpPr>
        <a:xfrm xmlns:a="http://schemas.openxmlformats.org/drawingml/2006/main">
          <a:off x="844308" y="1"/>
          <a:ext cx="7796652" cy="3810549"/>
          <a:chOff x="-80677" y="-589966"/>
          <a:chExt cx="8757133" cy="4361055"/>
        </a:xfrm>
      </cdr:grpSpPr>
      <cdr:grpSp>
        <cdr:nvGrpSpPr>
          <cdr:cNvPr id="3" name="Groupe 2"/>
          <cdr:cNvGrpSpPr/>
        </cdr:nvGrpSpPr>
        <cdr:grpSpPr>
          <a:xfrm xmlns:a="http://schemas.openxmlformats.org/drawingml/2006/main">
            <a:off x="-80677" y="-589966"/>
            <a:ext cx="8757133" cy="4361055"/>
            <a:chOff x="207355" y="-8942238"/>
            <a:chExt cx="8757133" cy="8067957"/>
          </a:xfrm>
        </cdr:grpSpPr>
        <cdr:grpSp>
          <cdr:nvGrpSpPr>
            <cdr:cNvPr id="5" name="Groupe 4"/>
            <cdr:cNvGrpSpPr/>
          </cdr:nvGrpSpPr>
          <cdr:grpSpPr>
            <a:xfrm xmlns:a="http://schemas.openxmlformats.org/drawingml/2006/main">
              <a:off x="207355" y="-8942238"/>
              <a:ext cx="8757133" cy="7985136"/>
              <a:chOff x="158450" y="1825899"/>
              <a:chExt cx="7430951" cy="1983160"/>
            </a:xfrm>
          </cdr:grpSpPr>
          <cdr:grpSp>
            <cdr:nvGrpSpPr>
              <cdr:cNvPr id="7" name="Groupe 6"/>
              <cdr:cNvGrpSpPr/>
            </cdr:nvGrpSpPr>
            <cdr:grpSpPr>
              <a:xfrm xmlns:a="http://schemas.openxmlformats.org/drawingml/2006/main">
                <a:off x="158450" y="1825899"/>
                <a:ext cx="0" cy="0"/>
                <a:chOff x="158450" y="1825899"/>
                <a:chExt cx="0" cy="0"/>
              </a:xfrm>
            </cdr:grpSpPr>
          </cdr:grpSp>
          <cdr:sp macro="" textlink="">
            <cdr:nvSpPr>
              <cdr:cNvPr id="8" name="Rectangle 7"/>
              <cdr:cNvSpPr>
                <a:spLocks xmlns:a="http://schemas.openxmlformats.org/drawingml/2006/main" noChangeArrowheads="1"/>
              </cdr:cNvSpPr>
            </cdr:nvSpPr>
            <cdr:spPr bwMode="auto">
              <a:xfrm xmlns:a="http://schemas.openxmlformats.org/drawingml/2006/main">
                <a:off x="2375756" y="3639366"/>
                <a:ext cx="5213645" cy="169693"/>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horz" wrap="square" lIns="91440" tIns="45720" rIns="91440" bIns="45720" numCol="1" anchor="ctr" anchorCtr="0" compatLnSpc="1">
                <a:prstTxWarp prst="textNoShape">
                  <a:avLst/>
                </a:prstTxWarp>
                <a:spAutoFit/>
              </a:bodyPr>
              <a:lstStyle xmlns:a="http://schemas.openxmlformats.org/drawingml/2006/main">
                <a:defPPr>
                  <a:defRPr lang="es-E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rgbClr val="CC6600"/>
                  </a:solidFill>
                  <a:effectLst/>
                  <a:latin typeface="Arial" pitchFamily="34" charset="0"/>
                  <a:cs typeface="Arial" pitchFamily="34" charset="0"/>
                </a:endParaRPr>
              </a:p>
            </cdr:txBody>
          </cdr:sp>
        </cdr:grpSp>
        <cdr:sp macro="" textlink="">
          <cdr:nvSpPr>
            <cdr:cNvPr id="6" name="Rectangle 5"/>
            <cdr:cNvSpPr/>
          </cdr:nvSpPr>
          <cdr:spPr>
            <a:xfrm xmlns:a="http://schemas.openxmlformats.org/drawingml/2006/main">
              <a:off x="2123728" y="-1640366"/>
              <a:ext cx="6840760" cy="76608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E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just">
                <a:buFont typeface="Wingdings" pitchFamily="2" charset="2"/>
                <a:buChar char="Ø"/>
              </a:pPr>
              <a:endParaRPr lang="fr-FR" b="1" dirty="0" smtClean="0">
                <a:solidFill>
                  <a:srgbClr val="CC6600"/>
                </a:solidFill>
                <a:latin typeface="Times New Roman" pitchFamily="18" charset="0"/>
                <a:cs typeface="Times New Roman" pitchFamily="18" charset="0"/>
              </a:endParaRPr>
            </a:p>
          </cdr:txBody>
        </cdr:sp>
      </cdr:grp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EF7D8-964A-4B2D-9073-DA51B62F3DD7}" type="datetimeFigureOut">
              <a:rPr lang="fr-FR" smtClean="0"/>
              <a:pPr/>
              <a:t>23/11/2016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0C33D-CB2B-45D1-98ED-20FA2E190C7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F50C33D-CB2B-45D1-98ED-20FA2E190C70}"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F50C33D-CB2B-45D1-98ED-20FA2E190C70}" type="slidenum">
              <a:rPr lang="fr-FR" smtClean="0"/>
              <a:pPr/>
              <a:t>26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F50C33D-CB2B-45D1-98ED-20FA2E190C70}" type="slidenum">
              <a:rPr lang="fr-FR" smtClean="0"/>
              <a:pPr/>
              <a:t>29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F50C33D-CB2B-45D1-98ED-20FA2E190C70}" type="slidenum">
              <a:rPr lang="fr-FR" smtClean="0"/>
              <a:pPr/>
              <a:t>40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3EA31E3-66CB-4149-8C9B-B8E7BD38598E}" type="datetime1">
              <a:rPr lang="es-ES" smtClean="0"/>
              <a:pPr/>
              <a:t>23/11/2016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5DA4C4-1FAB-46A1-BC97-01521FB48311}" type="slidenum">
              <a:rPr lang="es-ES" smtClean="0"/>
              <a:pPr/>
              <a:t>‹N°›</a:t>
            </a:fld>
            <a:endParaRPr lang="es-ES"/>
          </a:p>
        </p:txBody>
      </p:sp>
    </p:spTree>
    <p:extLst>
      <p:ext uri="{BB962C8B-B14F-4D97-AF65-F5344CB8AC3E}">
        <p14:creationId xmlns="" xmlns:p14="http://schemas.microsoft.com/office/powerpoint/2010/main" val="123241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B1411E2-E675-4FDB-8854-3687440F9CDF}" type="datetime1">
              <a:rPr lang="es-ES" smtClean="0"/>
              <a:pPr/>
              <a:t>23/11/2016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5DA4C4-1FAB-46A1-BC97-01521FB48311}" type="slidenum">
              <a:rPr lang="es-ES" smtClean="0"/>
              <a:pPr/>
              <a:t>‹N°›</a:t>
            </a:fld>
            <a:endParaRPr lang="es-ES"/>
          </a:p>
        </p:txBody>
      </p:sp>
    </p:spTree>
    <p:extLst>
      <p:ext uri="{BB962C8B-B14F-4D97-AF65-F5344CB8AC3E}">
        <p14:creationId xmlns="" xmlns:p14="http://schemas.microsoft.com/office/powerpoint/2010/main" val="1239239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D88A831-49F4-422F-B970-278EB3E0B6D9}" type="datetime1">
              <a:rPr lang="es-ES" smtClean="0"/>
              <a:pPr/>
              <a:t>23/11/2016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5DA4C4-1FAB-46A1-BC97-01521FB48311}" type="slidenum">
              <a:rPr lang="es-ES" smtClean="0"/>
              <a:pPr/>
              <a:t>‹N°›</a:t>
            </a:fld>
            <a:endParaRPr lang="es-ES"/>
          </a:p>
        </p:txBody>
      </p:sp>
    </p:spTree>
    <p:extLst>
      <p:ext uri="{BB962C8B-B14F-4D97-AF65-F5344CB8AC3E}">
        <p14:creationId xmlns="" xmlns:p14="http://schemas.microsoft.com/office/powerpoint/2010/main" val="72448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4521DAA-DD9E-4664-AB88-8E3720075FDF}" type="datetime1">
              <a:rPr lang="es-ES" smtClean="0"/>
              <a:pPr/>
              <a:t>23/11/2016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5DA4C4-1FAB-46A1-BC97-01521FB48311}" type="slidenum">
              <a:rPr lang="es-ES" smtClean="0"/>
              <a:pPr/>
              <a:t>‹N°›</a:t>
            </a:fld>
            <a:endParaRPr lang="es-ES"/>
          </a:p>
        </p:txBody>
      </p:sp>
    </p:spTree>
    <p:extLst>
      <p:ext uri="{BB962C8B-B14F-4D97-AF65-F5344CB8AC3E}">
        <p14:creationId xmlns="" xmlns:p14="http://schemas.microsoft.com/office/powerpoint/2010/main" val="254207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D83058F-9A21-466E-A258-610579CC67DF}" type="datetime1">
              <a:rPr lang="es-ES" smtClean="0"/>
              <a:pPr/>
              <a:t>23/11/2016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5DA4C4-1FAB-46A1-BC97-01521FB48311}" type="slidenum">
              <a:rPr lang="es-ES" smtClean="0"/>
              <a:pPr/>
              <a:t>‹N°›</a:t>
            </a:fld>
            <a:endParaRPr lang="es-ES"/>
          </a:p>
        </p:txBody>
      </p:sp>
    </p:spTree>
    <p:extLst>
      <p:ext uri="{BB962C8B-B14F-4D97-AF65-F5344CB8AC3E}">
        <p14:creationId xmlns="" xmlns:p14="http://schemas.microsoft.com/office/powerpoint/2010/main" val="414523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8673F04-C4C4-45E1-91D9-902BD517D61B}" type="datetime1">
              <a:rPr lang="es-ES" smtClean="0"/>
              <a:pPr/>
              <a:t>23/11/2016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5DA4C4-1FAB-46A1-BC97-01521FB48311}" type="slidenum">
              <a:rPr lang="es-ES" smtClean="0"/>
              <a:pPr/>
              <a:t>‹N°›</a:t>
            </a:fld>
            <a:endParaRPr lang="es-ES"/>
          </a:p>
        </p:txBody>
      </p:sp>
    </p:spTree>
    <p:extLst>
      <p:ext uri="{BB962C8B-B14F-4D97-AF65-F5344CB8AC3E}">
        <p14:creationId xmlns="" xmlns:p14="http://schemas.microsoft.com/office/powerpoint/2010/main" val="364685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166D9B9-A75F-4670-AA7C-27FD4AC3A535}" type="datetime1">
              <a:rPr lang="es-ES" smtClean="0"/>
              <a:pPr/>
              <a:t>23/11/2016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95DA4C4-1FAB-46A1-BC97-01521FB48311}" type="slidenum">
              <a:rPr lang="es-ES" smtClean="0"/>
              <a:pPr/>
              <a:t>‹N°›</a:t>
            </a:fld>
            <a:endParaRPr lang="es-ES"/>
          </a:p>
        </p:txBody>
      </p:sp>
    </p:spTree>
    <p:extLst>
      <p:ext uri="{BB962C8B-B14F-4D97-AF65-F5344CB8AC3E}">
        <p14:creationId xmlns="" xmlns:p14="http://schemas.microsoft.com/office/powerpoint/2010/main" val="207127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2A4FDDE-7C66-416A-89B6-14D4BAED1FD8}" type="datetime1">
              <a:rPr lang="es-ES" smtClean="0"/>
              <a:pPr/>
              <a:t>23/11/2016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95DA4C4-1FAB-46A1-BC97-01521FB48311}" type="slidenum">
              <a:rPr lang="es-ES" smtClean="0"/>
              <a:pPr/>
              <a:t>‹N°›</a:t>
            </a:fld>
            <a:endParaRPr lang="es-ES"/>
          </a:p>
        </p:txBody>
      </p:sp>
    </p:spTree>
    <p:extLst>
      <p:ext uri="{BB962C8B-B14F-4D97-AF65-F5344CB8AC3E}">
        <p14:creationId xmlns="" xmlns:p14="http://schemas.microsoft.com/office/powerpoint/2010/main" val="25588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9BFE694-A627-457C-B821-7C51324ADC85}" type="datetime1">
              <a:rPr lang="es-ES" smtClean="0"/>
              <a:pPr/>
              <a:t>23/11/2016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95DA4C4-1FAB-46A1-BC97-01521FB48311}" type="slidenum">
              <a:rPr lang="es-ES" smtClean="0"/>
              <a:pPr/>
              <a:t>‹N°›</a:t>
            </a:fld>
            <a:endParaRPr lang="es-ES"/>
          </a:p>
        </p:txBody>
      </p:sp>
    </p:spTree>
    <p:extLst>
      <p:ext uri="{BB962C8B-B14F-4D97-AF65-F5344CB8AC3E}">
        <p14:creationId xmlns="" xmlns:p14="http://schemas.microsoft.com/office/powerpoint/2010/main" val="342774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910ABD-45B7-4C10-B1E4-D28C9333DF7A}" type="datetime1">
              <a:rPr lang="es-ES" smtClean="0"/>
              <a:pPr/>
              <a:t>23/11/2016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5DA4C4-1FAB-46A1-BC97-01521FB48311}" type="slidenum">
              <a:rPr lang="es-ES" smtClean="0"/>
              <a:pPr/>
              <a:t>‹N°›</a:t>
            </a:fld>
            <a:endParaRPr lang="es-ES"/>
          </a:p>
        </p:txBody>
      </p:sp>
    </p:spTree>
    <p:extLst>
      <p:ext uri="{BB962C8B-B14F-4D97-AF65-F5344CB8AC3E}">
        <p14:creationId xmlns="" xmlns:p14="http://schemas.microsoft.com/office/powerpoint/2010/main" val="270397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D6D9ADD-485D-4FA1-9111-8A3F05B13F79}" type="datetime1">
              <a:rPr lang="es-ES" smtClean="0"/>
              <a:pPr/>
              <a:t>23/11/2016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5DA4C4-1FAB-46A1-BC97-01521FB48311}" type="slidenum">
              <a:rPr lang="es-ES" smtClean="0"/>
              <a:pPr/>
              <a:t>‹N°›</a:t>
            </a:fld>
            <a:endParaRPr lang="es-ES"/>
          </a:p>
        </p:txBody>
      </p:sp>
    </p:spTree>
    <p:extLst>
      <p:ext uri="{BB962C8B-B14F-4D97-AF65-F5344CB8AC3E}">
        <p14:creationId xmlns="" xmlns:p14="http://schemas.microsoft.com/office/powerpoint/2010/main" val="252666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A42D3-446A-43F3-83BD-A042EABF5EE0}" type="datetime1">
              <a:rPr lang="es-ES" smtClean="0"/>
              <a:pPr/>
              <a:t>23/11/2016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DA4C4-1FAB-46A1-BC97-01521FB48311}" type="slidenum">
              <a:rPr lang="es-ES" smtClean="0"/>
              <a:pPr/>
              <a:t>‹N°›</a:t>
            </a:fld>
            <a:endParaRPr lang="es-ES"/>
          </a:p>
        </p:txBody>
      </p:sp>
    </p:spTree>
    <p:extLst>
      <p:ext uri="{BB962C8B-B14F-4D97-AF65-F5344CB8AC3E}">
        <p14:creationId xmlns="" xmlns:p14="http://schemas.microsoft.com/office/powerpoint/2010/main" val="1998393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5.jpeg"/><Relationship Id="rId7"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6.jpe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5.jpeg"/><Relationship Id="rId7" Type="http://schemas.openxmlformats.org/officeDocument/2006/relationships/image" Target="../media/image3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6.jpeg"/><Relationship Id="rId9"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5.jpeg"/><Relationship Id="rId7"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44.jpeg"/><Relationship Id="rId5" Type="http://schemas.openxmlformats.org/officeDocument/2006/relationships/image" Target="../media/image39.jpeg"/><Relationship Id="rId10" Type="http://schemas.openxmlformats.org/officeDocument/2006/relationships/image" Target="../media/image43.jpeg"/><Relationship Id="rId4" Type="http://schemas.openxmlformats.org/officeDocument/2006/relationships/image" Target="../media/image6.jpeg"/><Relationship Id="rId9"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8.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47.emf"/><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jpeg"/><Relationship Id="rId7" Type="http://schemas.openxmlformats.org/officeDocument/2006/relationships/image" Target="../media/image5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6.jpeg"/><Relationship Id="rId9" Type="http://schemas.openxmlformats.org/officeDocument/2006/relationships/image" Target="../media/image55.jpeg"/></Relationships>
</file>

<file path=ppt/slides/_rels/slide2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jpeg"/><Relationship Id="rId7" Type="http://schemas.openxmlformats.org/officeDocument/2006/relationships/image" Target="../media/image5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6.jpeg"/><Relationship Id="rId9" Type="http://schemas.openxmlformats.org/officeDocument/2006/relationships/image" Target="../media/image61.jpeg"/></Relationships>
</file>

<file path=ppt/slides/_rels/slide24.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5.jpeg"/><Relationship Id="rId7" Type="http://schemas.openxmlformats.org/officeDocument/2006/relationships/image" Target="../media/image6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4.jpeg"/><Relationship Id="rId11" Type="http://schemas.openxmlformats.org/officeDocument/2006/relationships/image" Target="../media/image69.jpeg"/><Relationship Id="rId5" Type="http://schemas.openxmlformats.org/officeDocument/2006/relationships/image" Target="../media/image63.jpeg"/><Relationship Id="rId10" Type="http://schemas.openxmlformats.org/officeDocument/2006/relationships/image" Target="../media/image68.jpeg"/><Relationship Id="rId4" Type="http://schemas.openxmlformats.org/officeDocument/2006/relationships/image" Target="../media/image6.jpeg"/><Relationship Id="rId9" Type="http://schemas.openxmlformats.org/officeDocument/2006/relationships/image" Target="../media/image67.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5.jpeg"/><Relationship Id="rId7" Type="http://schemas.openxmlformats.org/officeDocument/2006/relationships/image" Target="../media/image72.jpeg"/><Relationship Id="rId12" Type="http://schemas.openxmlformats.org/officeDocument/2006/relationships/image" Target="../media/image77.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1.jpeg"/><Relationship Id="rId11" Type="http://schemas.openxmlformats.org/officeDocument/2006/relationships/image" Target="../media/image76.jpeg"/><Relationship Id="rId5" Type="http://schemas.openxmlformats.org/officeDocument/2006/relationships/image" Target="../media/image70.jpeg"/><Relationship Id="rId10" Type="http://schemas.openxmlformats.org/officeDocument/2006/relationships/image" Target="../media/image75.jpeg"/><Relationship Id="rId4" Type="http://schemas.openxmlformats.org/officeDocument/2006/relationships/image" Target="../media/image6.jpeg"/><Relationship Id="rId9" Type="http://schemas.openxmlformats.org/officeDocument/2006/relationships/image" Target="../media/image74.jpeg"/></Relationships>
</file>

<file path=ppt/slides/_rels/slide29.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4.jpeg"/><Relationship Id="rId7" Type="http://schemas.openxmlformats.org/officeDocument/2006/relationships/image" Target="../media/image7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emf"/><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5.jpeg"/><Relationship Id="rId7" Type="http://schemas.openxmlformats.org/officeDocument/2006/relationships/image" Target="../media/image82.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jpeg"/><Relationship Id="rId10" Type="http://schemas.openxmlformats.org/officeDocument/2006/relationships/image" Target="../media/image85.jpeg"/><Relationship Id="rId4" Type="http://schemas.openxmlformats.org/officeDocument/2006/relationships/image" Target="../media/image6.jpeg"/><Relationship Id="rId9" Type="http://schemas.openxmlformats.org/officeDocument/2006/relationships/image" Target="../media/image84.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6.jpeg"/><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chart" Target="../charts/chart4.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chart" Target="../charts/chart7.xml"/><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chart" Target="../charts/chart8.xml"/><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chart" Target="../charts/chart12.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chart" Target="../charts/chart1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jpeg"/><Relationship Id="rId7"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chart" Target="../charts/chart15.xml"/><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chart" Target="../charts/chart16.xml"/><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image" Target="../media/image6.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chart" Target="../charts/chart18.xml"/><Relationship Id="rId4" Type="http://schemas.openxmlformats.org/officeDocument/2006/relationships/image" Target="../media/image6.jpeg"/></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chart" Target="../charts/chart19.xml"/><Relationship Id="rId4" Type="http://schemas.openxmlformats.org/officeDocument/2006/relationships/image" Target="../media/image6.jpeg"/></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chart" Target="../charts/chart20.xml"/><Relationship Id="rId4" Type="http://schemas.openxmlformats.org/officeDocument/2006/relationships/image" Target="../media/image6.jpeg"/></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image" Target="../media/image6.jpeg"/></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image" Target="../media/image6.jpeg"/></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92.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93.jpeg"/><Relationship Id="rId4" Type="http://schemas.openxmlformats.org/officeDocument/2006/relationships/image" Target="../media/image6.jpeg"/></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4.jpeg"/><Relationship Id="rId5" Type="http://schemas.openxmlformats.org/officeDocument/2006/relationships/chart" Target="../charts/chart25.xml"/><Relationship Id="rId4" Type="http://schemas.openxmlformats.org/officeDocument/2006/relationships/image" Target="../media/image6.jpeg"/></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chart" Target="../charts/chart26.xml"/><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6.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5.jpeg"/><Relationship Id="rId7" Type="http://schemas.openxmlformats.org/officeDocument/2006/relationships/image" Target="../media/image97.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6.jpeg"/><Relationship Id="rId5" Type="http://schemas.openxmlformats.org/officeDocument/2006/relationships/image" Target="../media/image95.png"/><Relationship Id="rId4" Type="http://schemas.openxmlformats.org/officeDocument/2006/relationships/image" Target="../media/image6.jpeg"/><Relationship Id="rId9" Type="http://schemas.openxmlformats.org/officeDocument/2006/relationships/image" Target="../media/image99.png"/></Relationships>
</file>

<file path=ppt/slides/_rels/slide6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5.jpeg"/><Relationship Id="rId7"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6.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236296" y="0"/>
            <a:ext cx="165618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436096" y="0"/>
            <a:ext cx="165618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635896" y="0"/>
            <a:ext cx="165618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683568" y="4437112"/>
            <a:ext cx="2664296"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Times New Roman" pitchFamily="18" charset="0"/>
                <a:cs typeface="Times New Roman" pitchFamily="18" charset="0"/>
              </a:rPr>
              <a:t>Présentée par</a:t>
            </a:r>
          </a:p>
          <a:p>
            <a:pPr algn="ctr"/>
            <a:r>
              <a:rPr lang="fr-FR" sz="2000" b="1" dirty="0" smtClean="0">
                <a:solidFill>
                  <a:schemeClr val="tx1"/>
                </a:solidFill>
                <a:latin typeface="Times New Roman" pitchFamily="18" charset="0"/>
                <a:cs typeface="Times New Roman" pitchFamily="18" charset="0"/>
              </a:rPr>
              <a:t>M</a:t>
            </a:r>
            <a:r>
              <a:rPr lang="fr-FR" sz="2000" b="1" baseline="30000" dirty="0" smtClean="0">
                <a:solidFill>
                  <a:schemeClr val="tx1"/>
                </a:solidFill>
                <a:latin typeface="Times New Roman" pitchFamily="18" charset="0"/>
                <a:cs typeface="Times New Roman" pitchFamily="18" charset="0"/>
              </a:rPr>
              <a:t>elle</a:t>
            </a:r>
            <a:r>
              <a:rPr lang="fr-FR" sz="2000" b="1" dirty="0" smtClean="0">
                <a:solidFill>
                  <a:schemeClr val="tx1"/>
                </a:solidFill>
                <a:latin typeface="Times New Roman" pitchFamily="18" charset="0"/>
                <a:cs typeface="Times New Roman" pitchFamily="18" charset="0"/>
              </a:rPr>
              <a:t> TAZRART Karima</a:t>
            </a:r>
            <a:endParaRPr lang="fr-FR" sz="2000" dirty="0">
              <a:solidFill>
                <a:schemeClr val="tx1"/>
              </a:solidFill>
              <a:latin typeface="Times New Roman" pitchFamily="18" charset="0"/>
              <a:cs typeface="Times New Roman" pitchFamily="18" charset="0"/>
            </a:endParaRPr>
          </a:p>
        </p:txBody>
      </p:sp>
      <p:sp>
        <p:nvSpPr>
          <p:cNvPr id="18" name="Rectangle 17"/>
          <p:cNvSpPr/>
          <p:nvPr/>
        </p:nvSpPr>
        <p:spPr>
          <a:xfrm>
            <a:off x="1115616" y="620688"/>
            <a:ext cx="6624736"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Times New Roman" pitchFamily="18" charset="0"/>
                <a:cs typeface="Times New Roman" pitchFamily="18" charset="0"/>
              </a:rPr>
              <a:t>Soutenance de doctorat</a:t>
            </a:r>
            <a:endParaRPr lang="fr-FR" sz="2000" dirty="0" smtClean="0">
              <a:solidFill>
                <a:schemeClr val="tx1"/>
              </a:solidFill>
              <a:latin typeface="Times New Roman" pitchFamily="18" charset="0"/>
              <a:cs typeface="Times New Roman" pitchFamily="18" charset="0"/>
            </a:endParaRPr>
          </a:p>
        </p:txBody>
      </p:sp>
      <p:sp>
        <p:nvSpPr>
          <p:cNvPr id="19" name="Rectangle 18"/>
          <p:cNvSpPr/>
          <p:nvPr/>
        </p:nvSpPr>
        <p:spPr>
          <a:xfrm>
            <a:off x="1403648" y="980728"/>
            <a:ext cx="6624736"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827584" y="0"/>
            <a:ext cx="7560840" cy="1169551"/>
          </a:xfrm>
          <a:prstGeom prst="rect">
            <a:avLst/>
          </a:prstGeom>
          <a:noFill/>
        </p:spPr>
        <p:txBody>
          <a:bodyPr wrap="square">
            <a:spAutoFit/>
          </a:bodyPr>
          <a:lstStyle/>
          <a:p>
            <a:pPr algn="ctr">
              <a:defRPr/>
            </a:pPr>
            <a:r>
              <a:rPr lang="fr-FR" sz="1400" b="1" dirty="0">
                <a:solidFill>
                  <a:schemeClr val="tx1">
                    <a:lumMod val="50000"/>
                  </a:schemeClr>
                </a:solidFill>
                <a:latin typeface="Copperplate Gothic Light" pitchFamily="34" charset="0"/>
              </a:rPr>
              <a:t>Ministère de l’enseignement supérieur et de la recherche </a:t>
            </a:r>
            <a:r>
              <a:rPr lang="fr-FR" sz="1400" b="1" dirty="0" smtClean="0">
                <a:solidFill>
                  <a:schemeClr val="tx1">
                    <a:lumMod val="50000"/>
                  </a:schemeClr>
                </a:solidFill>
                <a:latin typeface="Copperplate Gothic Light" pitchFamily="34" charset="0"/>
              </a:rPr>
              <a:t>scientifique</a:t>
            </a:r>
          </a:p>
          <a:p>
            <a:pPr algn="ctr">
              <a:defRPr/>
            </a:pPr>
            <a:r>
              <a:rPr lang="fr-FR" sz="1400" b="1" dirty="0" smtClean="0">
                <a:solidFill>
                  <a:schemeClr val="tx1">
                    <a:lumMod val="50000"/>
                  </a:schemeClr>
                </a:solidFill>
                <a:latin typeface="Copperplate Gothic Light" pitchFamily="34" charset="0"/>
              </a:rPr>
              <a:t>Université A/Mira de Bejaia        </a:t>
            </a:r>
            <a:endParaRPr lang="fr-FR" sz="1400" dirty="0">
              <a:solidFill>
                <a:schemeClr val="tx1">
                  <a:lumMod val="50000"/>
                </a:schemeClr>
              </a:solidFill>
              <a:latin typeface="Copperplate Gothic Light" pitchFamily="34" charset="0"/>
            </a:endParaRPr>
          </a:p>
          <a:p>
            <a:pPr algn="ctr">
              <a:defRPr/>
            </a:pPr>
            <a:r>
              <a:rPr lang="fr-FR" sz="1400" b="1" dirty="0">
                <a:solidFill>
                  <a:schemeClr val="tx1">
                    <a:lumMod val="50000"/>
                  </a:schemeClr>
                </a:solidFill>
                <a:latin typeface="Copperplate Gothic Light" pitchFamily="34" charset="0"/>
              </a:rPr>
              <a:t>        </a:t>
            </a:r>
            <a:r>
              <a:rPr lang="fr-FR" sz="1400" b="1" dirty="0" smtClean="0">
                <a:solidFill>
                  <a:schemeClr val="tx1">
                    <a:lumMod val="50000"/>
                  </a:schemeClr>
                </a:solidFill>
                <a:latin typeface="Copperplate Gothic Light" pitchFamily="34" charset="0"/>
              </a:rPr>
              <a:t>Faculté des Sciences de la Nature et de la Vie</a:t>
            </a:r>
          </a:p>
          <a:p>
            <a:pPr algn="ctr">
              <a:defRPr/>
            </a:pPr>
            <a:r>
              <a:rPr lang="fr-FR" sz="1400" b="1" dirty="0" smtClean="0">
                <a:solidFill>
                  <a:schemeClr val="tx1">
                    <a:lumMod val="50000"/>
                  </a:schemeClr>
                </a:solidFill>
                <a:latin typeface="Copperplate Gothic Light" pitchFamily="34" charset="0"/>
              </a:rPr>
              <a:t>Département des  Sciences Alimentaires</a:t>
            </a:r>
          </a:p>
          <a:p>
            <a:pPr>
              <a:defRPr/>
            </a:pPr>
            <a:endParaRPr lang="fr-FR" sz="1400" dirty="0">
              <a:solidFill>
                <a:schemeClr val="tx1">
                  <a:lumMod val="50000"/>
                </a:schemeClr>
              </a:solidFill>
              <a:latin typeface="Copperplate Gothic Light" pitchFamily="34" charset="0"/>
            </a:endParaRPr>
          </a:p>
        </p:txBody>
      </p:sp>
      <p:sp>
        <p:nvSpPr>
          <p:cNvPr id="21" name="Rectangle 20"/>
          <p:cNvSpPr/>
          <p:nvPr/>
        </p:nvSpPr>
        <p:spPr>
          <a:xfrm>
            <a:off x="5652120" y="4293096"/>
            <a:ext cx="2664296"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Times New Roman" pitchFamily="18" charset="0"/>
                <a:cs typeface="Times New Roman" pitchFamily="18" charset="0"/>
              </a:rPr>
              <a:t>Encadrée  par</a:t>
            </a:r>
          </a:p>
          <a:p>
            <a:pPr algn="ctr"/>
            <a:r>
              <a:rPr lang="fr-FR" b="1" dirty="0" smtClean="0">
                <a:solidFill>
                  <a:schemeClr val="tx1"/>
                </a:solidFill>
                <a:latin typeface="Times New Roman" pitchFamily="18" charset="0"/>
                <a:cs typeface="Times New Roman" pitchFamily="18" charset="0"/>
              </a:rPr>
              <a:t>Pr.  ZAIDI  Farid</a:t>
            </a:r>
            <a:endParaRPr lang="fr-FR" b="1" dirty="0">
              <a:solidFill>
                <a:schemeClr val="tx1"/>
              </a:solidFill>
              <a:latin typeface="Times New Roman" pitchFamily="18" charset="0"/>
              <a:cs typeface="Times New Roman" pitchFamily="18" charset="0"/>
            </a:endParaRPr>
          </a:p>
        </p:txBody>
      </p:sp>
      <p:sp>
        <p:nvSpPr>
          <p:cNvPr id="23" name="Rectangle à coins arrondis 22"/>
          <p:cNvSpPr/>
          <p:nvPr/>
        </p:nvSpPr>
        <p:spPr>
          <a:xfrm>
            <a:off x="611560" y="2780928"/>
            <a:ext cx="7920880" cy="1440160"/>
          </a:xfrm>
          <a:prstGeom prst="roundRect">
            <a:avLst/>
          </a:prstGeom>
          <a:solidFill>
            <a:srgbClr val="F6C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latin typeface="Times New Roman" pitchFamily="18" charset="0"/>
                <a:cs typeface="Times New Roman" pitchFamily="18" charset="0"/>
              </a:rPr>
              <a:t>Formulation et qualité nutritionnelle de pâtes alimentaires enrichies en légumineuses</a:t>
            </a:r>
            <a:endParaRPr lang="fr-FR" sz="3200" dirty="0">
              <a:solidFill>
                <a:schemeClr val="tx1"/>
              </a:solidFill>
              <a:latin typeface="Times New Roman" pitchFamily="18" charset="0"/>
              <a:cs typeface="Times New Roman" pitchFamily="18" charset="0"/>
            </a:endParaRPr>
          </a:p>
        </p:txBody>
      </p:sp>
      <p:sp>
        <p:nvSpPr>
          <p:cNvPr id="24" name="Rectangle 23"/>
          <p:cNvSpPr/>
          <p:nvPr/>
        </p:nvSpPr>
        <p:spPr>
          <a:xfrm>
            <a:off x="3347864" y="6381328"/>
            <a:ext cx="252028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latin typeface="Times New Roman" pitchFamily="18" charset="0"/>
                <a:cs typeface="Times New Roman" pitchFamily="18" charset="0"/>
              </a:rPr>
              <a:t>2016/2017</a:t>
            </a:r>
            <a:endParaRPr lang="fr-FR" sz="2400" dirty="0">
              <a:solidFill>
                <a:schemeClr val="tx1"/>
              </a:solidFill>
              <a:latin typeface="Times New Roman" pitchFamily="18" charset="0"/>
              <a:cs typeface="Times New Roman" pitchFamily="18" charset="0"/>
            </a:endParaRPr>
          </a:p>
        </p:txBody>
      </p:sp>
      <p:pic>
        <p:nvPicPr>
          <p:cNvPr id="13" name="Picture 2" descr="univ bejaia"/>
          <p:cNvPicPr>
            <a:picLocks noChangeAspect="1" noChangeArrowheads="1"/>
          </p:cNvPicPr>
          <p:nvPr/>
        </p:nvPicPr>
        <p:blipFill>
          <a:blip r:embed="rId3" cstate="print"/>
          <a:srcRect t="5882" b="23528"/>
          <a:stretch>
            <a:fillRect/>
          </a:stretch>
        </p:blipFill>
        <p:spPr bwMode="auto">
          <a:xfrm>
            <a:off x="-36512" y="0"/>
            <a:ext cx="1375432" cy="1006804"/>
          </a:xfrm>
          <a:prstGeom prst="rect">
            <a:avLst/>
          </a:prstGeom>
          <a:ln>
            <a:noFill/>
          </a:ln>
          <a:effectLst>
            <a:softEdge rad="112500"/>
          </a:effectLst>
        </p:spPr>
      </p:pic>
      <p:sp>
        <p:nvSpPr>
          <p:cNvPr id="14" name="ZoneTexte 13"/>
          <p:cNvSpPr txBox="1"/>
          <p:nvPr/>
        </p:nvSpPr>
        <p:spPr>
          <a:xfrm>
            <a:off x="3491880" y="2204864"/>
            <a:ext cx="2016224" cy="461665"/>
          </a:xfrm>
          <a:prstGeom prst="rect">
            <a:avLst/>
          </a:prstGeom>
          <a:noFill/>
        </p:spPr>
        <p:txBody>
          <a:bodyPr wrap="square" rtlCol="0">
            <a:spAutoFit/>
          </a:bodyPr>
          <a:lstStyle/>
          <a:p>
            <a:pPr algn="ctr"/>
            <a:r>
              <a:rPr lang="fr-FR" sz="2400" dirty="0" smtClean="0">
                <a:effectLst>
                  <a:outerShdw blurRad="38100" dist="38100" dir="2700000" algn="tl">
                    <a:srgbClr val="000000">
                      <a:alpha val="43137"/>
                    </a:srgbClr>
                  </a:outerShdw>
                </a:effectLst>
                <a:latin typeface="Monotype Corsiva" pitchFamily="66" charset="0"/>
                <a:cs typeface="Times New Roman" pitchFamily="18" charset="0"/>
              </a:rPr>
              <a:t>Thème</a:t>
            </a:r>
            <a:endParaRPr lang="fr-FR" sz="2400" dirty="0">
              <a:effectLst>
                <a:outerShdw blurRad="38100" dist="38100" dir="2700000" algn="tl">
                  <a:srgbClr val="000000">
                    <a:alpha val="43137"/>
                  </a:srgbClr>
                </a:outerShdw>
              </a:effectLst>
              <a:latin typeface="Monotype Corsiva" pitchFamily="66" charset="0"/>
              <a:cs typeface="Times New Roman" pitchFamily="18" charset="0"/>
            </a:endParaRPr>
          </a:p>
        </p:txBody>
      </p:sp>
      <p:pic>
        <p:nvPicPr>
          <p:cNvPr id="22" name="Picture 1" descr="D:\Pictures\fanion.gif"/>
          <p:cNvPicPr>
            <a:picLocks noChangeAspect="1" noChangeArrowheads="1" noCrop="1"/>
          </p:cNvPicPr>
          <p:nvPr/>
        </p:nvPicPr>
        <p:blipFill>
          <a:blip r:embed="rId4" cstate="print"/>
          <a:srcRect/>
          <a:stretch>
            <a:fillRect/>
          </a:stretch>
        </p:blipFill>
        <p:spPr bwMode="auto">
          <a:xfrm>
            <a:off x="8032115" y="0"/>
            <a:ext cx="1111885" cy="712871"/>
          </a:xfrm>
          <a:prstGeom prst="rect">
            <a:avLst/>
          </a:prstGeom>
          <a:noFill/>
        </p:spPr>
      </p:pic>
      <p:sp>
        <p:nvSpPr>
          <p:cNvPr id="25" name="Rectangle 24"/>
          <p:cNvSpPr/>
          <p:nvPr/>
        </p:nvSpPr>
        <p:spPr>
          <a:xfrm>
            <a:off x="683568" y="1844824"/>
            <a:ext cx="295232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Times New Roman" pitchFamily="18" charset="0"/>
                <a:cs typeface="Times New Roman" pitchFamily="18" charset="0"/>
              </a:rPr>
              <a:t>Filière: Sciences Biologiques</a:t>
            </a:r>
            <a:endParaRPr lang="fr-FR" dirty="0">
              <a:solidFill>
                <a:schemeClr val="tx1"/>
              </a:solidFill>
              <a:latin typeface="Times New Roman" pitchFamily="18" charset="0"/>
              <a:cs typeface="Times New Roman" pitchFamily="18" charset="0"/>
            </a:endParaRPr>
          </a:p>
        </p:txBody>
      </p:sp>
      <p:sp>
        <p:nvSpPr>
          <p:cNvPr id="26" name="Rectangle 25"/>
          <p:cNvSpPr/>
          <p:nvPr/>
        </p:nvSpPr>
        <p:spPr>
          <a:xfrm>
            <a:off x="5364088" y="1844824"/>
            <a:ext cx="338437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Times New Roman" pitchFamily="18" charset="0"/>
                <a:cs typeface="Times New Roman" pitchFamily="18" charset="0"/>
              </a:rPr>
              <a:t>Spécialité: Sciences Alimentaires</a:t>
            </a:r>
            <a:endParaRPr lang="fr-FR" dirty="0">
              <a:solidFill>
                <a:schemeClr val="tx1"/>
              </a:solidFill>
              <a:latin typeface="Times New Roman" pitchFamily="18" charset="0"/>
              <a:cs typeface="Times New Roman" pitchFamily="18" charset="0"/>
            </a:endParaRPr>
          </a:p>
        </p:txBody>
      </p:sp>
      <p:sp>
        <p:nvSpPr>
          <p:cNvPr id="29" name="Espace réservé du numéro de diapositive 28"/>
          <p:cNvSpPr>
            <a:spLocks noGrp="1"/>
          </p:cNvSpPr>
          <p:nvPr>
            <p:ph type="sldNum" sz="quarter" idx="12"/>
          </p:nvPr>
        </p:nvSpPr>
        <p:spPr/>
        <p:txBody>
          <a:bodyPr/>
          <a:lstStyle/>
          <a:p>
            <a:fld id="{595DA4C4-1FAB-46A1-BC97-01521FB48311}" type="slidenum">
              <a:rPr lang="es-ES" smtClean="0"/>
              <a:pPr/>
              <a:t>1</a:t>
            </a:fld>
            <a:endParaRPr lang="es-ES" dirty="0"/>
          </a:p>
        </p:txBody>
      </p:sp>
      <p:pic>
        <p:nvPicPr>
          <p:cNvPr id="1029" name="Picture 5" descr="C:\Users\user\Pictures\pics\Set_di_Pasta.jpg"/>
          <p:cNvPicPr>
            <a:picLocks noChangeAspect="1" noChangeArrowheads="1"/>
          </p:cNvPicPr>
          <p:nvPr/>
        </p:nvPicPr>
        <p:blipFill>
          <a:blip r:embed="rId5" cstate="print"/>
          <a:srcRect l="50029" t="1843" b="66493"/>
          <a:stretch>
            <a:fillRect/>
          </a:stretch>
        </p:blipFill>
        <p:spPr bwMode="auto">
          <a:xfrm>
            <a:off x="3419872" y="4653136"/>
            <a:ext cx="2232248" cy="1628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0" y="-27383"/>
            <a:ext cx="9144000" cy="936103"/>
            <a:chOff x="0" y="-27383"/>
            <a:chExt cx="9144000" cy="936103"/>
          </a:xfrm>
        </p:grpSpPr>
        <p:sp>
          <p:nvSpPr>
            <p:cNvPr id="6" name="Rectangle 5"/>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10" name="Rectangle 9"/>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Matériel et méthodes</a:t>
            </a:r>
            <a:endParaRPr lang="fr-FR" sz="2400" dirty="0">
              <a:solidFill>
                <a:srgbClr val="996633"/>
              </a:solidFill>
              <a:latin typeface="Times New Roman" pitchFamily="18" charset="0"/>
              <a:cs typeface="Times New Roman" pitchFamily="18" charset="0"/>
            </a:endParaRPr>
          </a:p>
        </p:txBody>
      </p:sp>
      <p:grpSp>
        <p:nvGrpSpPr>
          <p:cNvPr id="2" name="Groupe 17"/>
          <p:cNvGrpSpPr/>
          <p:nvPr/>
        </p:nvGrpSpPr>
        <p:grpSpPr>
          <a:xfrm>
            <a:off x="357158" y="1000108"/>
            <a:ext cx="8463314" cy="5184576"/>
            <a:chOff x="428596" y="1071546"/>
            <a:chExt cx="8134350" cy="5688632"/>
          </a:xfrm>
        </p:grpSpPr>
        <p:pic>
          <p:nvPicPr>
            <p:cNvPr id="3" name="Picture 2" descr="http://www.kabyle.com/archives/IMG/gif/wilaya_bgayet-2.gif"/>
            <p:cNvPicPr>
              <a:picLocks noChangeAspect="1" noChangeArrowheads="1"/>
            </p:cNvPicPr>
            <p:nvPr/>
          </p:nvPicPr>
          <p:blipFill>
            <a:blip r:embed="rId5" cstate="print"/>
            <a:srcRect t="4348"/>
            <a:stretch>
              <a:fillRect/>
            </a:stretch>
          </p:blipFill>
          <p:spPr bwMode="auto">
            <a:xfrm>
              <a:off x="428596" y="1873789"/>
              <a:ext cx="8134350" cy="4886389"/>
            </a:xfrm>
            <a:prstGeom prst="rect">
              <a:avLst/>
            </a:prstGeom>
            <a:noFill/>
          </p:spPr>
        </p:pic>
        <p:sp>
          <p:nvSpPr>
            <p:cNvPr id="4" name="Rectangle 3"/>
            <p:cNvSpPr/>
            <p:nvPr/>
          </p:nvSpPr>
          <p:spPr>
            <a:xfrm>
              <a:off x="1785918" y="1071546"/>
              <a:ext cx="5000660"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Bouée 11"/>
          <p:cNvSpPr/>
          <p:nvPr/>
        </p:nvSpPr>
        <p:spPr>
          <a:xfrm>
            <a:off x="3923928" y="3721986"/>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7" name="Espace réservé du numéro de diapositive 16"/>
          <p:cNvSpPr>
            <a:spLocks noGrp="1"/>
          </p:cNvSpPr>
          <p:nvPr>
            <p:ph type="sldNum" sz="quarter" idx="12"/>
          </p:nvPr>
        </p:nvSpPr>
        <p:spPr/>
        <p:txBody>
          <a:bodyPr/>
          <a:lstStyle/>
          <a:p>
            <a:fld id="{595DA4C4-1FAB-46A1-BC97-01521FB48311}" type="slidenum">
              <a:rPr lang="es-ES" smtClean="0"/>
              <a:pPr/>
              <a:t>10</a:t>
            </a:fld>
            <a:endParaRPr lang="es-ES"/>
          </a:p>
        </p:txBody>
      </p:sp>
      <p:sp>
        <p:nvSpPr>
          <p:cNvPr id="15" name="Text Box 10"/>
          <p:cNvSpPr txBox="1">
            <a:spLocks noChangeArrowheads="1"/>
          </p:cNvSpPr>
          <p:nvPr/>
        </p:nvSpPr>
        <p:spPr bwMode="auto">
          <a:xfrm>
            <a:off x="467544" y="980728"/>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Site de collecte de l’échantillon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sp>
          <p:nvSpPr>
            <p:cNvPr id="3"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5"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6"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7" name="Rectangle 6"/>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Matériel et méthodes</a:t>
            </a:r>
            <a:endParaRPr lang="fr-FR" sz="2400" dirty="0">
              <a:solidFill>
                <a:srgbClr val="996633"/>
              </a:solidFill>
              <a:latin typeface="Times New Roman" pitchFamily="18" charset="0"/>
              <a:cs typeface="Times New Roman" pitchFamily="18" charset="0"/>
            </a:endParaRPr>
          </a:p>
        </p:txBody>
      </p:sp>
      <p:sp>
        <p:nvSpPr>
          <p:cNvPr id="8" name="Rectangle 7"/>
          <p:cNvSpPr/>
          <p:nvPr/>
        </p:nvSpPr>
        <p:spPr>
          <a:xfrm>
            <a:off x="3275856" y="980728"/>
            <a:ext cx="201622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rgbClr val="996633"/>
              </a:solidFill>
              <a:latin typeface="Times New Roman" pitchFamily="18" charset="0"/>
              <a:cs typeface="Times New Roman" pitchFamily="18" charset="0"/>
            </a:endParaRPr>
          </a:p>
        </p:txBody>
      </p:sp>
      <p:sp>
        <p:nvSpPr>
          <p:cNvPr id="12" name="Flèche courbée vers le bas 11"/>
          <p:cNvSpPr/>
          <p:nvPr/>
        </p:nvSpPr>
        <p:spPr>
          <a:xfrm>
            <a:off x="2195736" y="2276872"/>
            <a:ext cx="936104" cy="360040"/>
          </a:xfrm>
          <a:prstGeom prst="curvedDownArrow">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courbée vers le bas 12"/>
          <p:cNvSpPr/>
          <p:nvPr/>
        </p:nvSpPr>
        <p:spPr>
          <a:xfrm>
            <a:off x="5724128" y="2204864"/>
            <a:ext cx="864096" cy="432048"/>
          </a:xfrm>
          <a:prstGeom prst="curvedDownArrow">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5" name="Groupe 24"/>
          <p:cNvGrpSpPr/>
          <p:nvPr/>
        </p:nvGrpSpPr>
        <p:grpSpPr>
          <a:xfrm>
            <a:off x="6516216" y="1717923"/>
            <a:ext cx="2287141" cy="2503165"/>
            <a:chOff x="6516216" y="1717923"/>
            <a:chExt cx="2287141" cy="2503165"/>
          </a:xfrm>
        </p:grpSpPr>
        <p:pic>
          <p:nvPicPr>
            <p:cNvPr id="2052" name="Picture 4" descr="Résultat de recherche d'images pour &quot;farine de fèves&quot;"/>
            <p:cNvPicPr>
              <a:picLocks noChangeAspect="1" noChangeArrowheads="1"/>
            </p:cNvPicPr>
            <p:nvPr/>
          </p:nvPicPr>
          <p:blipFill>
            <a:blip r:embed="rId5" cstate="print"/>
            <a:srcRect/>
            <a:stretch>
              <a:fillRect/>
            </a:stretch>
          </p:blipFill>
          <p:spPr bwMode="auto">
            <a:xfrm>
              <a:off x="6660232" y="1717923"/>
              <a:ext cx="2143125" cy="1711077"/>
            </a:xfrm>
            <a:prstGeom prst="rect">
              <a:avLst/>
            </a:prstGeom>
            <a:noFill/>
          </p:spPr>
        </p:pic>
        <p:sp>
          <p:nvSpPr>
            <p:cNvPr id="14" name="Rectangle 13"/>
            <p:cNvSpPr/>
            <p:nvPr/>
          </p:nvSpPr>
          <p:spPr>
            <a:xfrm>
              <a:off x="6516216" y="3573016"/>
              <a:ext cx="223224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Farine de Féverole</a:t>
              </a:r>
              <a:endParaRPr lang="fr-FR" sz="2000" dirty="0">
                <a:solidFill>
                  <a:srgbClr val="996633"/>
                </a:solidFill>
                <a:latin typeface="Times New Roman" pitchFamily="18" charset="0"/>
                <a:cs typeface="Times New Roman" pitchFamily="18" charset="0"/>
              </a:endParaRPr>
            </a:p>
          </p:txBody>
        </p:sp>
      </p:grpSp>
      <p:grpSp>
        <p:nvGrpSpPr>
          <p:cNvPr id="24" name="Groupe 23"/>
          <p:cNvGrpSpPr/>
          <p:nvPr/>
        </p:nvGrpSpPr>
        <p:grpSpPr>
          <a:xfrm>
            <a:off x="3222104" y="1752600"/>
            <a:ext cx="2286000" cy="2468488"/>
            <a:chOff x="3222104" y="1752600"/>
            <a:chExt cx="2286000" cy="2468488"/>
          </a:xfrm>
        </p:grpSpPr>
        <p:pic>
          <p:nvPicPr>
            <p:cNvPr id="2050" name="Picture 2" descr="Résultat de recherche d'images pour &quot;moulin traditionnel&quot;"/>
            <p:cNvPicPr>
              <a:picLocks noChangeAspect="1" noChangeArrowheads="1"/>
            </p:cNvPicPr>
            <p:nvPr/>
          </p:nvPicPr>
          <p:blipFill>
            <a:blip r:embed="rId6" cstate="print"/>
            <a:srcRect/>
            <a:stretch>
              <a:fillRect/>
            </a:stretch>
          </p:blipFill>
          <p:spPr bwMode="auto">
            <a:xfrm>
              <a:off x="3222104" y="1752600"/>
              <a:ext cx="2286000" cy="1676400"/>
            </a:xfrm>
            <a:prstGeom prst="rect">
              <a:avLst/>
            </a:prstGeom>
            <a:noFill/>
          </p:spPr>
        </p:pic>
        <p:sp>
          <p:nvSpPr>
            <p:cNvPr id="15" name="Rectangle 14"/>
            <p:cNvSpPr/>
            <p:nvPr/>
          </p:nvSpPr>
          <p:spPr>
            <a:xfrm>
              <a:off x="3347864" y="3573016"/>
              <a:ext cx="201622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Broyage</a:t>
              </a:r>
              <a:endParaRPr lang="fr-FR" sz="2000" dirty="0">
                <a:solidFill>
                  <a:srgbClr val="996633"/>
                </a:solidFill>
                <a:latin typeface="Times New Roman" pitchFamily="18" charset="0"/>
                <a:cs typeface="Times New Roman" pitchFamily="18" charset="0"/>
              </a:endParaRPr>
            </a:p>
          </p:txBody>
        </p:sp>
      </p:grpSp>
      <p:grpSp>
        <p:nvGrpSpPr>
          <p:cNvPr id="22" name="Groupe 21"/>
          <p:cNvGrpSpPr/>
          <p:nvPr/>
        </p:nvGrpSpPr>
        <p:grpSpPr>
          <a:xfrm>
            <a:off x="251520" y="1844824"/>
            <a:ext cx="2376264" cy="2376264"/>
            <a:chOff x="251520" y="1844824"/>
            <a:chExt cx="2376264" cy="2376264"/>
          </a:xfrm>
        </p:grpSpPr>
        <p:pic>
          <p:nvPicPr>
            <p:cNvPr id="9" name="Picture 3"/>
            <p:cNvPicPr>
              <a:picLocks noChangeAspect="1" noChangeArrowheads="1"/>
            </p:cNvPicPr>
            <p:nvPr/>
          </p:nvPicPr>
          <p:blipFill>
            <a:blip r:embed="rId7" cstate="print"/>
            <a:srcRect/>
            <a:stretch>
              <a:fillRect/>
            </a:stretch>
          </p:blipFill>
          <p:spPr bwMode="auto">
            <a:xfrm>
              <a:off x="467544" y="1844824"/>
              <a:ext cx="1728192" cy="1584176"/>
            </a:xfrm>
            <a:prstGeom prst="rect">
              <a:avLst/>
            </a:prstGeom>
            <a:ln>
              <a:noFill/>
            </a:ln>
            <a:effectLst>
              <a:softEdge rad="112500"/>
            </a:effectLst>
          </p:spPr>
        </p:pic>
        <p:sp>
          <p:nvSpPr>
            <p:cNvPr id="16" name="Rectangle 15"/>
            <p:cNvSpPr/>
            <p:nvPr/>
          </p:nvSpPr>
          <p:spPr>
            <a:xfrm>
              <a:off x="251520" y="3573016"/>
              <a:ext cx="237626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Graines de féverole</a:t>
              </a:r>
              <a:endParaRPr lang="fr-FR" sz="2000" dirty="0">
                <a:solidFill>
                  <a:srgbClr val="996633"/>
                </a:solidFill>
                <a:latin typeface="Times New Roman" pitchFamily="18" charset="0"/>
                <a:cs typeface="Times New Roman" pitchFamily="18" charset="0"/>
              </a:endParaRPr>
            </a:p>
          </p:txBody>
        </p:sp>
      </p:grpSp>
      <p:grpSp>
        <p:nvGrpSpPr>
          <p:cNvPr id="26" name="Groupe 25"/>
          <p:cNvGrpSpPr/>
          <p:nvPr/>
        </p:nvGrpSpPr>
        <p:grpSpPr>
          <a:xfrm>
            <a:off x="2339752" y="4492028"/>
            <a:ext cx="4824536" cy="2365972"/>
            <a:chOff x="2339752" y="4492028"/>
            <a:chExt cx="4824536" cy="2365972"/>
          </a:xfrm>
        </p:grpSpPr>
        <p:pic>
          <p:nvPicPr>
            <p:cNvPr id="2053" name="Picture 5" descr="C:\Users\Public\Pictures\SAM_0166.JPG"/>
            <p:cNvPicPr>
              <a:picLocks noChangeAspect="1" noChangeArrowheads="1"/>
            </p:cNvPicPr>
            <p:nvPr/>
          </p:nvPicPr>
          <p:blipFill>
            <a:blip r:embed="rId8" cstate="print"/>
            <a:srcRect/>
            <a:stretch>
              <a:fillRect/>
            </a:stretch>
          </p:blipFill>
          <p:spPr bwMode="auto">
            <a:xfrm>
              <a:off x="2339752" y="4581128"/>
              <a:ext cx="1944216" cy="1628800"/>
            </a:xfrm>
            <a:prstGeom prst="rect">
              <a:avLst/>
            </a:prstGeom>
            <a:noFill/>
          </p:spPr>
        </p:pic>
        <p:pic>
          <p:nvPicPr>
            <p:cNvPr id="18"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rot="16200000">
              <a:off x="5220071" y="4149079"/>
              <a:ext cx="1601267" cy="22871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 name="Rectangle 18"/>
            <p:cNvSpPr/>
            <p:nvPr/>
          </p:nvSpPr>
          <p:spPr>
            <a:xfrm>
              <a:off x="3419872" y="6209928"/>
              <a:ext cx="266429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Semoule du commerce</a:t>
              </a:r>
              <a:endParaRPr lang="fr-FR" sz="2000" dirty="0">
                <a:solidFill>
                  <a:srgbClr val="996633"/>
                </a:solidFill>
                <a:latin typeface="Times New Roman" pitchFamily="18" charset="0"/>
                <a:cs typeface="Times New Roman" pitchFamily="18" charset="0"/>
              </a:endParaRPr>
            </a:p>
          </p:txBody>
        </p:sp>
      </p:grpSp>
      <p:sp>
        <p:nvSpPr>
          <p:cNvPr id="20" name="Text Box 10"/>
          <p:cNvSpPr txBox="1">
            <a:spLocks noChangeArrowheads="1"/>
          </p:cNvSpPr>
          <p:nvPr/>
        </p:nvSpPr>
        <p:spPr bwMode="auto">
          <a:xfrm>
            <a:off x="539552" y="1052736"/>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Matériel végétal</a:t>
            </a:r>
          </a:p>
        </p:txBody>
      </p:sp>
      <p:sp>
        <p:nvSpPr>
          <p:cNvPr id="23" name="Espace réservé du numéro de diapositive 22"/>
          <p:cNvSpPr>
            <a:spLocks noGrp="1"/>
          </p:cNvSpPr>
          <p:nvPr>
            <p:ph type="sldNum" sz="quarter" idx="12"/>
          </p:nvPr>
        </p:nvSpPr>
        <p:spPr/>
        <p:txBody>
          <a:bodyPr/>
          <a:lstStyle/>
          <a:p>
            <a:fld id="{595DA4C4-1FAB-46A1-BC97-01521FB48311}" type="slidenum">
              <a:rPr lang="es-ES" smtClean="0"/>
              <a:pPr/>
              <a:t>11</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Right)">
                                      <p:cBhvr>
                                        <p:cTn id="13" dur="2000"/>
                                        <p:tgtEl>
                                          <p:spTgt spid="12"/>
                                        </p:tgtEl>
                                      </p:cBhvr>
                                    </p:animEffect>
                                  </p:childTnLst>
                                </p:cTn>
                              </p:par>
                              <p:par>
                                <p:cTn id="14" presetID="18" presetClass="entr" presetSubtype="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strips(downRight)">
                                      <p:cBhvr>
                                        <p:cTn id="16" dur="2000"/>
                                        <p:tgtEl>
                                          <p:spTgt spid="24"/>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trips(downRight)">
                                      <p:cBhvr>
                                        <p:cTn id="19" dur="2000"/>
                                        <p:tgtEl>
                                          <p:spTgt spid="13"/>
                                        </p:tgtEl>
                                      </p:cBhvr>
                                    </p:animEffect>
                                  </p:childTnLst>
                                </p:cTn>
                              </p:par>
                              <p:par>
                                <p:cTn id="20" presetID="18" presetClass="entr" presetSubtype="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strips(downRight)">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amond(in)">
                                      <p:cBhvr>
                                        <p:cTn id="2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95DA4C4-1FAB-46A1-BC97-01521FB48311}" type="slidenum">
              <a:rPr lang="es-ES" smtClean="0"/>
              <a:pPr/>
              <a:t>12</a:t>
            </a:fld>
            <a:endParaRPr lang="es-ES"/>
          </a:p>
        </p:txBody>
      </p:sp>
      <p:grpSp>
        <p:nvGrpSpPr>
          <p:cNvPr id="3" name="Groupe 2"/>
          <p:cNvGrpSpPr/>
          <p:nvPr/>
        </p:nvGrpSpPr>
        <p:grpSpPr>
          <a:xfrm>
            <a:off x="0" y="-27383"/>
            <a:ext cx="9144000" cy="936103"/>
            <a:chOff x="0" y="-27383"/>
            <a:chExt cx="9144000" cy="936103"/>
          </a:xfrm>
        </p:grpSpPr>
        <p:sp>
          <p:nvSpPr>
            <p:cNvPr id="4" name="Rectangle 3"/>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6"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7"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8" name="Rectangle 7"/>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Matériel et méthodes</a:t>
            </a:r>
            <a:endParaRPr lang="fr-FR" sz="2400" dirty="0">
              <a:solidFill>
                <a:srgbClr val="996633"/>
              </a:solidFill>
              <a:latin typeface="Times New Roman" pitchFamily="18" charset="0"/>
              <a:cs typeface="Times New Roman" pitchFamily="18" charset="0"/>
            </a:endParaRPr>
          </a:p>
        </p:txBody>
      </p:sp>
      <p:sp>
        <p:nvSpPr>
          <p:cNvPr id="9" name="Text Box 10"/>
          <p:cNvSpPr txBox="1">
            <a:spLocks noChangeArrowheads="1"/>
          </p:cNvSpPr>
          <p:nvPr/>
        </p:nvSpPr>
        <p:spPr bwMode="auto">
          <a:xfrm>
            <a:off x="539552" y="1052736"/>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Composition biochimique de la farine de féverole</a:t>
            </a:r>
          </a:p>
        </p:txBody>
      </p:sp>
      <p:grpSp>
        <p:nvGrpSpPr>
          <p:cNvPr id="30" name="Groupe 29"/>
          <p:cNvGrpSpPr/>
          <p:nvPr/>
        </p:nvGrpSpPr>
        <p:grpSpPr>
          <a:xfrm>
            <a:off x="365726" y="1772816"/>
            <a:ext cx="7590650" cy="876919"/>
            <a:chOff x="365726" y="1772816"/>
            <a:chExt cx="7590650" cy="876919"/>
          </a:xfrm>
        </p:grpSpPr>
        <p:sp>
          <p:nvSpPr>
            <p:cNvPr id="28" name="AutoShape 55"/>
            <p:cNvSpPr>
              <a:spLocks noChangeArrowheads="1"/>
            </p:cNvSpPr>
            <p:nvPr/>
          </p:nvSpPr>
          <p:spPr bwMode="gray">
            <a:xfrm>
              <a:off x="365726" y="1988840"/>
              <a:ext cx="7590650" cy="660895"/>
            </a:xfrm>
            <a:prstGeom prst="roundRect">
              <a:avLst>
                <a:gd name="adj" fmla="val 16667"/>
              </a:avLst>
            </a:prstGeom>
            <a:solidFill>
              <a:srgbClr val="F6C700">
                <a:alpha val="30000"/>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dirty="0" smtClean="0">
                  <a:solidFill>
                    <a:srgbClr val="996633"/>
                  </a:solidFill>
                  <a:latin typeface="Times New Roman" pitchFamily="18" charset="0"/>
                  <a:cs typeface="Times New Roman" pitchFamily="18" charset="0"/>
                </a:rPr>
                <a:t>Déshydratation des échantillons à 105°C jusqu’à poids constant (AOAC, 925,09</a:t>
              </a:r>
              <a:r>
                <a:rPr lang="fr-FR" dirty="0" smtClean="0">
                  <a:solidFill>
                    <a:srgbClr val="966F00"/>
                  </a:solidFill>
                </a:rPr>
                <a:t>)</a:t>
              </a:r>
              <a:endParaRPr lang="fr-FR" dirty="0">
                <a:solidFill>
                  <a:srgbClr val="966F00"/>
                </a:solidFill>
              </a:endParaRPr>
            </a:p>
          </p:txBody>
        </p:sp>
        <p:sp>
          <p:nvSpPr>
            <p:cNvPr id="31" name="AutoShape 67"/>
            <p:cNvSpPr>
              <a:spLocks noChangeArrowheads="1"/>
            </p:cNvSpPr>
            <p:nvPr/>
          </p:nvSpPr>
          <p:spPr bwMode="gray">
            <a:xfrm>
              <a:off x="405497" y="1772816"/>
              <a:ext cx="3662447" cy="294800"/>
            </a:xfrm>
            <a:prstGeom prst="roundRect">
              <a:avLst>
                <a:gd name="adj" fmla="val 17509"/>
              </a:avLst>
            </a:prstGeom>
            <a:solidFill>
              <a:srgbClr val="FFCC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sz="2000" dirty="0" smtClean="0">
                  <a:solidFill>
                    <a:srgbClr val="993300"/>
                  </a:solidFill>
                  <a:latin typeface="Times New Roman" pitchFamily="18" charset="0"/>
                  <a:cs typeface="Times New Roman" pitchFamily="18" charset="0"/>
                </a:rPr>
                <a:t>Détermination de l’humidité</a:t>
              </a:r>
              <a:endParaRPr lang="fr-FR" sz="2000" dirty="0">
                <a:solidFill>
                  <a:srgbClr val="993300"/>
                </a:solidFill>
                <a:latin typeface="Times New Roman" pitchFamily="18" charset="0"/>
                <a:cs typeface="Times New Roman" pitchFamily="18" charset="0"/>
              </a:endParaRPr>
            </a:p>
          </p:txBody>
        </p:sp>
      </p:grpSp>
      <p:grpSp>
        <p:nvGrpSpPr>
          <p:cNvPr id="38" name="Groupe 37"/>
          <p:cNvGrpSpPr/>
          <p:nvPr/>
        </p:nvGrpSpPr>
        <p:grpSpPr>
          <a:xfrm>
            <a:off x="394677" y="4725133"/>
            <a:ext cx="7345675" cy="864107"/>
            <a:chOff x="394677" y="4725133"/>
            <a:chExt cx="7345675" cy="864107"/>
          </a:xfrm>
        </p:grpSpPr>
        <p:sp>
          <p:nvSpPr>
            <p:cNvPr id="32" name="AutoShape 55"/>
            <p:cNvSpPr>
              <a:spLocks noChangeArrowheads="1"/>
            </p:cNvSpPr>
            <p:nvPr/>
          </p:nvSpPr>
          <p:spPr bwMode="gray">
            <a:xfrm>
              <a:off x="406700" y="4926622"/>
              <a:ext cx="7333652" cy="662618"/>
            </a:xfrm>
            <a:prstGeom prst="roundRect">
              <a:avLst>
                <a:gd name="adj" fmla="val 16667"/>
              </a:avLst>
            </a:prstGeom>
            <a:solidFill>
              <a:srgbClr val="E6AA00"/>
            </a:solidFill>
            <a:ln/>
          </p:spPr>
          <p:style>
            <a:lnRef idx="1">
              <a:schemeClr val="accent3"/>
            </a:lnRef>
            <a:fillRef idx="2">
              <a:schemeClr val="accent3"/>
            </a:fillRef>
            <a:effectRef idx="1">
              <a:schemeClr val="accent3"/>
            </a:effectRef>
            <a:fontRef idx="minor">
              <a:schemeClr val="dk1"/>
            </a:fontRef>
          </p:style>
          <p:txBody>
            <a:bodyPr wrap="none" anchor="ctr"/>
            <a:lstStyle/>
            <a:p>
              <a:r>
                <a:rPr lang="fr-FR" dirty="0" smtClean="0">
                  <a:solidFill>
                    <a:schemeClr val="bg1"/>
                  </a:solidFill>
                  <a:latin typeface="Times New Roman" pitchFamily="18" charset="0"/>
                  <a:cs typeface="Times New Roman" pitchFamily="18" charset="0"/>
                </a:rPr>
                <a:t>Par incinération  dans un four à </a:t>
              </a:r>
              <a:r>
                <a:rPr lang="fr-FR" dirty="0" err="1" smtClean="0">
                  <a:solidFill>
                    <a:schemeClr val="bg1"/>
                  </a:solidFill>
                  <a:latin typeface="Times New Roman" pitchFamily="18" charset="0"/>
                  <a:cs typeface="Times New Roman" pitchFamily="18" charset="0"/>
                </a:rPr>
                <a:t>mouffle</a:t>
              </a:r>
              <a:r>
                <a:rPr lang="fr-FR" dirty="0" smtClean="0">
                  <a:solidFill>
                    <a:schemeClr val="bg1"/>
                  </a:solidFill>
                  <a:latin typeface="Times New Roman" pitchFamily="18" charset="0"/>
                  <a:cs typeface="Times New Roman" pitchFamily="18" charset="0"/>
                </a:rPr>
                <a:t> à 600°C </a:t>
              </a:r>
              <a:r>
                <a:rPr lang="fr-FR" dirty="0" err="1" smtClean="0">
                  <a:solidFill>
                    <a:schemeClr val="bg1"/>
                  </a:solidFill>
                  <a:latin typeface="Times New Roman" pitchFamily="18" charset="0"/>
                  <a:cs typeface="Times New Roman" pitchFamily="18" charset="0"/>
                </a:rPr>
                <a:t>pdt</a:t>
              </a:r>
              <a:r>
                <a:rPr lang="fr-FR" dirty="0" smtClean="0">
                  <a:solidFill>
                    <a:schemeClr val="bg1"/>
                  </a:solidFill>
                  <a:latin typeface="Times New Roman" pitchFamily="18" charset="0"/>
                  <a:cs typeface="Times New Roman" pitchFamily="18" charset="0"/>
                </a:rPr>
                <a:t> 2h (AACC, 08-03)</a:t>
              </a:r>
              <a:endParaRPr lang="fr-FR" dirty="0">
                <a:solidFill>
                  <a:schemeClr val="bg1"/>
                </a:solidFill>
                <a:latin typeface="Times New Roman" pitchFamily="18" charset="0"/>
                <a:cs typeface="Times New Roman" pitchFamily="18" charset="0"/>
              </a:endParaRPr>
            </a:p>
          </p:txBody>
        </p:sp>
        <p:sp>
          <p:nvSpPr>
            <p:cNvPr id="33" name="AutoShape 70"/>
            <p:cNvSpPr>
              <a:spLocks noChangeArrowheads="1"/>
            </p:cNvSpPr>
            <p:nvPr/>
          </p:nvSpPr>
          <p:spPr bwMode="gray">
            <a:xfrm>
              <a:off x="394677" y="4725133"/>
              <a:ext cx="3752442" cy="288043"/>
            </a:xfrm>
            <a:prstGeom prst="roundRect">
              <a:avLst>
                <a:gd name="adj" fmla="val 50000"/>
              </a:avLst>
            </a:prstGeom>
            <a:solidFill>
              <a:srgbClr val="CC66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sz="2000" dirty="0" smtClean="0">
                  <a:solidFill>
                    <a:schemeClr val="bg1"/>
                  </a:solidFill>
                  <a:latin typeface="Times New Roman" pitchFamily="18" charset="0"/>
                  <a:cs typeface="Times New Roman" pitchFamily="18" charset="0"/>
                </a:rPr>
                <a:t>Détermination des cendres</a:t>
              </a:r>
              <a:endParaRPr lang="fr-FR" sz="2000" dirty="0">
                <a:solidFill>
                  <a:schemeClr val="bg1"/>
                </a:solidFill>
                <a:latin typeface="Times New Roman" pitchFamily="18" charset="0"/>
                <a:cs typeface="Times New Roman" pitchFamily="18" charset="0"/>
              </a:endParaRPr>
            </a:p>
          </p:txBody>
        </p:sp>
      </p:grpSp>
      <p:grpSp>
        <p:nvGrpSpPr>
          <p:cNvPr id="39" name="Groupe 38"/>
          <p:cNvGrpSpPr/>
          <p:nvPr/>
        </p:nvGrpSpPr>
        <p:grpSpPr>
          <a:xfrm>
            <a:off x="395536" y="5733245"/>
            <a:ext cx="7344816" cy="936115"/>
            <a:chOff x="395536" y="5733245"/>
            <a:chExt cx="7344816" cy="936115"/>
          </a:xfrm>
        </p:grpSpPr>
        <p:sp>
          <p:nvSpPr>
            <p:cNvPr id="25" name="AutoShape 55"/>
            <p:cNvSpPr>
              <a:spLocks noChangeArrowheads="1"/>
            </p:cNvSpPr>
            <p:nvPr/>
          </p:nvSpPr>
          <p:spPr bwMode="gray">
            <a:xfrm>
              <a:off x="395536" y="6006742"/>
              <a:ext cx="7344816" cy="662618"/>
            </a:xfrm>
            <a:prstGeom prst="roundRect">
              <a:avLst>
                <a:gd name="adj" fmla="val 16667"/>
              </a:avLst>
            </a:prstGeom>
            <a:solidFill>
              <a:srgbClr val="966F00"/>
            </a:solidFill>
            <a:ln/>
          </p:spPr>
          <p:style>
            <a:lnRef idx="1">
              <a:schemeClr val="accent3"/>
            </a:lnRef>
            <a:fillRef idx="2">
              <a:schemeClr val="accent3"/>
            </a:fillRef>
            <a:effectRef idx="1">
              <a:schemeClr val="accent3"/>
            </a:effectRef>
            <a:fontRef idx="minor">
              <a:schemeClr val="dk1"/>
            </a:fontRef>
          </p:style>
          <p:txBody>
            <a:bodyPr wrap="none" anchor="ctr"/>
            <a:lstStyle/>
            <a:p>
              <a:r>
                <a:rPr lang="fr-FR" dirty="0" smtClean="0">
                  <a:solidFill>
                    <a:schemeClr val="bg1"/>
                  </a:solidFill>
                  <a:latin typeface="Times New Roman" pitchFamily="18" charset="0"/>
                  <a:cs typeface="Times New Roman" pitchFamily="18" charset="0"/>
                </a:rPr>
                <a:t>Par extraction au </a:t>
              </a:r>
              <a:r>
                <a:rPr lang="fr-FR" dirty="0" err="1" smtClean="0">
                  <a:solidFill>
                    <a:schemeClr val="bg1"/>
                  </a:solidFill>
                  <a:latin typeface="Times New Roman" pitchFamily="18" charset="0"/>
                  <a:cs typeface="Times New Roman" pitchFamily="18" charset="0"/>
                </a:rPr>
                <a:t>soxhlet</a:t>
              </a:r>
              <a:r>
                <a:rPr lang="fr-FR" dirty="0" smtClean="0">
                  <a:solidFill>
                    <a:schemeClr val="bg1"/>
                  </a:solidFill>
                  <a:latin typeface="Times New Roman" pitchFamily="18" charset="0"/>
                  <a:cs typeface="Times New Roman" pitchFamily="18" charset="0"/>
                </a:rPr>
                <a:t> selon la méthode AOAC 945-16</a:t>
              </a:r>
              <a:endParaRPr lang="fr-FR" dirty="0">
                <a:solidFill>
                  <a:schemeClr val="bg1"/>
                </a:solidFill>
                <a:latin typeface="Times New Roman" pitchFamily="18" charset="0"/>
                <a:cs typeface="Times New Roman" pitchFamily="18" charset="0"/>
              </a:endParaRPr>
            </a:p>
          </p:txBody>
        </p:sp>
        <p:sp>
          <p:nvSpPr>
            <p:cNvPr id="26" name="AutoShape 70"/>
            <p:cNvSpPr>
              <a:spLocks noChangeArrowheads="1"/>
            </p:cNvSpPr>
            <p:nvPr/>
          </p:nvSpPr>
          <p:spPr bwMode="gray">
            <a:xfrm>
              <a:off x="395536" y="5733245"/>
              <a:ext cx="3250743" cy="288043"/>
            </a:xfrm>
            <a:prstGeom prst="roundRect">
              <a:avLst>
                <a:gd name="adj" fmla="val 50000"/>
              </a:avLst>
            </a:prstGeom>
            <a:solidFill>
              <a:srgbClr val="CAAB5E"/>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sz="2000" dirty="0" smtClean="0">
                  <a:solidFill>
                    <a:schemeClr val="bg1"/>
                  </a:solidFill>
                  <a:latin typeface="Times New Roman" pitchFamily="18" charset="0"/>
                  <a:cs typeface="Times New Roman" pitchFamily="18" charset="0"/>
                </a:rPr>
                <a:t>Dosage des lipides</a:t>
              </a:r>
              <a:endParaRPr lang="fr-FR" sz="2000" dirty="0">
                <a:solidFill>
                  <a:schemeClr val="bg1"/>
                </a:solidFill>
                <a:latin typeface="Times New Roman" pitchFamily="18" charset="0"/>
                <a:cs typeface="Times New Roman" pitchFamily="18" charset="0"/>
              </a:endParaRPr>
            </a:p>
          </p:txBody>
        </p:sp>
      </p:grpSp>
      <p:grpSp>
        <p:nvGrpSpPr>
          <p:cNvPr id="40" name="Groupe 39"/>
          <p:cNvGrpSpPr/>
          <p:nvPr/>
        </p:nvGrpSpPr>
        <p:grpSpPr>
          <a:xfrm>
            <a:off x="388103" y="2780928"/>
            <a:ext cx="7352249" cy="934363"/>
            <a:chOff x="388103" y="2780928"/>
            <a:chExt cx="7352249" cy="934363"/>
          </a:xfrm>
        </p:grpSpPr>
        <p:sp>
          <p:nvSpPr>
            <p:cNvPr id="27" name="AutoShape 52"/>
            <p:cNvSpPr>
              <a:spLocks noChangeArrowheads="1"/>
            </p:cNvSpPr>
            <p:nvPr/>
          </p:nvSpPr>
          <p:spPr bwMode="gray">
            <a:xfrm>
              <a:off x="388103" y="3027554"/>
              <a:ext cx="7352249" cy="617470"/>
            </a:xfrm>
            <a:prstGeom prst="roundRect">
              <a:avLst>
                <a:gd name="adj" fmla="val 16667"/>
              </a:avLst>
            </a:prstGeom>
            <a:solidFill>
              <a:srgbClr val="FF9933"/>
            </a:solidFill>
            <a:ln>
              <a:noFill/>
            </a:ln>
          </p:spPr>
          <p:style>
            <a:lnRef idx="1">
              <a:schemeClr val="accent4"/>
            </a:lnRef>
            <a:fillRef idx="2">
              <a:schemeClr val="accent4"/>
            </a:fillRef>
            <a:effectRef idx="1">
              <a:schemeClr val="accent4"/>
            </a:effectRef>
            <a:fontRef idx="minor">
              <a:schemeClr val="dk1"/>
            </a:fontRef>
          </p:style>
          <p:txBody>
            <a:bodyPr wrap="none" anchor="ctr"/>
            <a:lstStyle/>
            <a:p>
              <a:endParaRPr lang="fr-FR" dirty="0"/>
            </a:p>
          </p:txBody>
        </p:sp>
        <p:grpSp>
          <p:nvGrpSpPr>
            <p:cNvPr id="37" name="Groupe 36"/>
            <p:cNvGrpSpPr/>
            <p:nvPr/>
          </p:nvGrpSpPr>
          <p:grpSpPr>
            <a:xfrm>
              <a:off x="405497" y="2780928"/>
              <a:ext cx="7118831" cy="934363"/>
              <a:chOff x="405497" y="2780928"/>
              <a:chExt cx="7118831" cy="934363"/>
            </a:xfrm>
          </p:grpSpPr>
          <p:sp>
            <p:nvSpPr>
              <p:cNvPr id="29" name="AutoShape 57"/>
              <p:cNvSpPr>
                <a:spLocks noChangeArrowheads="1"/>
              </p:cNvSpPr>
              <p:nvPr/>
            </p:nvSpPr>
            <p:spPr bwMode="gray">
              <a:xfrm>
                <a:off x="405497" y="2780928"/>
                <a:ext cx="3662447" cy="294800"/>
              </a:xfrm>
              <a:prstGeom prst="roundRect">
                <a:avLst>
                  <a:gd name="adj" fmla="val 17509"/>
                </a:avLst>
              </a:prstGeom>
              <a:solidFill>
                <a:srgbClr val="9933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sz="2000" dirty="0" smtClean="0">
                    <a:solidFill>
                      <a:schemeClr val="bg1"/>
                    </a:solidFill>
                    <a:latin typeface="Times New Roman" pitchFamily="18" charset="0"/>
                    <a:cs typeface="Times New Roman" pitchFamily="18" charset="0"/>
                  </a:rPr>
                  <a:t>Dosage des protéines</a:t>
                </a:r>
                <a:endParaRPr lang="fr-FR" sz="2000" dirty="0">
                  <a:solidFill>
                    <a:schemeClr val="bg1"/>
                  </a:solidFill>
                  <a:latin typeface="Times New Roman" pitchFamily="18" charset="0"/>
                  <a:cs typeface="Times New Roman" pitchFamily="18" charset="0"/>
                </a:endParaRPr>
              </a:p>
            </p:txBody>
          </p:sp>
          <p:sp>
            <p:nvSpPr>
              <p:cNvPr id="23" name="Rectangle 22"/>
              <p:cNvSpPr/>
              <p:nvPr/>
            </p:nvSpPr>
            <p:spPr>
              <a:xfrm>
                <a:off x="539552" y="3068960"/>
                <a:ext cx="6984776" cy="646331"/>
              </a:xfrm>
              <a:prstGeom prst="rect">
                <a:avLst/>
              </a:prstGeom>
              <a:ln>
                <a:noFill/>
              </a:ln>
            </p:spPr>
            <p:txBody>
              <a:bodyPr wrap="square">
                <a:spAutoFit/>
              </a:bodyPr>
              <a:lstStyle/>
              <a:p>
                <a:r>
                  <a:rPr lang="fr-FR" dirty="0" smtClean="0">
                    <a:solidFill>
                      <a:schemeClr val="bg1"/>
                    </a:solidFill>
                    <a:latin typeface="Times New Roman" pitchFamily="18" charset="0"/>
                    <a:cs typeface="Times New Roman" pitchFamily="18" charset="0"/>
                  </a:rPr>
                  <a:t>Par dosage de l’azote minéralisé selon la méthode de </a:t>
                </a:r>
                <a:r>
                  <a:rPr lang="fr-FR" dirty="0" err="1" smtClean="0">
                    <a:solidFill>
                      <a:schemeClr val="bg1"/>
                    </a:solidFill>
                    <a:latin typeface="Times New Roman" pitchFamily="18" charset="0"/>
                    <a:cs typeface="Times New Roman" pitchFamily="18" charset="0"/>
                  </a:rPr>
                  <a:t>Kjeldahl</a:t>
                </a:r>
                <a:r>
                  <a:rPr lang="fr-FR" dirty="0" smtClean="0">
                    <a:solidFill>
                      <a:schemeClr val="bg1"/>
                    </a:solidFill>
                    <a:latin typeface="Times New Roman" pitchFamily="18" charset="0"/>
                    <a:cs typeface="Times New Roman" pitchFamily="18" charset="0"/>
                  </a:rPr>
                  <a:t> (AACC, 46-13</a:t>
                </a:r>
                <a:r>
                  <a:rPr lang="fr-FR" dirty="0" smtClean="0">
                    <a:solidFill>
                      <a:schemeClr val="bg1"/>
                    </a:solidFill>
                  </a:rPr>
                  <a:t>)</a:t>
                </a:r>
                <a:endParaRPr lang="fr-FR" dirty="0">
                  <a:solidFill>
                    <a:schemeClr val="bg1"/>
                  </a:solidFill>
                </a:endParaRPr>
              </a:p>
            </p:txBody>
          </p:sp>
        </p:grpSp>
      </p:grpSp>
      <p:grpSp>
        <p:nvGrpSpPr>
          <p:cNvPr id="36" name="Groupe 35"/>
          <p:cNvGrpSpPr/>
          <p:nvPr/>
        </p:nvGrpSpPr>
        <p:grpSpPr>
          <a:xfrm>
            <a:off x="323455" y="3738391"/>
            <a:ext cx="7416897" cy="842737"/>
            <a:chOff x="323455" y="3789029"/>
            <a:chExt cx="7416897" cy="842737"/>
          </a:xfrm>
        </p:grpSpPr>
        <p:sp>
          <p:nvSpPr>
            <p:cNvPr id="34" name="AutoShape 54"/>
            <p:cNvSpPr>
              <a:spLocks noChangeArrowheads="1"/>
            </p:cNvSpPr>
            <p:nvPr/>
          </p:nvSpPr>
          <p:spPr bwMode="gray">
            <a:xfrm>
              <a:off x="323528" y="4005064"/>
              <a:ext cx="7416824" cy="626702"/>
            </a:xfrm>
            <a:prstGeom prst="roundRect">
              <a:avLst>
                <a:gd name="adj" fmla="val 16667"/>
              </a:avLst>
            </a:prstGeom>
            <a:solidFill>
              <a:srgbClr val="F6C700"/>
            </a:solidFill>
            <a:ln/>
          </p:spPr>
          <p:style>
            <a:lnRef idx="1">
              <a:schemeClr val="accent6"/>
            </a:lnRef>
            <a:fillRef idx="2">
              <a:schemeClr val="accent6"/>
            </a:fillRef>
            <a:effectRef idx="1">
              <a:schemeClr val="accent6"/>
            </a:effectRef>
            <a:fontRef idx="minor">
              <a:schemeClr val="dk1"/>
            </a:fontRef>
          </p:style>
          <p:txBody>
            <a:bodyPr wrap="none" anchor="ctr"/>
            <a:lstStyle/>
            <a:p>
              <a:r>
                <a:rPr lang="fr-FR" dirty="0" smtClean="0">
                  <a:solidFill>
                    <a:srgbClr val="993300"/>
                  </a:solidFill>
                  <a:latin typeface="Times New Roman" pitchFamily="18" charset="0"/>
                  <a:cs typeface="Times New Roman" pitchFamily="18" charset="0"/>
                </a:rPr>
                <a:t>   Selon la méthode enzymatique du kit Megazyme (AOAC, 1996) </a:t>
              </a:r>
              <a:endParaRPr lang="fr-FR" dirty="0">
                <a:solidFill>
                  <a:srgbClr val="993300"/>
                </a:solidFill>
                <a:latin typeface="Times New Roman" pitchFamily="18" charset="0"/>
                <a:cs typeface="Times New Roman" pitchFamily="18" charset="0"/>
              </a:endParaRPr>
            </a:p>
          </p:txBody>
        </p:sp>
        <p:sp>
          <p:nvSpPr>
            <p:cNvPr id="35" name="AutoShape 65"/>
            <p:cNvSpPr>
              <a:spLocks noChangeArrowheads="1"/>
            </p:cNvSpPr>
            <p:nvPr/>
          </p:nvSpPr>
          <p:spPr bwMode="gray">
            <a:xfrm>
              <a:off x="323455" y="3789029"/>
              <a:ext cx="3731039" cy="288043"/>
            </a:xfrm>
            <a:prstGeom prst="roundRect">
              <a:avLst>
                <a:gd name="adj" fmla="val 50000"/>
              </a:avLst>
            </a:prstGeom>
            <a:solidFill>
              <a:srgbClr val="9966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sz="2000" dirty="0" smtClean="0">
                  <a:solidFill>
                    <a:schemeClr val="bg1"/>
                  </a:solidFill>
                  <a:latin typeface="Times New Roman" pitchFamily="18" charset="0"/>
                  <a:cs typeface="Times New Roman" pitchFamily="18" charset="0"/>
                </a:rPr>
                <a:t>Dosage de l’amidon</a:t>
              </a:r>
              <a:endParaRPr lang="fr-FR" sz="2000" dirty="0">
                <a:solidFill>
                  <a:schemeClr val="bg1"/>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to="" calcmode="lin" valueType="num">
                                      <p:cBhvr>
                                        <p:cTn id="13" dur="1" fill="hold"/>
                                        <p:tgtEl>
                                          <p:spTgt spid="3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 to="" calcmode="lin" valueType="num">
                                      <p:cBhvr>
                                        <p:cTn id="18" dur="1" fill="hold"/>
                                        <p:tgtEl>
                                          <p:spTgt spid="40"/>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 to="" calcmode="lin" valueType="num">
                                      <p:cBhvr>
                                        <p:cTn id="23" dur="1" fill="hold"/>
                                        <p:tgtEl>
                                          <p:spTgt spid="36"/>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 to="" calcmode="lin" valueType="num">
                                      <p:cBhvr>
                                        <p:cTn id="28" dur="1" fill="hold"/>
                                        <p:tgtEl>
                                          <p:spTgt spid="38"/>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 to="" calcmode="lin" valueType="num">
                                      <p:cBhvr>
                                        <p:cTn id="33" dur="1" fill="hold"/>
                                        <p:tgtEl>
                                          <p:spTgt spid="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95DA4C4-1FAB-46A1-BC97-01521FB48311}" type="slidenum">
              <a:rPr lang="es-ES" smtClean="0"/>
              <a:pPr/>
              <a:t>13</a:t>
            </a:fld>
            <a:endParaRPr lang="es-ES"/>
          </a:p>
        </p:txBody>
      </p:sp>
      <p:grpSp>
        <p:nvGrpSpPr>
          <p:cNvPr id="3" name="Groupe 2"/>
          <p:cNvGrpSpPr/>
          <p:nvPr/>
        </p:nvGrpSpPr>
        <p:grpSpPr>
          <a:xfrm>
            <a:off x="0" y="-27383"/>
            <a:ext cx="9144000" cy="936103"/>
            <a:chOff x="0" y="-27383"/>
            <a:chExt cx="9144000" cy="936103"/>
          </a:xfrm>
        </p:grpSpPr>
        <p:sp>
          <p:nvSpPr>
            <p:cNvPr id="4" name="Rectangle 3"/>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6"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7"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8" name="Rectangle 7"/>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Matériel et méthodes</a:t>
            </a:r>
            <a:endParaRPr lang="fr-FR" sz="2400" dirty="0">
              <a:solidFill>
                <a:srgbClr val="996633"/>
              </a:solidFill>
              <a:latin typeface="Times New Roman" pitchFamily="18" charset="0"/>
              <a:cs typeface="Times New Roman" pitchFamily="18" charset="0"/>
            </a:endParaRPr>
          </a:p>
        </p:txBody>
      </p:sp>
      <p:grpSp>
        <p:nvGrpSpPr>
          <p:cNvPr id="22" name="Groupe 21"/>
          <p:cNvGrpSpPr/>
          <p:nvPr/>
        </p:nvGrpSpPr>
        <p:grpSpPr>
          <a:xfrm>
            <a:off x="323198" y="1772816"/>
            <a:ext cx="7417154" cy="1220135"/>
            <a:chOff x="323198" y="1772816"/>
            <a:chExt cx="7633178" cy="1220135"/>
          </a:xfrm>
        </p:grpSpPr>
        <p:sp>
          <p:nvSpPr>
            <p:cNvPr id="16" name="AutoShape 55"/>
            <p:cNvSpPr>
              <a:spLocks noChangeArrowheads="1"/>
            </p:cNvSpPr>
            <p:nvPr/>
          </p:nvSpPr>
          <p:spPr bwMode="gray">
            <a:xfrm>
              <a:off x="365726" y="2016843"/>
              <a:ext cx="7590650" cy="976108"/>
            </a:xfrm>
            <a:prstGeom prst="roundRect">
              <a:avLst>
                <a:gd name="adj" fmla="val 16667"/>
              </a:avLst>
            </a:prstGeom>
            <a:solidFill>
              <a:srgbClr val="F6C700">
                <a:alpha val="30000"/>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dirty="0" smtClean="0">
                  <a:solidFill>
                    <a:srgbClr val="993300"/>
                  </a:solidFill>
                  <a:latin typeface="Times New Roman" pitchFamily="18" charset="0"/>
                  <a:cs typeface="Times New Roman" pitchFamily="18" charset="0"/>
                </a:rPr>
                <a:t>Selon la méthode enzymatique et gravimétrique décrite dans le kit Megazyme </a:t>
              </a:r>
            </a:p>
            <a:p>
              <a:r>
                <a:rPr lang="fr-FR" dirty="0" smtClean="0">
                  <a:solidFill>
                    <a:srgbClr val="993300"/>
                  </a:solidFill>
                  <a:latin typeface="Times New Roman" pitchFamily="18" charset="0"/>
                  <a:cs typeface="Times New Roman" pitchFamily="18" charset="0"/>
                </a:rPr>
                <a:t>K-TDFR (AOAC, 925,09</a:t>
              </a:r>
              <a:r>
                <a:rPr lang="fr-FR" dirty="0" smtClean="0">
                  <a:solidFill>
                    <a:srgbClr val="993300"/>
                  </a:solidFill>
                </a:rPr>
                <a:t>)</a:t>
              </a:r>
              <a:endParaRPr lang="fr-FR" dirty="0">
                <a:solidFill>
                  <a:srgbClr val="993300"/>
                </a:solidFill>
              </a:endParaRPr>
            </a:p>
          </p:txBody>
        </p:sp>
        <p:sp>
          <p:nvSpPr>
            <p:cNvPr id="18" name="AutoShape 67"/>
            <p:cNvSpPr>
              <a:spLocks noChangeArrowheads="1"/>
            </p:cNvSpPr>
            <p:nvPr/>
          </p:nvSpPr>
          <p:spPr bwMode="gray">
            <a:xfrm>
              <a:off x="323198" y="1772816"/>
              <a:ext cx="3662447" cy="333015"/>
            </a:xfrm>
            <a:prstGeom prst="roundRect">
              <a:avLst>
                <a:gd name="adj" fmla="val 17509"/>
              </a:avLst>
            </a:prstGeom>
            <a:solidFill>
              <a:srgbClr val="FFCC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sz="2000" dirty="0" smtClean="0">
                  <a:solidFill>
                    <a:srgbClr val="993300"/>
                  </a:solidFill>
                  <a:latin typeface="Times New Roman" pitchFamily="18" charset="0"/>
                  <a:cs typeface="Times New Roman" pitchFamily="18" charset="0"/>
                </a:rPr>
                <a:t>Dosage des fibres </a:t>
              </a:r>
              <a:endParaRPr lang="fr-FR" sz="2000" dirty="0">
                <a:solidFill>
                  <a:srgbClr val="993300"/>
                </a:solidFill>
                <a:latin typeface="Times New Roman" pitchFamily="18" charset="0"/>
                <a:cs typeface="Times New Roman" pitchFamily="18" charset="0"/>
              </a:endParaRPr>
            </a:p>
          </p:txBody>
        </p:sp>
      </p:grpSp>
      <p:grpSp>
        <p:nvGrpSpPr>
          <p:cNvPr id="24" name="Groupe 23"/>
          <p:cNvGrpSpPr/>
          <p:nvPr/>
        </p:nvGrpSpPr>
        <p:grpSpPr>
          <a:xfrm>
            <a:off x="395535" y="4653136"/>
            <a:ext cx="7333652" cy="1368152"/>
            <a:chOff x="395535" y="4903818"/>
            <a:chExt cx="7333652" cy="1368152"/>
          </a:xfrm>
        </p:grpSpPr>
        <p:sp>
          <p:nvSpPr>
            <p:cNvPr id="19" name="AutoShape 55"/>
            <p:cNvSpPr>
              <a:spLocks noChangeArrowheads="1"/>
            </p:cNvSpPr>
            <p:nvPr/>
          </p:nvSpPr>
          <p:spPr bwMode="gray">
            <a:xfrm>
              <a:off x="395535" y="5072753"/>
              <a:ext cx="7333652" cy="1199217"/>
            </a:xfrm>
            <a:prstGeom prst="roundRect">
              <a:avLst>
                <a:gd name="adj" fmla="val 16667"/>
              </a:avLst>
            </a:prstGeom>
            <a:solidFill>
              <a:srgbClr val="E6AA00"/>
            </a:solidFill>
            <a:ln/>
          </p:spPr>
          <p:style>
            <a:lnRef idx="1">
              <a:schemeClr val="accent3"/>
            </a:lnRef>
            <a:fillRef idx="2">
              <a:schemeClr val="accent3"/>
            </a:fillRef>
            <a:effectRef idx="1">
              <a:schemeClr val="accent3"/>
            </a:effectRef>
            <a:fontRef idx="minor">
              <a:schemeClr val="dk1"/>
            </a:fontRef>
          </p:style>
          <p:txBody>
            <a:bodyPr wrap="none" anchor="ctr"/>
            <a:lstStyle/>
            <a:p>
              <a:r>
                <a:rPr lang="fr-FR" dirty="0" smtClean="0">
                  <a:solidFill>
                    <a:schemeClr val="bg1"/>
                  </a:solidFill>
                  <a:latin typeface="Times New Roman" pitchFamily="18" charset="0"/>
                  <a:cs typeface="Times New Roman" pitchFamily="18" charset="0"/>
                </a:rPr>
                <a:t>Par hydrolyse  enzymatique de l’acide phytique  et dosage du  Pi libéré par </a:t>
              </a:r>
            </a:p>
            <a:p>
              <a:r>
                <a:rPr lang="fr-FR" dirty="0" smtClean="0">
                  <a:solidFill>
                    <a:schemeClr val="bg1"/>
                  </a:solidFill>
                  <a:latin typeface="Times New Roman" pitchFamily="18" charset="0"/>
                  <a:cs typeface="Times New Roman" pitchFamily="18" charset="0"/>
                </a:rPr>
                <a:t>spectrophotométrie après réaction avec  l’ammonium molybdate</a:t>
              </a:r>
              <a:endParaRPr lang="fr-FR" dirty="0">
                <a:solidFill>
                  <a:schemeClr val="bg1"/>
                </a:solidFill>
                <a:latin typeface="Times New Roman" pitchFamily="18" charset="0"/>
                <a:cs typeface="Times New Roman" pitchFamily="18" charset="0"/>
              </a:endParaRPr>
            </a:p>
          </p:txBody>
        </p:sp>
        <p:sp>
          <p:nvSpPr>
            <p:cNvPr id="20" name="AutoShape 70"/>
            <p:cNvSpPr>
              <a:spLocks noChangeArrowheads="1"/>
            </p:cNvSpPr>
            <p:nvPr/>
          </p:nvSpPr>
          <p:spPr bwMode="gray">
            <a:xfrm>
              <a:off x="395535" y="4903818"/>
              <a:ext cx="3752442" cy="325382"/>
            </a:xfrm>
            <a:prstGeom prst="roundRect">
              <a:avLst>
                <a:gd name="adj" fmla="val 50000"/>
              </a:avLst>
            </a:prstGeom>
            <a:solidFill>
              <a:srgbClr val="CC66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sz="2000" dirty="0" smtClean="0">
                  <a:solidFill>
                    <a:schemeClr val="bg1"/>
                  </a:solidFill>
                  <a:latin typeface="Times New Roman" pitchFamily="18" charset="0"/>
                  <a:cs typeface="Times New Roman" pitchFamily="18" charset="0"/>
                </a:rPr>
                <a:t>Dosage des phytates</a:t>
              </a:r>
              <a:endParaRPr lang="fr-FR" sz="2000" dirty="0">
                <a:solidFill>
                  <a:schemeClr val="bg1"/>
                </a:solidFill>
                <a:latin typeface="Times New Roman" pitchFamily="18" charset="0"/>
                <a:cs typeface="Times New Roman" pitchFamily="18" charset="0"/>
              </a:endParaRPr>
            </a:p>
          </p:txBody>
        </p:sp>
      </p:grpSp>
      <p:grpSp>
        <p:nvGrpSpPr>
          <p:cNvPr id="23" name="Groupe 22"/>
          <p:cNvGrpSpPr/>
          <p:nvPr/>
        </p:nvGrpSpPr>
        <p:grpSpPr>
          <a:xfrm>
            <a:off x="323528" y="3229335"/>
            <a:ext cx="7352249" cy="1339019"/>
            <a:chOff x="323528" y="3229333"/>
            <a:chExt cx="7352249" cy="1578516"/>
          </a:xfrm>
        </p:grpSpPr>
        <p:sp>
          <p:nvSpPr>
            <p:cNvPr id="15" name="AutoShape 52"/>
            <p:cNvSpPr>
              <a:spLocks noChangeArrowheads="1"/>
            </p:cNvSpPr>
            <p:nvPr/>
          </p:nvSpPr>
          <p:spPr bwMode="gray">
            <a:xfrm>
              <a:off x="323528" y="3481006"/>
              <a:ext cx="7352249" cy="1172130"/>
            </a:xfrm>
            <a:prstGeom prst="roundRect">
              <a:avLst>
                <a:gd name="adj" fmla="val 16667"/>
              </a:avLst>
            </a:prstGeom>
            <a:solidFill>
              <a:srgbClr val="FF9933"/>
            </a:solidFill>
            <a:ln>
              <a:noFill/>
            </a:ln>
          </p:spPr>
          <p:style>
            <a:lnRef idx="1">
              <a:schemeClr val="accent4"/>
            </a:lnRef>
            <a:fillRef idx="2">
              <a:schemeClr val="accent4"/>
            </a:fillRef>
            <a:effectRef idx="1">
              <a:schemeClr val="accent4"/>
            </a:effectRef>
            <a:fontRef idx="minor">
              <a:schemeClr val="dk1"/>
            </a:fontRef>
          </p:style>
          <p:txBody>
            <a:bodyPr wrap="none" anchor="ctr"/>
            <a:lstStyle/>
            <a:p>
              <a:endParaRPr lang="fr-FR" dirty="0"/>
            </a:p>
          </p:txBody>
        </p:sp>
        <p:sp>
          <p:nvSpPr>
            <p:cNvPr id="17" name="AutoShape 57"/>
            <p:cNvSpPr>
              <a:spLocks noChangeArrowheads="1"/>
            </p:cNvSpPr>
            <p:nvPr/>
          </p:nvSpPr>
          <p:spPr bwMode="gray">
            <a:xfrm>
              <a:off x="323579" y="3229333"/>
              <a:ext cx="3662447" cy="333015"/>
            </a:xfrm>
            <a:prstGeom prst="roundRect">
              <a:avLst>
                <a:gd name="adj" fmla="val 17509"/>
              </a:avLst>
            </a:prstGeom>
            <a:solidFill>
              <a:srgbClr val="9933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sz="2000" dirty="0" smtClean="0">
                  <a:solidFill>
                    <a:schemeClr val="bg1"/>
                  </a:solidFill>
                  <a:latin typeface="Times New Roman" pitchFamily="18" charset="0"/>
                  <a:cs typeface="Times New Roman" pitchFamily="18" charset="0"/>
                </a:rPr>
                <a:t>Détermination des minéraux</a:t>
              </a:r>
              <a:endParaRPr lang="fr-FR" sz="2000" dirty="0">
                <a:solidFill>
                  <a:schemeClr val="bg1"/>
                </a:solidFill>
                <a:latin typeface="Times New Roman" pitchFamily="18" charset="0"/>
                <a:cs typeface="Times New Roman" pitchFamily="18" charset="0"/>
              </a:endParaRPr>
            </a:p>
          </p:txBody>
        </p:sp>
        <p:sp>
          <p:nvSpPr>
            <p:cNvPr id="11" name="Rectangle 10"/>
            <p:cNvSpPr/>
            <p:nvPr/>
          </p:nvSpPr>
          <p:spPr>
            <a:xfrm>
              <a:off x="395536" y="3719372"/>
              <a:ext cx="7200800" cy="1088477"/>
            </a:xfrm>
            <a:prstGeom prst="rect">
              <a:avLst/>
            </a:prstGeom>
            <a:ln>
              <a:noFill/>
            </a:ln>
          </p:spPr>
          <p:txBody>
            <a:bodyPr wrap="square">
              <a:spAutoFit/>
            </a:bodyPr>
            <a:lstStyle/>
            <a:p>
              <a:r>
                <a:rPr lang="fr-FR" dirty="0" smtClean="0">
                  <a:solidFill>
                    <a:schemeClr val="bg1"/>
                  </a:solidFill>
                  <a:latin typeface="Times New Roman" pitchFamily="18" charset="0"/>
                  <a:cs typeface="Times New Roman" pitchFamily="18" charset="0"/>
                </a:rPr>
                <a:t>Par spectrométrie d’absorption atomique après minéralisation des échantillons.</a:t>
              </a:r>
            </a:p>
            <a:p>
              <a:r>
                <a:rPr lang="fr-FR" dirty="0" smtClean="0">
                  <a:solidFill>
                    <a:schemeClr val="bg1"/>
                  </a:solidFill>
                  <a:latin typeface="Times New Roman" pitchFamily="18" charset="0"/>
                  <a:cs typeface="Times New Roman" pitchFamily="18" charset="0"/>
                </a:rPr>
                <a:t>  </a:t>
              </a:r>
              <a:endParaRPr lang="fr-FR" dirty="0">
                <a:solidFill>
                  <a:schemeClr val="bg1"/>
                </a:solidFill>
              </a:endParaRPr>
            </a:p>
          </p:txBody>
        </p:sp>
      </p:grpSp>
      <p:sp>
        <p:nvSpPr>
          <p:cNvPr id="21" name="Text Box 10"/>
          <p:cNvSpPr txBox="1">
            <a:spLocks noChangeArrowheads="1"/>
          </p:cNvSpPr>
          <p:nvPr/>
        </p:nvSpPr>
        <p:spPr bwMode="auto">
          <a:xfrm>
            <a:off x="539552" y="1052736"/>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Composition biochimique de la farine de féverole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to="" calcmode="lin" valueType="num">
                                      <p:cBhvr>
                                        <p:cTn id="7" dur="1" fill="hold"/>
                                        <p:tgtEl>
                                          <p:spTgt spid="2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to="" calcmode="lin" valueType="num">
                                      <p:cBhvr>
                                        <p:cTn id="10" dur="1" fill="hold"/>
                                        <p:tgtEl>
                                          <p:spTgt spid="2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 to="" calcmode="lin" valueType="num">
                                      <p:cBhvr>
                                        <p:cTn id="13" dur="1" fill="hold"/>
                                        <p:tgtEl>
                                          <p:spTgt spid="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95DA4C4-1FAB-46A1-BC97-01521FB48311}" type="slidenum">
              <a:rPr lang="es-ES" smtClean="0"/>
              <a:pPr/>
              <a:t>14</a:t>
            </a:fld>
            <a:endParaRPr lang="es-ES"/>
          </a:p>
        </p:txBody>
      </p:sp>
      <p:grpSp>
        <p:nvGrpSpPr>
          <p:cNvPr id="3" name="Groupe 2"/>
          <p:cNvGrpSpPr/>
          <p:nvPr/>
        </p:nvGrpSpPr>
        <p:grpSpPr>
          <a:xfrm>
            <a:off x="0" y="-27383"/>
            <a:ext cx="9144000" cy="936103"/>
            <a:chOff x="0" y="-27383"/>
            <a:chExt cx="9144000" cy="936103"/>
          </a:xfrm>
        </p:grpSpPr>
        <p:sp>
          <p:nvSpPr>
            <p:cNvPr id="4" name="Rectangle 3"/>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6"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7"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8" name="Rectangle 7"/>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Matériel et méthodes</a:t>
            </a:r>
            <a:endParaRPr lang="fr-FR" sz="2400" dirty="0">
              <a:solidFill>
                <a:srgbClr val="996633"/>
              </a:solidFill>
              <a:latin typeface="Times New Roman" pitchFamily="18" charset="0"/>
              <a:cs typeface="Times New Roman" pitchFamily="18" charset="0"/>
            </a:endParaRPr>
          </a:p>
        </p:txBody>
      </p:sp>
      <p:pic>
        <p:nvPicPr>
          <p:cNvPr id="10" name="Picture 2" descr="Résultat de recherche d'images"/>
          <p:cNvPicPr>
            <a:picLocks noChangeAspect="1" noChangeArrowheads="1"/>
          </p:cNvPicPr>
          <p:nvPr/>
        </p:nvPicPr>
        <p:blipFill>
          <a:blip r:embed="rId5" cstate="print"/>
          <a:srcRect l="9677" t="7004" b="12452"/>
          <a:stretch>
            <a:fillRect/>
          </a:stretch>
        </p:blipFill>
        <p:spPr bwMode="auto">
          <a:xfrm>
            <a:off x="-36512" y="2204864"/>
            <a:ext cx="2160240" cy="2016224"/>
          </a:xfrm>
          <a:prstGeom prst="rect">
            <a:avLst/>
          </a:prstGeom>
          <a:noFill/>
        </p:spPr>
      </p:pic>
      <p:pic>
        <p:nvPicPr>
          <p:cNvPr id="11" name="Picture 4" descr="Résultat de recherche d'images"/>
          <p:cNvPicPr>
            <a:picLocks noChangeAspect="1" noChangeArrowheads="1"/>
          </p:cNvPicPr>
          <p:nvPr/>
        </p:nvPicPr>
        <p:blipFill>
          <a:blip r:embed="rId6" cstate="print"/>
          <a:srcRect l="43040" t="10795" r="40160" b="9485"/>
          <a:stretch>
            <a:fillRect/>
          </a:stretch>
        </p:blipFill>
        <p:spPr bwMode="auto">
          <a:xfrm>
            <a:off x="467544" y="836712"/>
            <a:ext cx="360040" cy="2088232"/>
          </a:xfrm>
          <a:prstGeom prst="rect">
            <a:avLst/>
          </a:prstGeom>
          <a:noFill/>
        </p:spPr>
      </p:pic>
      <p:sp>
        <p:nvSpPr>
          <p:cNvPr id="12" name="Rectangle 11"/>
          <p:cNvSpPr/>
          <p:nvPr/>
        </p:nvSpPr>
        <p:spPr>
          <a:xfrm>
            <a:off x="1043608" y="1772816"/>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smtClean="0">
                <a:solidFill>
                  <a:srgbClr val="996633"/>
                </a:solidFill>
                <a:latin typeface="Times New Roman" pitchFamily="18" charset="0"/>
                <a:cs typeface="Times New Roman" pitchFamily="18" charset="0"/>
              </a:rPr>
              <a:t>Ech</a:t>
            </a:r>
            <a:r>
              <a:rPr lang="fr-FR" dirty="0" smtClean="0">
                <a:solidFill>
                  <a:srgbClr val="996633"/>
                </a:solidFill>
                <a:latin typeface="Times New Roman" pitchFamily="18" charset="0"/>
                <a:cs typeface="Times New Roman" pitchFamily="18" charset="0"/>
              </a:rPr>
              <a:t>+ SDS tampon phosphate</a:t>
            </a:r>
          </a:p>
          <a:p>
            <a:pPr algn="ctr"/>
            <a:r>
              <a:rPr lang="fr-FR" dirty="0" smtClean="0">
                <a:solidFill>
                  <a:srgbClr val="996633"/>
                </a:solidFill>
                <a:latin typeface="Times New Roman" pitchFamily="18" charset="0"/>
                <a:cs typeface="Times New Roman" pitchFamily="18" charset="0"/>
              </a:rPr>
              <a:t>(pH 6.9) </a:t>
            </a:r>
            <a:endParaRPr lang="fr-FR" dirty="0">
              <a:solidFill>
                <a:srgbClr val="996633"/>
              </a:solidFill>
              <a:latin typeface="Times New Roman" pitchFamily="18" charset="0"/>
              <a:cs typeface="Times New Roman" pitchFamily="18" charset="0"/>
            </a:endParaRPr>
          </a:p>
        </p:txBody>
      </p:sp>
      <p:pic>
        <p:nvPicPr>
          <p:cNvPr id="13" name="Picture 5" descr="C:\Users\user\Desktop\sonic.jpg"/>
          <p:cNvPicPr>
            <a:picLocks noChangeAspect="1" noChangeArrowheads="1"/>
          </p:cNvPicPr>
          <p:nvPr/>
        </p:nvPicPr>
        <p:blipFill>
          <a:blip r:embed="rId7" cstate="print"/>
          <a:srcRect/>
          <a:stretch>
            <a:fillRect/>
          </a:stretch>
        </p:blipFill>
        <p:spPr bwMode="auto">
          <a:xfrm>
            <a:off x="3491880" y="1916832"/>
            <a:ext cx="1800200" cy="1914153"/>
          </a:xfrm>
          <a:prstGeom prst="rect">
            <a:avLst/>
          </a:prstGeom>
          <a:noFill/>
        </p:spPr>
      </p:pic>
      <p:pic>
        <p:nvPicPr>
          <p:cNvPr id="14" name="Picture 6" descr="C:\Users\user\Desktop\centrifugeuse-5702-55258.jpg"/>
          <p:cNvPicPr>
            <a:picLocks noChangeAspect="1" noChangeArrowheads="1"/>
          </p:cNvPicPr>
          <p:nvPr/>
        </p:nvPicPr>
        <p:blipFill>
          <a:blip r:embed="rId8" cstate="print"/>
          <a:srcRect/>
          <a:stretch>
            <a:fillRect/>
          </a:stretch>
        </p:blipFill>
        <p:spPr bwMode="auto">
          <a:xfrm>
            <a:off x="6660232" y="1484784"/>
            <a:ext cx="1440160" cy="2415530"/>
          </a:xfrm>
          <a:prstGeom prst="rect">
            <a:avLst/>
          </a:prstGeom>
          <a:noFill/>
        </p:spPr>
      </p:pic>
      <p:pic>
        <p:nvPicPr>
          <p:cNvPr id="15" name="Picture 8" descr="Résultat de recherche d'images"/>
          <p:cNvPicPr>
            <a:picLocks noChangeAspect="1" noChangeArrowheads="1"/>
          </p:cNvPicPr>
          <p:nvPr/>
        </p:nvPicPr>
        <p:blipFill>
          <a:blip r:embed="rId9" cstate="print"/>
          <a:srcRect/>
          <a:stretch>
            <a:fillRect/>
          </a:stretch>
        </p:blipFill>
        <p:spPr bwMode="auto">
          <a:xfrm>
            <a:off x="2627784" y="4747964"/>
            <a:ext cx="1368152" cy="1705372"/>
          </a:xfrm>
          <a:prstGeom prst="rect">
            <a:avLst/>
          </a:prstGeom>
          <a:noFill/>
        </p:spPr>
      </p:pic>
      <p:pic>
        <p:nvPicPr>
          <p:cNvPr id="16" name="Picture 10" descr="Résultat de recherche d'images pour &quot;hplc&quot;"/>
          <p:cNvPicPr>
            <a:picLocks noChangeAspect="1" noChangeArrowheads="1"/>
          </p:cNvPicPr>
          <p:nvPr/>
        </p:nvPicPr>
        <p:blipFill>
          <a:blip r:embed="rId10" cstate="print"/>
          <a:srcRect/>
          <a:stretch>
            <a:fillRect/>
          </a:stretch>
        </p:blipFill>
        <p:spPr bwMode="auto">
          <a:xfrm>
            <a:off x="4572000" y="4437112"/>
            <a:ext cx="2808312" cy="2160240"/>
          </a:xfrm>
          <a:prstGeom prst="rect">
            <a:avLst/>
          </a:prstGeom>
          <a:noFill/>
        </p:spPr>
      </p:pic>
      <p:sp>
        <p:nvSpPr>
          <p:cNvPr id="17" name="Rectangle 16"/>
          <p:cNvSpPr/>
          <p:nvPr/>
        </p:nvSpPr>
        <p:spPr>
          <a:xfrm>
            <a:off x="2915816" y="3933056"/>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Sonication  </a:t>
            </a:r>
            <a:r>
              <a:rPr lang="fr-FR" dirty="0" err="1" smtClean="0">
                <a:solidFill>
                  <a:srgbClr val="996633"/>
                </a:solidFill>
                <a:latin typeface="Times New Roman" pitchFamily="18" charset="0"/>
                <a:cs typeface="Times New Roman" pitchFamily="18" charset="0"/>
              </a:rPr>
              <a:t>pdt</a:t>
            </a:r>
            <a:r>
              <a:rPr lang="fr-FR" dirty="0" smtClean="0">
                <a:solidFill>
                  <a:srgbClr val="996633"/>
                </a:solidFill>
                <a:latin typeface="Times New Roman" pitchFamily="18" charset="0"/>
                <a:cs typeface="Times New Roman" pitchFamily="18" charset="0"/>
              </a:rPr>
              <a:t> 30 s </a:t>
            </a:r>
            <a:endParaRPr lang="fr-FR" dirty="0">
              <a:solidFill>
                <a:srgbClr val="996633"/>
              </a:solidFill>
              <a:latin typeface="Times New Roman" pitchFamily="18" charset="0"/>
              <a:cs typeface="Times New Roman" pitchFamily="18" charset="0"/>
            </a:endParaRPr>
          </a:p>
        </p:txBody>
      </p:sp>
      <p:sp>
        <p:nvSpPr>
          <p:cNvPr id="18" name="Rectangle 17"/>
          <p:cNvSpPr/>
          <p:nvPr/>
        </p:nvSpPr>
        <p:spPr>
          <a:xfrm>
            <a:off x="5616624" y="3933056"/>
            <a:ext cx="334786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Centrifugation à 17000g/10min </a:t>
            </a:r>
            <a:endParaRPr lang="fr-FR" dirty="0">
              <a:solidFill>
                <a:srgbClr val="996633"/>
              </a:solidFill>
              <a:latin typeface="Times New Roman" pitchFamily="18" charset="0"/>
              <a:cs typeface="Times New Roman" pitchFamily="18" charset="0"/>
            </a:endParaRPr>
          </a:p>
        </p:txBody>
      </p:sp>
      <p:sp>
        <p:nvSpPr>
          <p:cNvPr id="19" name="Rectangle 18"/>
          <p:cNvSpPr/>
          <p:nvPr/>
        </p:nvSpPr>
        <p:spPr>
          <a:xfrm>
            <a:off x="323528" y="3933056"/>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Agitation  </a:t>
            </a:r>
            <a:endParaRPr lang="fr-FR" dirty="0">
              <a:solidFill>
                <a:srgbClr val="996633"/>
              </a:solidFill>
              <a:latin typeface="Times New Roman" pitchFamily="18" charset="0"/>
              <a:cs typeface="Times New Roman" pitchFamily="18" charset="0"/>
            </a:endParaRPr>
          </a:p>
        </p:txBody>
      </p:sp>
      <p:sp>
        <p:nvSpPr>
          <p:cNvPr id="20" name="Flèche en arc 19"/>
          <p:cNvSpPr/>
          <p:nvPr/>
        </p:nvSpPr>
        <p:spPr>
          <a:xfrm>
            <a:off x="2195736" y="2420888"/>
            <a:ext cx="1080120" cy="648072"/>
          </a:xfrm>
          <a:prstGeom prst="circularArrow">
            <a:avLst>
              <a:gd name="adj1" fmla="val 12500"/>
              <a:gd name="adj2" fmla="val 1142319"/>
              <a:gd name="adj3" fmla="val 20457681"/>
              <a:gd name="adj4" fmla="val 10800000"/>
              <a:gd name="adj5" fmla="val 19793"/>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lèche en arc 20"/>
          <p:cNvSpPr/>
          <p:nvPr/>
        </p:nvSpPr>
        <p:spPr>
          <a:xfrm>
            <a:off x="5436096" y="2420888"/>
            <a:ext cx="936104" cy="576064"/>
          </a:xfrm>
          <a:prstGeom prst="circularArrow">
            <a:avLst>
              <a:gd name="adj1" fmla="val 12500"/>
              <a:gd name="adj2" fmla="val 1142319"/>
              <a:gd name="adj3" fmla="val 20457681"/>
              <a:gd name="adj4" fmla="val 10800000"/>
              <a:gd name="adj5" fmla="val 19521"/>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Flèche en arc 21"/>
          <p:cNvSpPr/>
          <p:nvPr/>
        </p:nvSpPr>
        <p:spPr>
          <a:xfrm>
            <a:off x="1331640" y="5157192"/>
            <a:ext cx="1080120" cy="648072"/>
          </a:xfrm>
          <a:prstGeom prst="circularArrow">
            <a:avLst>
              <a:gd name="adj1" fmla="val 12500"/>
              <a:gd name="adj2" fmla="val 1142319"/>
              <a:gd name="adj3" fmla="val 20457681"/>
              <a:gd name="adj4" fmla="val 10800000"/>
              <a:gd name="adj5" fmla="val 18115"/>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Flèche en arc 22"/>
          <p:cNvSpPr/>
          <p:nvPr/>
        </p:nvSpPr>
        <p:spPr>
          <a:xfrm>
            <a:off x="4139952" y="5157192"/>
            <a:ext cx="1080120" cy="648072"/>
          </a:xfrm>
          <a:prstGeom prst="circularArrow">
            <a:avLst>
              <a:gd name="adj1" fmla="val 12500"/>
              <a:gd name="adj2" fmla="val 1142319"/>
              <a:gd name="adj3" fmla="val 20457681"/>
              <a:gd name="adj4" fmla="val 10800000"/>
              <a:gd name="adj5" fmla="val 16482"/>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Rectangle 23"/>
          <p:cNvSpPr/>
          <p:nvPr/>
        </p:nvSpPr>
        <p:spPr>
          <a:xfrm>
            <a:off x="1944216" y="6453336"/>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Filtration (45µm)  </a:t>
            </a:r>
            <a:endParaRPr lang="fr-FR" dirty="0">
              <a:solidFill>
                <a:srgbClr val="996633"/>
              </a:solidFill>
              <a:latin typeface="Times New Roman" pitchFamily="18" charset="0"/>
              <a:cs typeface="Times New Roman" pitchFamily="18" charset="0"/>
            </a:endParaRPr>
          </a:p>
        </p:txBody>
      </p:sp>
      <p:sp>
        <p:nvSpPr>
          <p:cNvPr id="25" name="Rectangle 24"/>
          <p:cNvSpPr/>
          <p:nvPr/>
        </p:nvSpPr>
        <p:spPr>
          <a:xfrm>
            <a:off x="4680520" y="6453336"/>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Injection dans la colonne  </a:t>
            </a:r>
            <a:endParaRPr lang="fr-FR" dirty="0">
              <a:solidFill>
                <a:srgbClr val="996633"/>
              </a:solidFill>
              <a:latin typeface="Times New Roman" pitchFamily="18" charset="0"/>
              <a:cs typeface="Times New Roman" pitchFamily="18" charset="0"/>
            </a:endParaRPr>
          </a:p>
        </p:txBody>
      </p:sp>
      <p:sp>
        <p:nvSpPr>
          <p:cNvPr id="26" name="Text Box 10"/>
          <p:cNvSpPr txBox="1">
            <a:spLocks noChangeArrowheads="1"/>
          </p:cNvSpPr>
          <p:nvPr/>
        </p:nvSpPr>
        <p:spPr bwMode="auto">
          <a:xfrm>
            <a:off x="360040" y="916273"/>
            <a:ext cx="8892480" cy="1015663"/>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Qualité technologique des protéines: fractions protéiques</a:t>
            </a:r>
          </a:p>
          <a:p>
            <a:pPr fontAlgn="auto">
              <a:spcBef>
                <a:spcPct val="50000"/>
              </a:spcBef>
              <a:spcAft>
                <a:spcPts val="0"/>
              </a:spcAft>
              <a:buClr>
                <a:schemeClr val="tx2"/>
              </a:buClr>
              <a:defRPr/>
            </a:pPr>
            <a:endParaRPr lang="fr-FR" sz="2400" b="1" dirty="0">
              <a:solidFill>
                <a:schemeClr val="bg1"/>
              </a:solidFill>
              <a:effectLst>
                <a:outerShdw blurRad="38100" dist="38100" dir="2700000" algn="tl">
                  <a:srgbClr val="000000"/>
                </a:outerShdw>
              </a:effectLst>
              <a:latin typeface="Book Antiqua" pitchFamily="18" charset="0"/>
              <a:cs typeface="+mn-cs"/>
            </a:endParaRPr>
          </a:p>
        </p:txBody>
      </p:sp>
      <p:grpSp>
        <p:nvGrpSpPr>
          <p:cNvPr id="28" name="Groupe 27"/>
          <p:cNvGrpSpPr/>
          <p:nvPr/>
        </p:nvGrpSpPr>
        <p:grpSpPr>
          <a:xfrm>
            <a:off x="971600" y="2924944"/>
            <a:ext cx="7416824" cy="1315801"/>
            <a:chOff x="323528" y="3857433"/>
            <a:chExt cx="7416824" cy="723695"/>
          </a:xfrm>
        </p:grpSpPr>
        <p:sp>
          <p:nvSpPr>
            <p:cNvPr id="29" name="AutoShape 54"/>
            <p:cNvSpPr>
              <a:spLocks noChangeArrowheads="1"/>
            </p:cNvSpPr>
            <p:nvPr/>
          </p:nvSpPr>
          <p:spPr bwMode="gray">
            <a:xfrm>
              <a:off x="323528" y="3954426"/>
              <a:ext cx="7416824" cy="626702"/>
            </a:xfrm>
            <a:prstGeom prst="roundRect">
              <a:avLst>
                <a:gd name="adj" fmla="val 16667"/>
              </a:avLst>
            </a:prstGeom>
            <a:solidFill>
              <a:srgbClr val="F6C700"/>
            </a:solidFill>
            <a:ln/>
          </p:spPr>
          <p:style>
            <a:lnRef idx="1">
              <a:schemeClr val="accent6"/>
            </a:lnRef>
            <a:fillRef idx="2">
              <a:schemeClr val="accent6"/>
            </a:fillRef>
            <a:effectRef idx="1">
              <a:schemeClr val="accent6"/>
            </a:effectRef>
            <a:fontRef idx="minor">
              <a:schemeClr val="dk1"/>
            </a:fontRef>
          </p:style>
          <p:txBody>
            <a:bodyPr wrap="none" anchor="ctr"/>
            <a:lstStyle/>
            <a:p>
              <a:r>
                <a:rPr lang="fr-FR" dirty="0" smtClean="0">
                  <a:solidFill>
                    <a:schemeClr val="bg1"/>
                  </a:solidFill>
                  <a:latin typeface="Times New Roman" pitchFamily="18" charset="0"/>
                  <a:cs typeface="Times New Roman" pitchFamily="18" charset="0"/>
                </a:rPr>
                <a:t>                 </a:t>
              </a:r>
            </a:p>
            <a:p>
              <a:pPr algn="ctr"/>
              <a:r>
                <a:rPr lang="fr-FR" sz="2000" b="1" dirty="0" smtClean="0">
                  <a:solidFill>
                    <a:srgbClr val="996633"/>
                  </a:solidFill>
                  <a:latin typeface="Times New Roman" pitchFamily="18" charset="0"/>
                  <a:cs typeface="Times New Roman" pitchFamily="18" charset="0"/>
                </a:rPr>
                <a:t>Réalisé selon la méthode rapportée par Chan et </a:t>
              </a:r>
              <a:r>
                <a:rPr lang="fr-FR" sz="2000" b="1" dirty="0" err="1" smtClean="0">
                  <a:solidFill>
                    <a:srgbClr val="996633"/>
                  </a:solidFill>
                  <a:latin typeface="Times New Roman" pitchFamily="18" charset="0"/>
                  <a:cs typeface="Times New Roman" pitchFamily="18" charset="0"/>
                </a:rPr>
                <a:t>Wasserman</a:t>
              </a:r>
              <a:r>
                <a:rPr lang="fr-FR" sz="2000" b="1" dirty="0" smtClean="0">
                  <a:solidFill>
                    <a:srgbClr val="996633"/>
                  </a:solidFill>
                  <a:latin typeface="Times New Roman" pitchFamily="18" charset="0"/>
                  <a:cs typeface="Times New Roman" pitchFamily="18" charset="0"/>
                </a:rPr>
                <a:t> (1993) </a:t>
              </a:r>
              <a:endParaRPr lang="fr-FR" sz="2000" b="1" dirty="0">
                <a:solidFill>
                  <a:srgbClr val="996633"/>
                </a:solidFill>
                <a:latin typeface="Times New Roman" pitchFamily="18" charset="0"/>
                <a:cs typeface="Times New Roman" pitchFamily="18" charset="0"/>
              </a:endParaRPr>
            </a:p>
          </p:txBody>
        </p:sp>
        <p:sp>
          <p:nvSpPr>
            <p:cNvPr id="30" name="AutoShape 65"/>
            <p:cNvSpPr>
              <a:spLocks noChangeArrowheads="1"/>
            </p:cNvSpPr>
            <p:nvPr/>
          </p:nvSpPr>
          <p:spPr bwMode="gray">
            <a:xfrm>
              <a:off x="1331567" y="3857433"/>
              <a:ext cx="5472681" cy="288043"/>
            </a:xfrm>
            <a:prstGeom prst="roundRect">
              <a:avLst>
                <a:gd name="adj" fmla="val 50000"/>
              </a:avLst>
            </a:prstGeom>
            <a:solidFill>
              <a:srgbClr val="9966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sz="2000" dirty="0" smtClean="0">
                  <a:solidFill>
                    <a:schemeClr val="bg1"/>
                  </a:solidFill>
                  <a:latin typeface="Times New Roman" pitchFamily="18" charset="0"/>
                  <a:cs typeface="Times New Roman" pitchFamily="18" charset="0"/>
                </a:rPr>
                <a:t>    Dosage des groupes sulfhydriles et disulfures  </a:t>
              </a:r>
              <a:endParaRPr lang="fr-FR" sz="2000" dirty="0">
                <a:solidFill>
                  <a:schemeClr val="bg1"/>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to="" calcmode="lin" valueType="num">
                                      <p:cBhvr>
                                        <p:cTn id="13" dur="1" fill="hold"/>
                                        <p:tgtEl>
                                          <p:spTgt spid="10"/>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to="" calcmode="lin" valueType="num">
                                      <p:cBhvr>
                                        <p:cTn id="16" dur="1" fill="hold"/>
                                        <p:tgtEl>
                                          <p:spTgt spid="11"/>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to="" calcmode="lin" valueType="num">
                                      <p:cBhvr>
                                        <p:cTn id="19" dur="1" fill="hold"/>
                                        <p:tgtEl>
                                          <p:spTgt spid="12"/>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to="" calcmode="lin" valueType="num">
                                      <p:cBhvr>
                                        <p:cTn id="24" dur="1" fill="hold"/>
                                        <p:tgtEl>
                                          <p:spTgt spid="19"/>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to="" calcmode="lin" valueType="num">
                                      <p:cBhvr>
                                        <p:cTn id="27" dur="1" fill="hold"/>
                                        <p:tgtEl>
                                          <p:spTgt spid="20"/>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to="" calcmode="lin" valueType="num">
                                      <p:cBhvr>
                                        <p:cTn id="30" dur="1" fill="hold"/>
                                        <p:tgtEl>
                                          <p:spTgt spid="13"/>
                                        </p:tgtEl>
                                        <p:attrNameLst>
                                          <p:attrName/>
                                        </p:attrNameLst>
                                      </p:cBhvr>
                                    </p:anim>
                                  </p:childTnLst>
                                </p:cTn>
                              </p:par>
                              <p:par>
                                <p:cTn id="31" presetID="24"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to="" calcmode="lin" valueType="num">
                                      <p:cBhvr>
                                        <p:cTn id="33" dur="1" fill="hold"/>
                                        <p:tgtEl>
                                          <p:spTgt spid="17"/>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downRight)">
                                      <p:cBhvr>
                                        <p:cTn id="38" dur="1000"/>
                                        <p:tgtEl>
                                          <p:spTgt spid="21"/>
                                        </p:tgtEl>
                                      </p:cBhvr>
                                    </p:animEffect>
                                  </p:childTnLst>
                                </p:cTn>
                              </p:par>
                              <p:par>
                                <p:cTn id="39" presetID="18" presetClass="entr" presetSubtype="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strips(downRight)">
                                      <p:cBhvr>
                                        <p:cTn id="41" dur="1000"/>
                                        <p:tgtEl>
                                          <p:spTgt spid="14"/>
                                        </p:tgtEl>
                                      </p:cBhvr>
                                    </p:animEffect>
                                  </p:childTnLst>
                                </p:cTn>
                              </p:par>
                              <p:par>
                                <p:cTn id="42" presetID="18" presetClass="entr" presetSubtype="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strips(downRight)">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to="" calcmode="lin" valueType="num">
                                      <p:cBhvr>
                                        <p:cTn id="49" dur="1" fill="hold"/>
                                        <p:tgtEl>
                                          <p:spTgt spid="22"/>
                                        </p:tgtEl>
                                        <p:attrNameLst>
                                          <p:attrName/>
                                        </p:attrNameLst>
                                      </p:cBhvr>
                                    </p:anim>
                                  </p:childTnLst>
                                </p:cTn>
                              </p:par>
                              <p:par>
                                <p:cTn id="50" presetID="24"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to="" calcmode="lin" valueType="num">
                                      <p:cBhvr>
                                        <p:cTn id="52" dur="1" fill="hold"/>
                                        <p:tgtEl>
                                          <p:spTgt spid="15"/>
                                        </p:tgtEl>
                                        <p:attrNameLst>
                                          <p:attrName/>
                                        </p:attrNameLst>
                                      </p:cBhvr>
                                    </p:anim>
                                  </p:childTnLst>
                                </p:cTn>
                              </p:par>
                              <p:par>
                                <p:cTn id="53" presetID="24"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to="" calcmode="lin" valueType="num">
                                      <p:cBhvr>
                                        <p:cTn id="55" dur="1" fill="hold"/>
                                        <p:tgtEl>
                                          <p:spTgt spid="24"/>
                                        </p:tgtEl>
                                        <p:attrNameLst>
                                          <p:attrName/>
                                        </p:attrNameLst>
                                      </p:cBhvr>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 to="" calcmode="lin" valueType="num">
                                      <p:cBhvr>
                                        <p:cTn id="60" dur="1" fill="hold"/>
                                        <p:tgtEl>
                                          <p:spTgt spid="23"/>
                                        </p:tgtEl>
                                        <p:attrNameLst>
                                          <p:attrName/>
                                        </p:attrNameLst>
                                      </p:cBhvr>
                                    </p:anim>
                                  </p:childTnLst>
                                </p:cTn>
                              </p:par>
                              <p:par>
                                <p:cTn id="61" presetID="24"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to="" calcmode="lin" valueType="num">
                                      <p:cBhvr>
                                        <p:cTn id="63" dur="1" fill="hold"/>
                                        <p:tgtEl>
                                          <p:spTgt spid="16"/>
                                        </p:tgtEl>
                                        <p:attrNameLst>
                                          <p:attrName/>
                                        </p:attrNameLst>
                                      </p:cBhvr>
                                    </p:anim>
                                  </p:childTnLst>
                                </p:cTn>
                              </p:par>
                              <p:par>
                                <p:cTn id="64" presetID="24"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 to="" calcmode="lin" valueType="num">
                                      <p:cBhvr>
                                        <p:cTn id="66" dur="1" fill="hold"/>
                                        <p:tgtEl>
                                          <p:spTgt spid="25"/>
                                        </p:tgtEl>
                                        <p:attrNameLst>
                                          <p:attrName/>
                                        </p:attrNameLst>
                                      </p:cBhvr>
                                    </p:anim>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grpId="1" nodeType="clickEffect">
                                  <p:stCondLst>
                                    <p:cond delay="0"/>
                                  </p:stCondLst>
                                  <p:childTnLst>
                                    <p:anim calcmode="lin" valueType="num">
                                      <p:cBhvr additive="base">
                                        <p:cTn id="70" dur="500"/>
                                        <p:tgtEl>
                                          <p:spTgt spid="26"/>
                                        </p:tgtEl>
                                        <p:attrNameLst>
                                          <p:attrName>ppt_x</p:attrName>
                                        </p:attrNameLst>
                                      </p:cBhvr>
                                      <p:tavLst>
                                        <p:tav tm="0">
                                          <p:val>
                                            <p:strVal val="ppt_x"/>
                                          </p:val>
                                        </p:tav>
                                        <p:tav tm="100000">
                                          <p:val>
                                            <p:strVal val="ppt_x"/>
                                          </p:val>
                                        </p:tav>
                                      </p:tavLst>
                                    </p:anim>
                                    <p:anim calcmode="lin" valueType="num">
                                      <p:cBhvr additive="base">
                                        <p:cTn id="71" dur="500"/>
                                        <p:tgtEl>
                                          <p:spTgt spid="26"/>
                                        </p:tgtEl>
                                        <p:attrNameLst>
                                          <p:attrName>ppt_y</p:attrName>
                                        </p:attrNameLst>
                                      </p:cBhvr>
                                      <p:tavLst>
                                        <p:tav tm="0">
                                          <p:val>
                                            <p:strVal val="ppt_y"/>
                                          </p:val>
                                        </p:tav>
                                        <p:tav tm="100000">
                                          <p:val>
                                            <p:strVal val="1+ppt_h/2"/>
                                          </p:val>
                                        </p:tav>
                                      </p:tavLst>
                                    </p:anim>
                                    <p:set>
                                      <p:cBhvr>
                                        <p:cTn id="72" dur="1" fill="hold">
                                          <p:stCondLst>
                                            <p:cond delay="499"/>
                                          </p:stCondLst>
                                        </p:cTn>
                                        <p:tgtEl>
                                          <p:spTgt spid="26"/>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11"/>
                                        </p:tgtEl>
                                        <p:attrNameLst>
                                          <p:attrName>ppt_x</p:attrName>
                                        </p:attrNameLst>
                                      </p:cBhvr>
                                      <p:tavLst>
                                        <p:tav tm="0">
                                          <p:val>
                                            <p:strVal val="ppt_x"/>
                                          </p:val>
                                        </p:tav>
                                        <p:tav tm="100000">
                                          <p:val>
                                            <p:strVal val="ppt_x"/>
                                          </p:val>
                                        </p:tav>
                                      </p:tavLst>
                                    </p:anim>
                                    <p:anim calcmode="lin" valueType="num">
                                      <p:cBhvr additive="base">
                                        <p:cTn id="75" dur="500"/>
                                        <p:tgtEl>
                                          <p:spTgt spid="11"/>
                                        </p:tgtEl>
                                        <p:attrNameLst>
                                          <p:attrName>ppt_y</p:attrName>
                                        </p:attrNameLst>
                                      </p:cBhvr>
                                      <p:tavLst>
                                        <p:tav tm="0">
                                          <p:val>
                                            <p:strVal val="ppt_y"/>
                                          </p:val>
                                        </p:tav>
                                        <p:tav tm="100000">
                                          <p:val>
                                            <p:strVal val="1+ppt_h/2"/>
                                          </p:val>
                                        </p:tav>
                                      </p:tavLst>
                                    </p:anim>
                                    <p:set>
                                      <p:cBhvr>
                                        <p:cTn id="76" dur="1" fill="hold">
                                          <p:stCondLst>
                                            <p:cond delay="499"/>
                                          </p:stCondLst>
                                        </p:cTn>
                                        <p:tgtEl>
                                          <p:spTgt spid="11"/>
                                        </p:tgtEl>
                                        <p:attrNameLst>
                                          <p:attrName>style.visibility</p:attrName>
                                        </p:attrNameLst>
                                      </p:cBhvr>
                                      <p:to>
                                        <p:strVal val="hidden"/>
                                      </p:to>
                                    </p:set>
                                  </p:childTnLst>
                                </p:cTn>
                              </p:par>
                              <p:par>
                                <p:cTn id="77" presetID="2" presetClass="exit" presetSubtype="4" fill="hold" grpId="1" nodeType="withEffect">
                                  <p:stCondLst>
                                    <p:cond delay="0"/>
                                  </p:stCondLst>
                                  <p:childTnLst>
                                    <p:anim calcmode="lin" valueType="num">
                                      <p:cBhvr additive="base">
                                        <p:cTn id="78" dur="500"/>
                                        <p:tgtEl>
                                          <p:spTgt spid="12"/>
                                        </p:tgtEl>
                                        <p:attrNameLst>
                                          <p:attrName>ppt_x</p:attrName>
                                        </p:attrNameLst>
                                      </p:cBhvr>
                                      <p:tavLst>
                                        <p:tav tm="0">
                                          <p:val>
                                            <p:strVal val="ppt_x"/>
                                          </p:val>
                                        </p:tav>
                                        <p:tav tm="100000">
                                          <p:val>
                                            <p:strVal val="ppt_x"/>
                                          </p:val>
                                        </p:tav>
                                      </p:tavLst>
                                    </p:anim>
                                    <p:anim calcmode="lin" valueType="num">
                                      <p:cBhvr additive="base">
                                        <p:cTn id="79" dur="500"/>
                                        <p:tgtEl>
                                          <p:spTgt spid="12"/>
                                        </p:tgtEl>
                                        <p:attrNameLst>
                                          <p:attrName>ppt_y</p:attrName>
                                        </p:attrNameLst>
                                      </p:cBhvr>
                                      <p:tavLst>
                                        <p:tav tm="0">
                                          <p:val>
                                            <p:strVal val="ppt_y"/>
                                          </p:val>
                                        </p:tav>
                                        <p:tav tm="100000">
                                          <p:val>
                                            <p:strVal val="1+ppt_h/2"/>
                                          </p:val>
                                        </p:tav>
                                      </p:tavLst>
                                    </p:anim>
                                    <p:set>
                                      <p:cBhvr>
                                        <p:cTn id="80" dur="1" fill="hold">
                                          <p:stCondLst>
                                            <p:cond delay="499"/>
                                          </p:stCondLst>
                                        </p:cTn>
                                        <p:tgtEl>
                                          <p:spTgt spid="12"/>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10"/>
                                        </p:tgtEl>
                                        <p:attrNameLst>
                                          <p:attrName>ppt_x</p:attrName>
                                        </p:attrNameLst>
                                      </p:cBhvr>
                                      <p:tavLst>
                                        <p:tav tm="0">
                                          <p:val>
                                            <p:strVal val="ppt_x"/>
                                          </p:val>
                                        </p:tav>
                                        <p:tav tm="100000">
                                          <p:val>
                                            <p:strVal val="ppt_x"/>
                                          </p:val>
                                        </p:tav>
                                      </p:tavLst>
                                    </p:anim>
                                    <p:anim calcmode="lin" valueType="num">
                                      <p:cBhvr additive="base">
                                        <p:cTn id="83" dur="500"/>
                                        <p:tgtEl>
                                          <p:spTgt spid="10"/>
                                        </p:tgtEl>
                                        <p:attrNameLst>
                                          <p:attrName>ppt_y</p:attrName>
                                        </p:attrNameLst>
                                      </p:cBhvr>
                                      <p:tavLst>
                                        <p:tav tm="0">
                                          <p:val>
                                            <p:strVal val="ppt_y"/>
                                          </p:val>
                                        </p:tav>
                                        <p:tav tm="100000">
                                          <p:val>
                                            <p:strVal val="1+ppt_h/2"/>
                                          </p:val>
                                        </p:tav>
                                      </p:tavLst>
                                    </p:anim>
                                    <p:set>
                                      <p:cBhvr>
                                        <p:cTn id="84" dur="1" fill="hold">
                                          <p:stCondLst>
                                            <p:cond delay="499"/>
                                          </p:stCondLst>
                                        </p:cTn>
                                        <p:tgtEl>
                                          <p:spTgt spid="10"/>
                                        </p:tgtEl>
                                        <p:attrNameLst>
                                          <p:attrName>style.visibility</p:attrName>
                                        </p:attrNameLst>
                                      </p:cBhvr>
                                      <p:to>
                                        <p:strVal val="hidden"/>
                                      </p:to>
                                    </p:set>
                                  </p:childTnLst>
                                </p:cTn>
                              </p:par>
                              <p:par>
                                <p:cTn id="85" presetID="2" presetClass="exit" presetSubtype="4" fill="hold" grpId="1" nodeType="withEffect">
                                  <p:stCondLst>
                                    <p:cond delay="0"/>
                                  </p:stCondLst>
                                  <p:childTnLst>
                                    <p:anim calcmode="lin" valueType="num">
                                      <p:cBhvr additive="base">
                                        <p:cTn id="86" dur="500"/>
                                        <p:tgtEl>
                                          <p:spTgt spid="19"/>
                                        </p:tgtEl>
                                        <p:attrNameLst>
                                          <p:attrName>ppt_x</p:attrName>
                                        </p:attrNameLst>
                                      </p:cBhvr>
                                      <p:tavLst>
                                        <p:tav tm="0">
                                          <p:val>
                                            <p:strVal val="ppt_x"/>
                                          </p:val>
                                        </p:tav>
                                        <p:tav tm="100000">
                                          <p:val>
                                            <p:strVal val="ppt_x"/>
                                          </p:val>
                                        </p:tav>
                                      </p:tavLst>
                                    </p:anim>
                                    <p:anim calcmode="lin" valueType="num">
                                      <p:cBhvr additive="base">
                                        <p:cTn id="87" dur="500"/>
                                        <p:tgtEl>
                                          <p:spTgt spid="19"/>
                                        </p:tgtEl>
                                        <p:attrNameLst>
                                          <p:attrName>ppt_y</p:attrName>
                                        </p:attrNameLst>
                                      </p:cBhvr>
                                      <p:tavLst>
                                        <p:tav tm="0">
                                          <p:val>
                                            <p:strVal val="ppt_y"/>
                                          </p:val>
                                        </p:tav>
                                        <p:tav tm="100000">
                                          <p:val>
                                            <p:strVal val="1+ppt_h/2"/>
                                          </p:val>
                                        </p:tav>
                                      </p:tavLst>
                                    </p:anim>
                                    <p:set>
                                      <p:cBhvr>
                                        <p:cTn id="88" dur="1" fill="hold">
                                          <p:stCondLst>
                                            <p:cond delay="499"/>
                                          </p:stCondLst>
                                        </p:cTn>
                                        <p:tgtEl>
                                          <p:spTgt spid="19"/>
                                        </p:tgtEl>
                                        <p:attrNameLst>
                                          <p:attrName>style.visibility</p:attrName>
                                        </p:attrNameLst>
                                      </p:cBhvr>
                                      <p:to>
                                        <p:strVal val="hidden"/>
                                      </p:to>
                                    </p:set>
                                  </p:childTnLst>
                                </p:cTn>
                              </p:par>
                              <p:par>
                                <p:cTn id="89" presetID="2" presetClass="exit" presetSubtype="4" fill="hold" grpId="1" nodeType="withEffect">
                                  <p:stCondLst>
                                    <p:cond delay="0"/>
                                  </p:stCondLst>
                                  <p:childTnLst>
                                    <p:anim calcmode="lin" valueType="num">
                                      <p:cBhvr additive="base">
                                        <p:cTn id="90" dur="500"/>
                                        <p:tgtEl>
                                          <p:spTgt spid="20"/>
                                        </p:tgtEl>
                                        <p:attrNameLst>
                                          <p:attrName>ppt_x</p:attrName>
                                        </p:attrNameLst>
                                      </p:cBhvr>
                                      <p:tavLst>
                                        <p:tav tm="0">
                                          <p:val>
                                            <p:strVal val="ppt_x"/>
                                          </p:val>
                                        </p:tav>
                                        <p:tav tm="100000">
                                          <p:val>
                                            <p:strVal val="ppt_x"/>
                                          </p:val>
                                        </p:tav>
                                      </p:tavLst>
                                    </p:anim>
                                    <p:anim calcmode="lin" valueType="num">
                                      <p:cBhvr additive="base">
                                        <p:cTn id="91" dur="500"/>
                                        <p:tgtEl>
                                          <p:spTgt spid="20"/>
                                        </p:tgtEl>
                                        <p:attrNameLst>
                                          <p:attrName>ppt_y</p:attrName>
                                        </p:attrNameLst>
                                      </p:cBhvr>
                                      <p:tavLst>
                                        <p:tav tm="0">
                                          <p:val>
                                            <p:strVal val="ppt_y"/>
                                          </p:val>
                                        </p:tav>
                                        <p:tav tm="100000">
                                          <p:val>
                                            <p:strVal val="1+ppt_h/2"/>
                                          </p:val>
                                        </p:tav>
                                      </p:tavLst>
                                    </p:anim>
                                    <p:set>
                                      <p:cBhvr>
                                        <p:cTn id="92" dur="1" fill="hold">
                                          <p:stCondLst>
                                            <p:cond delay="499"/>
                                          </p:stCondLst>
                                        </p:cTn>
                                        <p:tgtEl>
                                          <p:spTgt spid="20"/>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500"/>
                                        <p:tgtEl>
                                          <p:spTgt spid="13"/>
                                        </p:tgtEl>
                                        <p:attrNameLst>
                                          <p:attrName>ppt_x</p:attrName>
                                        </p:attrNameLst>
                                      </p:cBhvr>
                                      <p:tavLst>
                                        <p:tav tm="0">
                                          <p:val>
                                            <p:strVal val="ppt_x"/>
                                          </p:val>
                                        </p:tav>
                                        <p:tav tm="100000">
                                          <p:val>
                                            <p:strVal val="ppt_x"/>
                                          </p:val>
                                        </p:tav>
                                      </p:tavLst>
                                    </p:anim>
                                    <p:anim calcmode="lin" valueType="num">
                                      <p:cBhvr additive="base">
                                        <p:cTn id="95" dur="500"/>
                                        <p:tgtEl>
                                          <p:spTgt spid="13"/>
                                        </p:tgtEl>
                                        <p:attrNameLst>
                                          <p:attrName>ppt_y</p:attrName>
                                        </p:attrNameLst>
                                      </p:cBhvr>
                                      <p:tavLst>
                                        <p:tav tm="0">
                                          <p:val>
                                            <p:strVal val="ppt_y"/>
                                          </p:val>
                                        </p:tav>
                                        <p:tav tm="100000">
                                          <p:val>
                                            <p:strVal val="1+ppt_h/2"/>
                                          </p:val>
                                        </p:tav>
                                      </p:tavLst>
                                    </p:anim>
                                    <p:set>
                                      <p:cBhvr>
                                        <p:cTn id="96" dur="1" fill="hold">
                                          <p:stCondLst>
                                            <p:cond delay="499"/>
                                          </p:stCondLst>
                                        </p:cTn>
                                        <p:tgtEl>
                                          <p:spTgt spid="13"/>
                                        </p:tgtEl>
                                        <p:attrNameLst>
                                          <p:attrName>style.visibility</p:attrName>
                                        </p:attrNameLst>
                                      </p:cBhvr>
                                      <p:to>
                                        <p:strVal val="hidden"/>
                                      </p:to>
                                    </p:set>
                                  </p:childTnLst>
                                </p:cTn>
                              </p:par>
                              <p:par>
                                <p:cTn id="97" presetID="2" presetClass="exit" presetSubtype="4" fill="hold" grpId="1" nodeType="withEffect">
                                  <p:stCondLst>
                                    <p:cond delay="0"/>
                                  </p:stCondLst>
                                  <p:childTnLst>
                                    <p:anim calcmode="lin" valueType="num">
                                      <p:cBhvr additive="base">
                                        <p:cTn id="98" dur="500"/>
                                        <p:tgtEl>
                                          <p:spTgt spid="17"/>
                                        </p:tgtEl>
                                        <p:attrNameLst>
                                          <p:attrName>ppt_x</p:attrName>
                                        </p:attrNameLst>
                                      </p:cBhvr>
                                      <p:tavLst>
                                        <p:tav tm="0">
                                          <p:val>
                                            <p:strVal val="ppt_x"/>
                                          </p:val>
                                        </p:tav>
                                        <p:tav tm="100000">
                                          <p:val>
                                            <p:strVal val="ppt_x"/>
                                          </p:val>
                                        </p:tav>
                                      </p:tavLst>
                                    </p:anim>
                                    <p:anim calcmode="lin" valueType="num">
                                      <p:cBhvr additive="base">
                                        <p:cTn id="99" dur="500"/>
                                        <p:tgtEl>
                                          <p:spTgt spid="17"/>
                                        </p:tgtEl>
                                        <p:attrNameLst>
                                          <p:attrName>ppt_y</p:attrName>
                                        </p:attrNameLst>
                                      </p:cBhvr>
                                      <p:tavLst>
                                        <p:tav tm="0">
                                          <p:val>
                                            <p:strVal val="ppt_y"/>
                                          </p:val>
                                        </p:tav>
                                        <p:tav tm="100000">
                                          <p:val>
                                            <p:strVal val="1+ppt_h/2"/>
                                          </p:val>
                                        </p:tav>
                                      </p:tavLst>
                                    </p:anim>
                                    <p:set>
                                      <p:cBhvr>
                                        <p:cTn id="100" dur="1" fill="hold">
                                          <p:stCondLst>
                                            <p:cond delay="499"/>
                                          </p:stCondLst>
                                        </p:cTn>
                                        <p:tgtEl>
                                          <p:spTgt spid="17"/>
                                        </p:tgtEl>
                                        <p:attrNameLst>
                                          <p:attrName>style.visibility</p:attrName>
                                        </p:attrNameLst>
                                      </p:cBhvr>
                                      <p:to>
                                        <p:strVal val="hidden"/>
                                      </p:to>
                                    </p:set>
                                  </p:childTnLst>
                                </p:cTn>
                              </p:par>
                              <p:par>
                                <p:cTn id="101" presetID="2" presetClass="exit" presetSubtype="4" fill="hold" grpId="1" nodeType="withEffect">
                                  <p:stCondLst>
                                    <p:cond delay="0"/>
                                  </p:stCondLst>
                                  <p:childTnLst>
                                    <p:anim calcmode="lin" valueType="num">
                                      <p:cBhvr additive="base">
                                        <p:cTn id="102" dur="500"/>
                                        <p:tgtEl>
                                          <p:spTgt spid="21"/>
                                        </p:tgtEl>
                                        <p:attrNameLst>
                                          <p:attrName>ppt_x</p:attrName>
                                        </p:attrNameLst>
                                      </p:cBhvr>
                                      <p:tavLst>
                                        <p:tav tm="0">
                                          <p:val>
                                            <p:strVal val="ppt_x"/>
                                          </p:val>
                                        </p:tav>
                                        <p:tav tm="100000">
                                          <p:val>
                                            <p:strVal val="ppt_x"/>
                                          </p:val>
                                        </p:tav>
                                      </p:tavLst>
                                    </p:anim>
                                    <p:anim calcmode="lin" valueType="num">
                                      <p:cBhvr additive="base">
                                        <p:cTn id="103" dur="500"/>
                                        <p:tgtEl>
                                          <p:spTgt spid="21"/>
                                        </p:tgtEl>
                                        <p:attrNameLst>
                                          <p:attrName>ppt_y</p:attrName>
                                        </p:attrNameLst>
                                      </p:cBhvr>
                                      <p:tavLst>
                                        <p:tav tm="0">
                                          <p:val>
                                            <p:strVal val="ppt_y"/>
                                          </p:val>
                                        </p:tav>
                                        <p:tav tm="100000">
                                          <p:val>
                                            <p:strVal val="1+ppt_h/2"/>
                                          </p:val>
                                        </p:tav>
                                      </p:tavLst>
                                    </p:anim>
                                    <p:set>
                                      <p:cBhvr>
                                        <p:cTn id="104" dur="1" fill="hold">
                                          <p:stCondLst>
                                            <p:cond delay="499"/>
                                          </p:stCondLst>
                                        </p:cTn>
                                        <p:tgtEl>
                                          <p:spTgt spid="21"/>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14"/>
                                        </p:tgtEl>
                                        <p:attrNameLst>
                                          <p:attrName>ppt_x</p:attrName>
                                        </p:attrNameLst>
                                      </p:cBhvr>
                                      <p:tavLst>
                                        <p:tav tm="0">
                                          <p:val>
                                            <p:strVal val="ppt_x"/>
                                          </p:val>
                                        </p:tav>
                                        <p:tav tm="100000">
                                          <p:val>
                                            <p:strVal val="ppt_x"/>
                                          </p:val>
                                        </p:tav>
                                      </p:tavLst>
                                    </p:anim>
                                    <p:anim calcmode="lin" valueType="num">
                                      <p:cBhvr additive="base">
                                        <p:cTn id="107" dur="500"/>
                                        <p:tgtEl>
                                          <p:spTgt spid="14"/>
                                        </p:tgtEl>
                                        <p:attrNameLst>
                                          <p:attrName>ppt_y</p:attrName>
                                        </p:attrNameLst>
                                      </p:cBhvr>
                                      <p:tavLst>
                                        <p:tav tm="0">
                                          <p:val>
                                            <p:strVal val="ppt_y"/>
                                          </p:val>
                                        </p:tav>
                                        <p:tav tm="100000">
                                          <p:val>
                                            <p:strVal val="1+ppt_h/2"/>
                                          </p:val>
                                        </p:tav>
                                      </p:tavLst>
                                    </p:anim>
                                    <p:set>
                                      <p:cBhvr>
                                        <p:cTn id="108" dur="1" fill="hold">
                                          <p:stCondLst>
                                            <p:cond delay="499"/>
                                          </p:stCondLst>
                                        </p:cTn>
                                        <p:tgtEl>
                                          <p:spTgt spid="14"/>
                                        </p:tgtEl>
                                        <p:attrNameLst>
                                          <p:attrName>style.visibility</p:attrName>
                                        </p:attrNameLst>
                                      </p:cBhvr>
                                      <p:to>
                                        <p:strVal val="hidden"/>
                                      </p:to>
                                    </p:set>
                                  </p:childTnLst>
                                </p:cTn>
                              </p:par>
                              <p:par>
                                <p:cTn id="109" presetID="2" presetClass="exit" presetSubtype="4" fill="hold" grpId="1" nodeType="withEffect">
                                  <p:stCondLst>
                                    <p:cond delay="0"/>
                                  </p:stCondLst>
                                  <p:childTnLst>
                                    <p:anim calcmode="lin" valueType="num">
                                      <p:cBhvr additive="base">
                                        <p:cTn id="110" dur="500"/>
                                        <p:tgtEl>
                                          <p:spTgt spid="18"/>
                                        </p:tgtEl>
                                        <p:attrNameLst>
                                          <p:attrName>ppt_x</p:attrName>
                                        </p:attrNameLst>
                                      </p:cBhvr>
                                      <p:tavLst>
                                        <p:tav tm="0">
                                          <p:val>
                                            <p:strVal val="ppt_x"/>
                                          </p:val>
                                        </p:tav>
                                        <p:tav tm="100000">
                                          <p:val>
                                            <p:strVal val="ppt_x"/>
                                          </p:val>
                                        </p:tav>
                                      </p:tavLst>
                                    </p:anim>
                                    <p:anim calcmode="lin" valueType="num">
                                      <p:cBhvr additive="base">
                                        <p:cTn id="111" dur="500"/>
                                        <p:tgtEl>
                                          <p:spTgt spid="18"/>
                                        </p:tgtEl>
                                        <p:attrNameLst>
                                          <p:attrName>ppt_y</p:attrName>
                                        </p:attrNameLst>
                                      </p:cBhvr>
                                      <p:tavLst>
                                        <p:tav tm="0">
                                          <p:val>
                                            <p:strVal val="ppt_y"/>
                                          </p:val>
                                        </p:tav>
                                        <p:tav tm="100000">
                                          <p:val>
                                            <p:strVal val="1+ppt_h/2"/>
                                          </p:val>
                                        </p:tav>
                                      </p:tavLst>
                                    </p:anim>
                                    <p:set>
                                      <p:cBhvr>
                                        <p:cTn id="112" dur="1" fill="hold">
                                          <p:stCondLst>
                                            <p:cond delay="499"/>
                                          </p:stCondLst>
                                        </p:cTn>
                                        <p:tgtEl>
                                          <p:spTgt spid="18"/>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additive="base">
                                        <p:cTn id="114" dur="500"/>
                                        <p:tgtEl>
                                          <p:spTgt spid="22"/>
                                        </p:tgtEl>
                                        <p:attrNameLst>
                                          <p:attrName>ppt_x</p:attrName>
                                        </p:attrNameLst>
                                      </p:cBhvr>
                                      <p:tavLst>
                                        <p:tav tm="0">
                                          <p:val>
                                            <p:strVal val="ppt_x"/>
                                          </p:val>
                                        </p:tav>
                                        <p:tav tm="100000">
                                          <p:val>
                                            <p:strVal val="ppt_x"/>
                                          </p:val>
                                        </p:tav>
                                      </p:tavLst>
                                    </p:anim>
                                    <p:anim calcmode="lin" valueType="num">
                                      <p:cBhvr additive="base">
                                        <p:cTn id="115" dur="500"/>
                                        <p:tgtEl>
                                          <p:spTgt spid="22"/>
                                        </p:tgtEl>
                                        <p:attrNameLst>
                                          <p:attrName>ppt_y</p:attrName>
                                        </p:attrNameLst>
                                      </p:cBhvr>
                                      <p:tavLst>
                                        <p:tav tm="0">
                                          <p:val>
                                            <p:strVal val="ppt_y"/>
                                          </p:val>
                                        </p:tav>
                                        <p:tav tm="100000">
                                          <p:val>
                                            <p:strVal val="1+ppt_h/2"/>
                                          </p:val>
                                        </p:tav>
                                      </p:tavLst>
                                    </p:anim>
                                    <p:set>
                                      <p:cBhvr>
                                        <p:cTn id="116" dur="1" fill="hold">
                                          <p:stCondLst>
                                            <p:cond delay="499"/>
                                          </p:stCondLst>
                                        </p:cTn>
                                        <p:tgtEl>
                                          <p:spTgt spid="22"/>
                                        </p:tgtEl>
                                        <p:attrNameLst>
                                          <p:attrName>style.visibility</p:attrName>
                                        </p:attrNameLst>
                                      </p:cBhvr>
                                      <p:to>
                                        <p:strVal val="hidden"/>
                                      </p:to>
                                    </p:set>
                                  </p:childTnLst>
                                </p:cTn>
                              </p:par>
                              <p:par>
                                <p:cTn id="117" presetID="2" presetClass="exit" presetSubtype="4" fill="hold" grpId="1" nodeType="withEffect">
                                  <p:stCondLst>
                                    <p:cond delay="0"/>
                                  </p:stCondLst>
                                  <p:childTnLst>
                                    <p:anim calcmode="lin" valueType="num">
                                      <p:cBhvr additive="base">
                                        <p:cTn id="118" dur="500"/>
                                        <p:tgtEl>
                                          <p:spTgt spid="23"/>
                                        </p:tgtEl>
                                        <p:attrNameLst>
                                          <p:attrName>ppt_x</p:attrName>
                                        </p:attrNameLst>
                                      </p:cBhvr>
                                      <p:tavLst>
                                        <p:tav tm="0">
                                          <p:val>
                                            <p:strVal val="ppt_x"/>
                                          </p:val>
                                        </p:tav>
                                        <p:tav tm="100000">
                                          <p:val>
                                            <p:strVal val="ppt_x"/>
                                          </p:val>
                                        </p:tav>
                                      </p:tavLst>
                                    </p:anim>
                                    <p:anim calcmode="lin" valueType="num">
                                      <p:cBhvr additive="base">
                                        <p:cTn id="119" dur="500"/>
                                        <p:tgtEl>
                                          <p:spTgt spid="23"/>
                                        </p:tgtEl>
                                        <p:attrNameLst>
                                          <p:attrName>ppt_y</p:attrName>
                                        </p:attrNameLst>
                                      </p:cBhvr>
                                      <p:tavLst>
                                        <p:tav tm="0">
                                          <p:val>
                                            <p:strVal val="ppt_y"/>
                                          </p:val>
                                        </p:tav>
                                        <p:tav tm="100000">
                                          <p:val>
                                            <p:strVal val="1+ppt_h/2"/>
                                          </p:val>
                                        </p:tav>
                                      </p:tavLst>
                                    </p:anim>
                                    <p:set>
                                      <p:cBhvr>
                                        <p:cTn id="120" dur="1" fill="hold">
                                          <p:stCondLst>
                                            <p:cond delay="499"/>
                                          </p:stCondLst>
                                        </p:cTn>
                                        <p:tgtEl>
                                          <p:spTgt spid="23"/>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500"/>
                                        <p:tgtEl>
                                          <p:spTgt spid="16"/>
                                        </p:tgtEl>
                                        <p:attrNameLst>
                                          <p:attrName>ppt_x</p:attrName>
                                        </p:attrNameLst>
                                      </p:cBhvr>
                                      <p:tavLst>
                                        <p:tav tm="0">
                                          <p:val>
                                            <p:strVal val="ppt_x"/>
                                          </p:val>
                                        </p:tav>
                                        <p:tav tm="100000">
                                          <p:val>
                                            <p:strVal val="ppt_x"/>
                                          </p:val>
                                        </p:tav>
                                      </p:tavLst>
                                    </p:anim>
                                    <p:anim calcmode="lin" valueType="num">
                                      <p:cBhvr additive="base">
                                        <p:cTn id="123" dur="500"/>
                                        <p:tgtEl>
                                          <p:spTgt spid="16"/>
                                        </p:tgtEl>
                                        <p:attrNameLst>
                                          <p:attrName>ppt_y</p:attrName>
                                        </p:attrNameLst>
                                      </p:cBhvr>
                                      <p:tavLst>
                                        <p:tav tm="0">
                                          <p:val>
                                            <p:strVal val="ppt_y"/>
                                          </p:val>
                                        </p:tav>
                                        <p:tav tm="100000">
                                          <p:val>
                                            <p:strVal val="1+ppt_h/2"/>
                                          </p:val>
                                        </p:tav>
                                      </p:tavLst>
                                    </p:anim>
                                    <p:set>
                                      <p:cBhvr>
                                        <p:cTn id="124" dur="1" fill="hold">
                                          <p:stCondLst>
                                            <p:cond delay="499"/>
                                          </p:stCondLst>
                                        </p:cTn>
                                        <p:tgtEl>
                                          <p:spTgt spid="16"/>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additive="base">
                                        <p:cTn id="126" dur="500"/>
                                        <p:tgtEl>
                                          <p:spTgt spid="15"/>
                                        </p:tgtEl>
                                        <p:attrNameLst>
                                          <p:attrName>ppt_x</p:attrName>
                                        </p:attrNameLst>
                                      </p:cBhvr>
                                      <p:tavLst>
                                        <p:tav tm="0">
                                          <p:val>
                                            <p:strVal val="ppt_x"/>
                                          </p:val>
                                        </p:tav>
                                        <p:tav tm="100000">
                                          <p:val>
                                            <p:strVal val="ppt_x"/>
                                          </p:val>
                                        </p:tav>
                                      </p:tavLst>
                                    </p:anim>
                                    <p:anim calcmode="lin" valueType="num">
                                      <p:cBhvr additive="base">
                                        <p:cTn id="127" dur="500"/>
                                        <p:tgtEl>
                                          <p:spTgt spid="15"/>
                                        </p:tgtEl>
                                        <p:attrNameLst>
                                          <p:attrName>ppt_y</p:attrName>
                                        </p:attrNameLst>
                                      </p:cBhvr>
                                      <p:tavLst>
                                        <p:tav tm="0">
                                          <p:val>
                                            <p:strVal val="ppt_y"/>
                                          </p:val>
                                        </p:tav>
                                        <p:tav tm="100000">
                                          <p:val>
                                            <p:strVal val="1+ppt_h/2"/>
                                          </p:val>
                                        </p:tav>
                                      </p:tavLst>
                                    </p:anim>
                                    <p:set>
                                      <p:cBhvr>
                                        <p:cTn id="128" dur="1" fill="hold">
                                          <p:stCondLst>
                                            <p:cond delay="499"/>
                                          </p:stCondLst>
                                        </p:cTn>
                                        <p:tgtEl>
                                          <p:spTgt spid="15"/>
                                        </p:tgtEl>
                                        <p:attrNameLst>
                                          <p:attrName>style.visibility</p:attrName>
                                        </p:attrNameLst>
                                      </p:cBhvr>
                                      <p:to>
                                        <p:strVal val="hidden"/>
                                      </p:to>
                                    </p:set>
                                  </p:childTnLst>
                                </p:cTn>
                              </p:par>
                              <p:par>
                                <p:cTn id="129" presetID="2" presetClass="exit" presetSubtype="4" fill="hold" grpId="1" nodeType="withEffect">
                                  <p:stCondLst>
                                    <p:cond delay="0"/>
                                  </p:stCondLst>
                                  <p:childTnLst>
                                    <p:anim calcmode="lin" valueType="num">
                                      <p:cBhvr additive="base">
                                        <p:cTn id="130" dur="500"/>
                                        <p:tgtEl>
                                          <p:spTgt spid="24"/>
                                        </p:tgtEl>
                                        <p:attrNameLst>
                                          <p:attrName>ppt_x</p:attrName>
                                        </p:attrNameLst>
                                      </p:cBhvr>
                                      <p:tavLst>
                                        <p:tav tm="0">
                                          <p:val>
                                            <p:strVal val="ppt_x"/>
                                          </p:val>
                                        </p:tav>
                                        <p:tav tm="100000">
                                          <p:val>
                                            <p:strVal val="ppt_x"/>
                                          </p:val>
                                        </p:tav>
                                      </p:tavLst>
                                    </p:anim>
                                    <p:anim calcmode="lin" valueType="num">
                                      <p:cBhvr additive="base">
                                        <p:cTn id="131" dur="500"/>
                                        <p:tgtEl>
                                          <p:spTgt spid="24"/>
                                        </p:tgtEl>
                                        <p:attrNameLst>
                                          <p:attrName>ppt_y</p:attrName>
                                        </p:attrNameLst>
                                      </p:cBhvr>
                                      <p:tavLst>
                                        <p:tav tm="0">
                                          <p:val>
                                            <p:strVal val="ppt_y"/>
                                          </p:val>
                                        </p:tav>
                                        <p:tav tm="100000">
                                          <p:val>
                                            <p:strVal val="1+ppt_h/2"/>
                                          </p:val>
                                        </p:tav>
                                      </p:tavLst>
                                    </p:anim>
                                    <p:set>
                                      <p:cBhvr>
                                        <p:cTn id="132" dur="1" fill="hold">
                                          <p:stCondLst>
                                            <p:cond delay="499"/>
                                          </p:stCondLst>
                                        </p:cTn>
                                        <p:tgtEl>
                                          <p:spTgt spid="24"/>
                                        </p:tgtEl>
                                        <p:attrNameLst>
                                          <p:attrName>style.visibility</p:attrName>
                                        </p:attrNameLst>
                                      </p:cBhvr>
                                      <p:to>
                                        <p:strVal val="hidden"/>
                                      </p:to>
                                    </p:set>
                                  </p:childTnLst>
                                </p:cTn>
                              </p:par>
                              <p:par>
                                <p:cTn id="133" presetID="2" presetClass="exit" presetSubtype="4" fill="hold" grpId="1" nodeType="withEffect">
                                  <p:stCondLst>
                                    <p:cond delay="0"/>
                                  </p:stCondLst>
                                  <p:childTnLst>
                                    <p:anim calcmode="lin" valueType="num">
                                      <p:cBhvr additive="base">
                                        <p:cTn id="134" dur="500"/>
                                        <p:tgtEl>
                                          <p:spTgt spid="25"/>
                                        </p:tgtEl>
                                        <p:attrNameLst>
                                          <p:attrName>ppt_x</p:attrName>
                                        </p:attrNameLst>
                                      </p:cBhvr>
                                      <p:tavLst>
                                        <p:tav tm="0">
                                          <p:val>
                                            <p:strVal val="ppt_x"/>
                                          </p:val>
                                        </p:tav>
                                        <p:tav tm="100000">
                                          <p:val>
                                            <p:strVal val="ppt_x"/>
                                          </p:val>
                                        </p:tav>
                                      </p:tavLst>
                                    </p:anim>
                                    <p:anim calcmode="lin" valueType="num">
                                      <p:cBhvr additive="base">
                                        <p:cTn id="135" dur="500"/>
                                        <p:tgtEl>
                                          <p:spTgt spid="25"/>
                                        </p:tgtEl>
                                        <p:attrNameLst>
                                          <p:attrName>ppt_y</p:attrName>
                                        </p:attrNameLst>
                                      </p:cBhvr>
                                      <p:tavLst>
                                        <p:tav tm="0">
                                          <p:val>
                                            <p:strVal val="ppt_y"/>
                                          </p:val>
                                        </p:tav>
                                        <p:tav tm="100000">
                                          <p:val>
                                            <p:strVal val="1+ppt_h/2"/>
                                          </p:val>
                                        </p:tav>
                                      </p:tavLst>
                                    </p:anim>
                                    <p:set>
                                      <p:cBhvr>
                                        <p:cTn id="136" dur="1" fill="hold">
                                          <p:stCondLst>
                                            <p:cond delay="499"/>
                                          </p:stCondLst>
                                        </p:cTn>
                                        <p:tgtEl>
                                          <p:spTgt spid="25"/>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8" presetClass="entr" presetSubtype="16" fill="hold" nodeType="clickEffect">
                                  <p:stCondLst>
                                    <p:cond delay="0"/>
                                  </p:stCondLst>
                                  <p:childTnLst>
                                    <p:set>
                                      <p:cBhvr>
                                        <p:cTn id="140" dur="1" fill="hold">
                                          <p:stCondLst>
                                            <p:cond delay="0"/>
                                          </p:stCondLst>
                                        </p:cTn>
                                        <p:tgtEl>
                                          <p:spTgt spid="28"/>
                                        </p:tgtEl>
                                        <p:attrNameLst>
                                          <p:attrName>style.visibility</p:attrName>
                                        </p:attrNameLst>
                                      </p:cBhvr>
                                      <p:to>
                                        <p:strVal val="visible"/>
                                      </p:to>
                                    </p:set>
                                    <p:animEffect transition="in" filter="diamond(in)">
                                      <p:cBhvr>
                                        <p:cTn id="141" dur="1000"/>
                                        <p:tgtEl>
                                          <p:spTgt spid="28"/>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xit" presetSubtype="4" fill="hold" nodeType="clickEffect">
                                  <p:stCondLst>
                                    <p:cond delay="0"/>
                                  </p:stCondLst>
                                  <p:childTnLst>
                                    <p:anim calcmode="lin" valueType="num">
                                      <p:cBhvr additive="base">
                                        <p:cTn id="145" dur="500"/>
                                        <p:tgtEl>
                                          <p:spTgt spid="28"/>
                                        </p:tgtEl>
                                        <p:attrNameLst>
                                          <p:attrName>ppt_x</p:attrName>
                                        </p:attrNameLst>
                                      </p:cBhvr>
                                      <p:tavLst>
                                        <p:tav tm="0">
                                          <p:val>
                                            <p:strVal val="ppt_x"/>
                                          </p:val>
                                        </p:tav>
                                        <p:tav tm="100000">
                                          <p:val>
                                            <p:strVal val="ppt_x"/>
                                          </p:val>
                                        </p:tav>
                                      </p:tavLst>
                                    </p:anim>
                                    <p:anim calcmode="lin" valueType="num">
                                      <p:cBhvr additive="base">
                                        <p:cTn id="146" dur="500"/>
                                        <p:tgtEl>
                                          <p:spTgt spid="28"/>
                                        </p:tgtEl>
                                        <p:attrNameLst>
                                          <p:attrName>ppt_y</p:attrName>
                                        </p:attrNameLst>
                                      </p:cBhvr>
                                      <p:tavLst>
                                        <p:tav tm="0">
                                          <p:val>
                                            <p:strVal val="ppt_y"/>
                                          </p:val>
                                        </p:tav>
                                        <p:tav tm="100000">
                                          <p:val>
                                            <p:strVal val="1+ppt_h/2"/>
                                          </p:val>
                                        </p:tav>
                                      </p:tavLst>
                                    </p:anim>
                                    <p:set>
                                      <p:cBhvr>
                                        <p:cTn id="14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7" grpId="0"/>
      <p:bldP spid="17" grpId="1"/>
      <p:bldP spid="18" grpId="0"/>
      <p:bldP spid="18" grpId="1"/>
      <p:bldP spid="19" grpId="0"/>
      <p:bldP spid="19" grpId="1"/>
      <p:bldP spid="20" grpId="0" animBg="1"/>
      <p:bldP spid="20" grpId="1" animBg="1"/>
      <p:bldP spid="21" grpId="0" animBg="1"/>
      <p:bldP spid="21" grpId="1" animBg="1"/>
      <p:bldP spid="22" grpId="0" animBg="1"/>
      <p:bldP spid="22" grpId="1" animBg="1"/>
      <p:bldP spid="23" grpId="0" animBg="1"/>
      <p:bldP spid="23" grpId="1" animBg="1"/>
      <p:bldP spid="24" grpId="0"/>
      <p:bldP spid="24" grpId="1"/>
      <p:bldP spid="25" grpId="0"/>
      <p:bldP spid="25" grpId="1"/>
      <p:bldP spid="26" grpId="0"/>
      <p:bldP spid="2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6256" y="6448251"/>
            <a:ext cx="2133600" cy="365125"/>
          </a:xfrm>
        </p:spPr>
        <p:txBody>
          <a:bodyPr/>
          <a:lstStyle/>
          <a:p>
            <a:fld id="{595DA4C4-1FAB-46A1-BC97-01521FB48311}" type="slidenum">
              <a:rPr lang="es-ES" smtClean="0"/>
              <a:pPr/>
              <a:t>15</a:t>
            </a:fld>
            <a:endParaRPr lang="es-ES"/>
          </a:p>
        </p:txBody>
      </p:sp>
      <p:grpSp>
        <p:nvGrpSpPr>
          <p:cNvPr id="3" name="Groupe 2"/>
          <p:cNvGrpSpPr/>
          <p:nvPr/>
        </p:nvGrpSpPr>
        <p:grpSpPr>
          <a:xfrm>
            <a:off x="0" y="-27383"/>
            <a:ext cx="9144000" cy="936103"/>
            <a:chOff x="0" y="-27383"/>
            <a:chExt cx="9144000" cy="936103"/>
          </a:xfrm>
        </p:grpSpPr>
        <p:sp>
          <p:nvSpPr>
            <p:cNvPr id="4" name="Rectangle 3"/>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6"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7"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8" name="Rectangle 7"/>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Matériel et méthodes</a:t>
            </a:r>
            <a:endParaRPr lang="fr-FR" sz="2400" dirty="0">
              <a:solidFill>
                <a:srgbClr val="996633"/>
              </a:solidFill>
              <a:latin typeface="Times New Roman" pitchFamily="18" charset="0"/>
              <a:cs typeface="Times New Roman" pitchFamily="18" charset="0"/>
            </a:endParaRPr>
          </a:p>
        </p:txBody>
      </p:sp>
      <p:sp>
        <p:nvSpPr>
          <p:cNvPr id="9" name="Text Box 10"/>
          <p:cNvSpPr txBox="1">
            <a:spLocks noChangeArrowheads="1"/>
          </p:cNvSpPr>
          <p:nvPr/>
        </p:nvSpPr>
        <p:spPr bwMode="auto">
          <a:xfrm>
            <a:off x="360040" y="973177"/>
            <a:ext cx="8892480" cy="1015663"/>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Qualité technologique de l’amidon de féverole</a:t>
            </a:r>
          </a:p>
          <a:p>
            <a:pPr fontAlgn="auto">
              <a:spcBef>
                <a:spcPct val="50000"/>
              </a:spcBef>
              <a:spcAft>
                <a:spcPts val="0"/>
              </a:spcAft>
              <a:buClr>
                <a:schemeClr val="tx2"/>
              </a:buClr>
              <a:defRPr/>
            </a:pPr>
            <a:endParaRPr lang="fr-FR" sz="2400" b="1" dirty="0">
              <a:solidFill>
                <a:schemeClr val="bg1"/>
              </a:solidFill>
              <a:effectLst>
                <a:outerShdw blurRad="38100" dist="38100" dir="2700000" algn="tl">
                  <a:srgbClr val="000000"/>
                </a:outerShdw>
              </a:effectLst>
              <a:latin typeface="Book Antiqua" pitchFamily="18" charset="0"/>
              <a:cs typeface="+mn-cs"/>
            </a:endParaRPr>
          </a:p>
        </p:txBody>
      </p:sp>
      <p:pic>
        <p:nvPicPr>
          <p:cNvPr id="11" name="Picture 1" descr="C:\Users\user\Desktop\pans.jpg"/>
          <p:cNvPicPr>
            <a:picLocks noChangeAspect="1" noChangeArrowheads="1"/>
          </p:cNvPicPr>
          <p:nvPr/>
        </p:nvPicPr>
        <p:blipFill>
          <a:blip r:embed="rId5" cstate="print"/>
          <a:srcRect/>
          <a:stretch>
            <a:fillRect/>
          </a:stretch>
        </p:blipFill>
        <p:spPr bwMode="auto">
          <a:xfrm>
            <a:off x="611560" y="3212976"/>
            <a:ext cx="1574428" cy="1152128"/>
          </a:xfrm>
          <a:prstGeom prst="rect">
            <a:avLst/>
          </a:prstGeom>
          <a:noFill/>
        </p:spPr>
      </p:pic>
      <p:pic>
        <p:nvPicPr>
          <p:cNvPr id="12" name="Picture 4" descr="Résultat de recherche d'images pour &quot;farine de fèves&quot;"/>
          <p:cNvPicPr>
            <a:picLocks noChangeAspect="1" noChangeArrowheads="1"/>
          </p:cNvPicPr>
          <p:nvPr/>
        </p:nvPicPr>
        <p:blipFill>
          <a:blip r:embed="rId6" cstate="print"/>
          <a:srcRect/>
          <a:stretch>
            <a:fillRect/>
          </a:stretch>
        </p:blipFill>
        <p:spPr bwMode="auto">
          <a:xfrm>
            <a:off x="107505" y="1844824"/>
            <a:ext cx="1008112" cy="864096"/>
          </a:xfrm>
          <a:prstGeom prst="rect">
            <a:avLst/>
          </a:prstGeom>
          <a:noFill/>
        </p:spPr>
      </p:pic>
      <p:pic>
        <p:nvPicPr>
          <p:cNvPr id="13"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515064" y="1842410"/>
            <a:ext cx="1184728" cy="93851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Plus 13"/>
          <p:cNvSpPr/>
          <p:nvPr/>
        </p:nvSpPr>
        <p:spPr>
          <a:xfrm>
            <a:off x="1187624" y="2132856"/>
            <a:ext cx="360040" cy="360040"/>
          </a:xfrm>
          <a:prstGeom prst="mathPlus">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reeform 49"/>
          <p:cNvSpPr>
            <a:spLocks/>
          </p:cNvSpPr>
          <p:nvPr/>
        </p:nvSpPr>
        <p:spPr bwMode="invGray">
          <a:xfrm>
            <a:off x="611560" y="2708920"/>
            <a:ext cx="836517" cy="432048"/>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FFCC00"/>
          </a:solidFill>
          <a:ln>
            <a:solidFill>
              <a:srgbClr val="FFCC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endParaRPr lang="fr-FR"/>
          </a:p>
        </p:txBody>
      </p:sp>
      <p:sp>
        <p:nvSpPr>
          <p:cNvPr id="16" name="Flèche droite 15"/>
          <p:cNvSpPr/>
          <p:nvPr/>
        </p:nvSpPr>
        <p:spPr>
          <a:xfrm>
            <a:off x="2267744" y="3284984"/>
            <a:ext cx="1080120" cy="432048"/>
          </a:xfrm>
          <a:prstGeom prst="right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5364088" y="3284984"/>
            <a:ext cx="1080120" cy="432048"/>
          </a:xfrm>
          <a:prstGeom prst="right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2" descr="C:\Users\user\Desktop\dsc.jpg"/>
          <p:cNvPicPr>
            <a:picLocks noChangeAspect="1" noChangeArrowheads="1"/>
          </p:cNvPicPr>
          <p:nvPr/>
        </p:nvPicPr>
        <p:blipFill>
          <a:blip r:embed="rId8" cstate="print"/>
          <a:srcRect/>
          <a:stretch>
            <a:fillRect/>
          </a:stretch>
        </p:blipFill>
        <p:spPr bwMode="auto">
          <a:xfrm>
            <a:off x="6516217" y="2492896"/>
            <a:ext cx="2627784" cy="1666751"/>
          </a:xfrm>
          <a:prstGeom prst="rect">
            <a:avLst/>
          </a:prstGeom>
          <a:noFill/>
        </p:spPr>
      </p:pic>
      <p:sp>
        <p:nvSpPr>
          <p:cNvPr id="19" name="Rectangle 18"/>
          <p:cNvSpPr/>
          <p:nvPr/>
        </p:nvSpPr>
        <p:spPr>
          <a:xfrm>
            <a:off x="1259632" y="2852936"/>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scellage  </a:t>
            </a:r>
            <a:endParaRPr lang="fr-FR" dirty="0">
              <a:solidFill>
                <a:srgbClr val="996633"/>
              </a:solidFill>
              <a:latin typeface="Times New Roman" pitchFamily="18" charset="0"/>
              <a:cs typeface="Times New Roman" pitchFamily="18" charset="0"/>
            </a:endParaRPr>
          </a:p>
        </p:txBody>
      </p:sp>
      <p:sp>
        <p:nvSpPr>
          <p:cNvPr id="20" name="Rectangle 19"/>
          <p:cNvSpPr/>
          <p:nvPr/>
        </p:nvSpPr>
        <p:spPr>
          <a:xfrm>
            <a:off x="4392488" y="2708920"/>
            <a:ext cx="298782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Introduction </a:t>
            </a:r>
          </a:p>
          <a:p>
            <a:pPr algn="ctr"/>
            <a:r>
              <a:rPr lang="fr-FR" dirty="0" smtClean="0">
                <a:solidFill>
                  <a:srgbClr val="996633"/>
                </a:solidFill>
                <a:latin typeface="Times New Roman" pitchFamily="18" charset="0"/>
                <a:cs typeface="Times New Roman" pitchFamily="18" charset="0"/>
              </a:rPr>
              <a:t>dans l’appareil  </a:t>
            </a:r>
            <a:endParaRPr lang="fr-FR" dirty="0">
              <a:solidFill>
                <a:srgbClr val="996633"/>
              </a:solidFill>
              <a:latin typeface="Times New Roman" pitchFamily="18" charset="0"/>
              <a:cs typeface="Times New Roman" pitchFamily="18" charset="0"/>
            </a:endParaRPr>
          </a:p>
        </p:txBody>
      </p:sp>
      <p:pic>
        <p:nvPicPr>
          <p:cNvPr id="21" name="Picture 4" descr="Résultat de recherche d'images"/>
          <p:cNvPicPr>
            <a:picLocks noChangeAspect="1" noChangeArrowheads="1"/>
          </p:cNvPicPr>
          <p:nvPr/>
        </p:nvPicPr>
        <p:blipFill>
          <a:blip r:embed="rId9" cstate="print"/>
          <a:srcRect/>
          <a:stretch>
            <a:fillRect/>
          </a:stretch>
        </p:blipFill>
        <p:spPr bwMode="auto">
          <a:xfrm>
            <a:off x="3491880" y="2492896"/>
            <a:ext cx="1656184" cy="1927101"/>
          </a:xfrm>
          <a:prstGeom prst="rect">
            <a:avLst/>
          </a:prstGeom>
          <a:noFill/>
        </p:spPr>
      </p:pic>
      <p:pic>
        <p:nvPicPr>
          <p:cNvPr id="22" name="Picture 6" descr="Résultat de recherche d'images"/>
          <p:cNvPicPr>
            <a:picLocks noChangeAspect="1" noChangeArrowheads="1"/>
          </p:cNvPicPr>
          <p:nvPr/>
        </p:nvPicPr>
        <p:blipFill>
          <a:blip r:embed="rId10" cstate="print"/>
          <a:srcRect/>
          <a:stretch>
            <a:fillRect/>
          </a:stretch>
        </p:blipFill>
        <p:spPr bwMode="auto">
          <a:xfrm>
            <a:off x="3779912" y="5229200"/>
            <a:ext cx="1524000" cy="1362075"/>
          </a:xfrm>
          <a:prstGeom prst="rect">
            <a:avLst/>
          </a:prstGeom>
          <a:noFill/>
        </p:spPr>
      </p:pic>
      <p:pic>
        <p:nvPicPr>
          <p:cNvPr id="23" name="Picture 8" descr="Résultat de recherche d'images"/>
          <p:cNvPicPr>
            <a:picLocks noChangeAspect="1" noChangeArrowheads="1"/>
          </p:cNvPicPr>
          <p:nvPr/>
        </p:nvPicPr>
        <p:blipFill>
          <a:blip r:embed="rId11" cstate="print"/>
          <a:srcRect/>
          <a:stretch>
            <a:fillRect/>
          </a:stretch>
        </p:blipFill>
        <p:spPr bwMode="auto">
          <a:xfrm>
            <a:off x="6804248" y="4293096"/>
            <a:ext cx="1924050" cy="2371726"/>
          </a:xfrm>
          <a:prstGeom prst="rect">
            <a:avLst/>
          </a:prstGeom>
          <a:noFill/>
        </p:spPr>
      </p:pic>
      <p:sp>
        <p:nvSpPr>
          <p:cNvPr id="24" name="Flèche droite 23"/>
          <p:cNvSpPr/>
          <p:nvPr/>
        </p:nvSpPr>
        <p:spPr>
          <a:xfrm>
            <a:off x="5508104" y="5589240"/>
            <a:ext cx="1080120" cy="432048"/>
          </a:xfrm>
          <a:prstGeom prst="right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4499992" y="5013176"/>
            <a:ext cx="298782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Introduction </a:t>
            </a:r>
          </a:p>
          <a:p>
            <a:pPr algn="ctr"/>
            <a:r>
              <a:rPr lang="fr-FR" dirty="0" smtClean="0">
                <a:solidFill>
                  <a:srgbClr val="996633"/>
                </a:solidFill>
                <a:latin typeface="Times New Roman" pitchFamily="18" charset="0"/>
                <a:cs typeface="Times New Roman" pitchFamily="18" charset="0"/>
              </a:rPr>
              <a:t>dans l’appareil  </a:t>
            </a:r>
            <a:endParaRPr lang="fr-FR" dirty="0">
              <a:solidFill>
                <a:srgbClr val="996633"/>
              </a:solidFill>
              <a:latin typeface="Times New Roman" pitchFamily="18" charset="0"/>
              <a:cs typeface="Times New Roman" pitchFamily="18" charset="0"/>
            </a:endParaRPr>
          </a:p>
        </p:txBody>
      </p:sp>
      <p:pic>
        <p:nvPicPr>
          <p:cNvPr id="26" name="Picture 4" descr="Résultat de recherche d'images pour &quot;farine de fèves&quot;"/>
          <p:cNvPicPr>
            <a:picLocks noChangeAspect="1" noChangeArrowheads="1"/>
          </p:cNvPicPr>
          <p:nvPr/>
        </p:nvPicPr>
        <p:blipFill>
          <a:blip r:embed="rId6" cstate="print"/>
          <a:srcRect/>
          <a:stretch>
            <a:fillRect/>
          </a:stretch>
        </p:blipFill>
        <p:spPr bwMode="auto">
          <a:xfrm>
            <a:off x="1187624" y="4869160"/>
            <a:ext cx="1008112" cy="864096"/>
          </a:xfrm>
          <a:prstGeom prst="rect">
            <a:avLst/>
          </a:prstGeom>
          <a:noFill/>
        </p:spPr>
      </p:pic>
      <p:pic>
        <p:nvPicPr>
          <p:cNvPr id="27"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115616" y="6018874"/>
            <a:ext cx="1184728" cy="93851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8" name="Plus 27"/>
          <p:cNvSpPr/>
          <p:nvPr/>
        </p:nvSpPr>
        <p:spPr>
          <a:xfrm>
            <a:off x="1475656" y="5733256"/>
            <a:ext cx="360040" cy="360040"/>
          </a:xfrm>
          <a:prstGeom prst="mathPlus">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courbée vers le bas 28"/>
          <p:cNvSpPr/>
          <p:nvPr/>
        </p:nvSpPr>
        <p:spPr>
          <a:xfrm rot="20735397">
            <a:off x="2132980" y="4677293"/>
            <a:ext cx="2239012" cy="936104"/>
          </a:xfrm>
          <a:prstGeom prst="curvedDown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Rectangle 29"/>
          <p:cNvSpPr/>
          <p:nvPr/>
        </p:nvSpPr>
        <p:spPr>
          <a:xfrm>
            <a:off x="3240360" y="6497960"/>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Mélanger  </a:t>
            </a:r>
            <a:endParaRPr lang="fr-FR" dirty="0">
              <a:solidFill>
                <a:srgbClr val="996633"/>
              </a:solidFill>
              <a:latin typeface="Times New Roman" pitchFamily="18" charset="0"/>
              <a:cs typeface="Times New Roman" pitchFamily="18" charset="0"/>
            </a:endParaRPr>
          </a:p>
        </p:txBody>
      </p:sp>
      <p:sp>
        <p:nvSpPr>
          <p:cNvPr id="31" name="Freeform 49"/>
          <p:cNvSpPr>
            <a:spLocks/>
          </p:cNvSpPr>
          <p:nvPr/>
        </p:nvSpPr>
        <p:spPr bwMode="invGray">
          <a:xfrm flipH="1">
            <a:off x="1475656" y="2708920"/>
            <a:ext cx="792088" cy="432048"/>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FFCC00"/>
          </a:solidFill>
          <a:ln>
            <a:solidFill>
              <a:srgbClr val="FFCC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to="" calcmode="lin" valueType="num">
                                      <p:cBhvr>
                                        <p:cTn id="13" dur="1" fill="hold"/>
                                        <p:tgtEl>
                                          <p:spTgt spid="12"/>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to="" calcmode="lin" valueType="num">
                                      <p:cBhvr>
                                        <p:cTn id="16" dur="1" fill="hold"/>
                                        <p:tgtEl>
                                          <p:spTgt spid="14"/>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to="" calcmode="lin" valueType="num">
                                      <p:cBhvr>
                                        <p:cTn id="19" dur="1" fill="hold"/>
                                        <p:tgtEl>
                                          <p:spTgt spid="13"/>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to="" calcmode="lin" valueType="num">
                                      <p:cBhvr>
                                        <p:cTn id="22" dur="1" fill="hold"/>
                                        <p:tgtEl>
                                          <p:spTgt spid="15"/>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to="" calcmode="lin" valueType="num">
                                      <p:cBhvr>
                                        <p:cTn id="25" dur="1" fill="hold"/>
                                        <p:tgtEl>
                                          <p:spTgt spid="31"/>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to="" calcmode="lin" valueType="num">
                                      <p:cBhvr>
                                        <p:cTn id="28" dur="1" fill="hold"/>
                                        <p:tgtEl>
                                          <p:spTgt spid="11"/>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to="" calcmode="lin" valueType="num">
                                      <p:cBhvr>
                                        <p:cTn id="33" dur="1" fill="hold"/>
                                        <p:tgtEl>
                                          <p:spTgt spid="19"/>
                                        </p:tgtEl>
                                        <p:attrNameLst>
                                          <p:attrName/>
                                        </p:attrNameLst>
                                      </p:cBhvr>
                                    </p:anim>
                                  </p:childTnLst>
                                </p:cTn>
                              </p:par>
                              <p:par>
                                <p:cTn id="34" presetID="24"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to="" calcmode="lin" valueType="num">
                                      <p:cBhvr>
                                        <p:cTn id="36" dur="1" fill="hold"/>
                                        <p:tgtEl>
                                          <p:spTgt spid="16"/>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to="" calcmode="lin" valueType="num">
                                      <p:cBhvr>
                                        <p:cTn id="39" dur="1" fill="hold"/>
                                        <p:tgtEl>
                                          <p:spTgt spid="21"/>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to="" calcmode="lin" valueType="num">
                                      <p:cBhvr>
                                        <p:cTn id="44" dur="1" fill="hold"/>
                                        <p:tgtEl>
                                          <p:spTgt spid="20"/>
                                        </p:tgtEl>
                                        <p:attrNameLst>
                                          <p:attrName/>
                                        </p:attrNameLst>
                                      </p:cBhvr>
                                    </p:anim>
                                  </p:childTnLst>
                                </p:cTn>
                              </p:par>
                              <p:par>
                                <p:cTn id="45" presetID="24"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to="" calcmode="lin" valueType="num">
                                      <p:cBhvr>
                                        <p:cTn id="47" dur="1" fill="hold"/>
                                        <p:tgtEl>
                                          <p:spTgt spid="17"/>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 to="" calcmode="lin" valueType="num">
                                      <p:cBhvr>
                                        <p:cTn id="50" dur="1" fill="hold"/>
                                        <p:tgtEl>
                                          <p:spTgt spid="18"/>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to="" calcmode="lin" valueType="num">
                                      <p:cBhvr>
                                        <p:cTn id="55" dur="1" fill="hold"/>
                                        <p:tgtEl>
                                          <p:spTgt spid="26"/>
                                        </p:tgtEl>
                                        <p:attrNameLst>
                                          <p:attrName/>
                                        </p:attrNameLst>
                                      </p:cBhvr>
                                    </p:anim>
                                  </p:childTnLst>
                                </p:cTn>
                              </p:par>
                              <p:par>
                                <p:cTn id="56" presetID="24"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to="" calcmode="lin" valueType="num">
                                      <p:cBhvr>
                                        <p:cTn id="58" dur="1" fill="hold"/>
                                        <p:tgtEl>
                                          <p:spTgt spid="28"/>
                                        </p:tgtEl>
                                        <p:attrNameLst>
                                          <p:attrName/>
                                        </p:attrNameLst>
                                      </p:cBhvr>
                                    </p:anim>
                                  </p:childTnLst>
                                </p:cTn>
                              </p:par>
                              <p:par>
                                <p:cTn id="59" presetID="24"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 to="" calcmode="lin" valueType="num">
                                      <p:cBhvr>
                                        <p:cTn id="61" dur="1" fill="hold"/>
                                        <p:tgtEl>
                                          <p:spTgt spid="27"/>
                                        </p:tgtEl>
                                        <p:attrNameLst>
                                          <p:attrName/>
                                        </p:attrNameLst>
                                      </p:cBhvr>
                                    </p:anim>
                                  </p:childTnLst>
                                </p:cTn>
                              </p:par>
                              <p:par>
                                <p:cTn id="62" presetID="24"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to="" calcmode="lin" valueType="num">
                                      <p:cBhvr>
                                        <p:cTn id="64" dur="1" fill="hold"/>
                                        <p:tgtEl>
                                          <p:spTgt spid="29"/>
                                        </p:tgtEl>
                                        <p:attrNameLst>
                                          <p:attrName/>
                                        </p:attrNameLst>
                                      </p:cBhvr>
                                    </p:anim>
                                  </p:childTnLst>
                                </p:cTn>
                              </p:par>
                              <p:par>
                                <p:cTn id="65" presetID="24"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to="" calcmode="lin" valueType="num">
                                      <p:cBhvr>
                                        <p:cTn id="67" dur="1" fill="hold"/>
                                        <p:tgtEl>
                                          <p:spTgt spid="22"/>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 to="" calcmode="lin" valueType="num">
                                      <p:cBhvr>
                                        <p:cTn id="72" dur="1" fill="hold"/>
                                        <p:tgtEl>
                                          <p:spTgt spid="30"/>
                                        </p:tgtEl>
                                        <p:attrNameLst>
                                          <p:attrName/>
                                        </p:attrNameLst>
                                      </p:cBhvr>
                                    </p:anim>
                                  </p:childTnLst>
                                </p:cTn>
                              </p:par>
                              <p:par>
                                <p:cTn id="73" presetID="24"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to="" calcmode="lin" valueType="num">
                                      <p:cBhvr>
                                        <p:cTn id="75" dur="1" fill="hold"/>
                                        <p:tgtEl>
                                          <p:spTgt spid="25"/>
                                        </p:tgtEl>
                                        <p:attrNameLst>
                                          <p:attrName/>
                                        </p:attrNameLst>
                                      </p:cBhvr>
                                    </p:anim>
                                  </p:childTnLst>
                                </p:cTn>
                              </p:par>
                              <p:par>
                                <p:cTn id="76" presetID="24"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 to="" calcmode="lin" valueType="num">
                                      <p:cBhvr>
                                        <p:cTn id="78" dur="1" fill="hold"/>
                                        <p:tgtEl>
                                          <p:spTgt spid="24"/>
                                        </p:tgtEl>
                                        <p:attrNameLst>
                                          <p:attrName/>
                                        </p:attrNameLst>
                                      </p:cBhvr>
                                    </p:anim>
                                  </p:childTnLst>
                                </p:cTn>
                              </p:par>
                              <p:par>
                                <p:cTn id="79" presetID="24" presetClass="entr" presetSubtype="0"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anim to="" calcmode="lin" valueType="num">
                                      <p:cBhvr>
                                        <p:cTn id="81"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5" grpId="0" animBg="1"/>
      <p:bldP spid="16" grpId="0" animBg="1"/>
      <p:bldP spid="17" grpId="0" animBg="1"/>
      <p:bldP spid="19" grpId="0"/>
      <p:bldP spid="20" grpId="0"/>
      <p:bldP spid="24" grpId="0" animBg="1"/>
      <p:bldP spid="25" grpId="0"/>
      <p:bldP spid="28" grpId="0" animBg="1"/>
      <p:bldP spid="29" grpId="0" animBg="1"/>
      <p:bldP spid="30" grpId="0"/>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95DA4C4-1FAB-46A1-BC97-01521FB48311}" type="slidenum">
              <a:rPr lang="es-ES" smtClean="0"/>
              <a:pPr/>
              <a:t>16</a:t>
            </a:fld>
            <a:endParaRPr lang="es-ES"/>
          </a:p>
        </p:txBody>
      </p:sp>
      <p:grpSp>
        <p:nvGrpSpPr>
          <p:cNvPr id="3" name="Groupe 2"/>
          <p:cNvGrpSpPr/>
          <p:nvPr/>
        </p:nvGrpSpPr>
        <p:grpSpPr>
          <a:xfrm>
            <a:off x="0" y="-27383"/>
            <a:ext cx="9144000" cy="936103"/>
            <a:chOff x="0" y="-27383"/>
            <a:chExt cx="9144000" cy="936103"/>
          </a:xfrm>
        </p:grpSpPr>
        <p:sp>
          <p:nvSpPr>
            <p:cNvPr id="4" name="Rectangle 3"/>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6"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7"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8" name="Rectangle 7"/>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Matériel et méthodes</a:t>
            </a:r>
            <a:endParaRPr lang="fr-FR" sz="2400" dirty="0">
              <a:solidFill>
                <a:srgbClr val="996633"/>
              </a:solidFill>
              <a:latin typeface="Times New Roman" pitchFamily="18" charset="0"/>
              <a:cs typeface="Times New Roman" pitchFamily="18" charset="0"/>
            </a:endParaRPr>
          </a:p>
        </p:txBody>
      </p:sp>
      <p:grpSp>
        <p:nvGrpSpPr>
          <p:cNvPr id="9" name="Groupe 8"/>
          <p:cNvGrpSpPr/>
          <p:nvPr/>
        </p:nvGrpSpPr>
        <p:grpSpPr>
          <a:xfrm>
            <a:off x="4260776" y="1988840"/>
            <a:ext cx="4546848" cy="3384376"/>
            <a:chOff x="4260776" y="1988840"/>
            <a:chExt cx="4546848" cy="3384376"/>
          </a:xfrm>
        </p:grpSpPr>
        <p:pic>
          <p:nvPicPr>
            <p:cNvPr id="10" name="Picture 4" descr="Résultat de recherche d'images"/>
            <p:cNvPicPr>
              <a:picLocks noChangeAspect="1" noChangeArrowheads="1"/>
            </p:cNvPicPr>
            <p:nvPr/>
          </p:nvPicPr>
          <p:blipFill>
            <a:blip r:embed="rId5" cstate="print"/>
            <a:srcRect/>
            <a:stretch>
              <a:fillRect/>
            </a:stretch>
          </p:blipFill>
          <p:spPr bwMode="auto">
            <a:xfrm>
              <a:off x="5292080" y="1988840"/>
              <a:ext cx="3515544" cy="3384376"/>
            </a:xfrm>
            <a:prstGeom prst="rect">
              <a:avLst/>
            </a:prstGeom>
            <a:noFill/>
          </p:spPr>
        </p:pic>
        <p:sp>
          <p:nvSpPr>
            <p:cNvPr id="11" name="AutoShape 3"/>
            <p:cNvSpPr>
              <a:spLocks noChangeArrowheads="1"/>
            </p:cNvSpPr>
            <p:nvPr/>
          </p:nvSpPr>
          <p:spPr bwMode="black">
            <a:xfrm rot="5400000">
              <a:off x="3875708" y="3382020"/>
              <a:ext cx="1455936" cy="685800"/>
            </a:xfrm>
            <a:prstGeom prst="triangle">
              <a:avLst>
                <a:gd name="adj" fmla="val 50000"/>
              </a:avLst>
            </a:prstGeom>
            <a:solidFill>
              <a:srgbClr val="996633">
                <a:alpha val="39999"/>
              </a:srgbClr>
            </a:solidFill>
            <a:ln w="9525">
              <a:noFill/>
              <a:miter lim="800000"/>
              <a:headEnd/>
              <a:tailEnd/>
            </a:ln>
            <a:effectLst/>
          </p:spPr>
          <p:txBody>
            <a:bodyPr wrap="none" anchor="ctr"/>
            <a:lstStyle/>
            <a:p>
              <a:endParaRPr lang="fr-FR"/>
            </a:p>
          </p:txBody>
        </p:sp>
      </p:grpSp>
      <p:sp>
        <p:nvSpPr>
          <p:cNvPr id="12" name="Text Box 10"/>
          <p:cNvSpPr txBox="1">
            <a:spLocks noChangeArrowheads="1"/>
          </p:cNvSpPr>
          <p:nvPr/>
        </p:nvSpPr>
        <p:spPr bwMode="auto">
          <a:xfrm>
            <a:off x="360040" y="1045185"/>
            <a:ext cx="8892480" cy="1015663"/>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Couleur de la farine de féverole</a:t>
            </a:r>
          </a:p>
          <a:p>
            <a:pPr fontAlgn="auto">
              <a:spcBef>
                <a:spcPct val="50000"/>
              </a:spcBef>
              <a:spcAft>
                <a:spcPts val="0"/>
              </a:spcAft>
              <a:buClr>
                <a:schemeClr val="tx2"/>
              </a:buClr>
              <a:defRPr/>
            </a:pPr>
            <a:endParaRPr lang="fr-FR" sz="2400" b="1" dirty="0">
              <a:solidFill>
                <a:schemeClr val="bg1"/>
              </a:solidFill>
              <a:effectLst>
                <a:outerShdw blurRad="38100" dist="38100" dir="2700000" algn="tl">
                  <a:srgbClr val="000000"/>
                </a:outerShdw>
              </a:effectLst>
              <a:latin typeface="Book Antiqua" pitchFamily="18" charset="0"/>
              <a:cs typeface="+mn-cs"/>
            </a:endParaRPr>
          </a:p>
        </p:txBody>
      </p:sp>
      <p:pic>
        <p:nvPicPr>
          <p:cNvPr id="13" name="Image 12" descr="C:\Users\celine\AppData\Local\Microsoft\Windows\Temporary Internet Files\Content.Word\20160907_092849.jpg"/>
          <p:cNvPicPr/>
          <p:nvPr/>
        </p:nvPicPr>
        <p:blipFill>
          <a:blip r:embed="rId6" cstate="print"/>
          <a:srcRect l="21386" r="18848" b="3956"/>
          <a:stretch>
            <a:fillRect/>
          </a:stretch>
        </p:blipFill>
        <p:spPr bwMode="auto">
          <a:xfrm>
            <a:off x="1403648" y="2852936"/>
            <a:ext cx="2527658" cy="17155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to="" calcmode="lin" valueType="num">
                                      <p:cBhvr>
                                        <p:cTn id="13" dur="1" fill="hold"/>
                                        <p:tgtEl>
                                          <p:spTgt spid="13"/>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to="" calcmode="lin" valueType="num">
                                      <p:cBhvr>
                                        <p:cTn id="16"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000892" y="6572272"/>
            <a:ext cx="2133600" cy="365125"/>
          </a:xfrm>
        </p:spPr>
        <p:txBody>
          <a:bodyPr/>
          <a:lstStyle/>
          <a:p>
            <a:fld id="{595DA4C4-1FAB-46A1-BC97-01521FB48311}" type="slidenum">
              <a:rPr lang="es-ES" smtClean="0"/>
              <a:pPr/>
              <a:t>17</a:t>
            </a:fld>
            <a:endParaRPr lang="es-ES" dirty="0"/>
          </a:p>
        </p:txBody>
      </p:sp>
      <p:grpSp>
        <p:nvGrpSpPr>
          <p:cNvPr id="3" name="Groupe 2"/>
          <p:cNvGrpSpPr/>
          <p:nvPr/>
        </p:nvGrpSpPr>
        <p:grpSpPr>
          <a:xfrm>
            <a:off x="0" y="-27383"/>
            <a:ext cx="9144000" cy="936103"/>
            <a:chOff x="0" y="-27383"/>
            <a:chExt cx="9144000" cy="936103"/>
          </a:xfrm>
        </p:grpSpPr>
        <p:grpSp>
          <p:nvGrpSpPr>
            <p:cNvPr id="4"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5" name="Rectangle 4"/>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graphicFrame>
        <p:nvGraphicFramePr>
          <p:cNvPr id="10" name="Tableau 9"/>
          <p:cNvGraphicFramePr>
            <a:graphicFrameLocks noGrp="1"/>
          </p:cNvGraphicFramePr>
          <p:nvPr/>
        </p:nvGraphicFramePr>
        <p:xfrm>
          <a:off x="539552" y="1246396"/>
          <a:ext cx="8280920" cy="5586984"/>
        </p:xfrm>
        <a:graphic>
          <a:graphicData uri="http://schemas.openxmlformats.org/drawingml/2006/table">
            <a:tbl>
              <a:tblPr/>
              <a:tblGrid>
                <a:gridCol w="4104456"/>
                <a:gridCol w="4176464"/>
              </a:tblGrid>
              <a:tr h="272193">
                <a:tc>
                  <a:txBody>
                    <a:bodyPr/>
                    <a:lstStyle/>
                    <a:p>
                      <a:pPr algn="ctr">
                        <a:lnSpc>
                          <a:spcPct val="115000"/>
                        </a:lnSpc>
                        <a:spcAft>
                          <a:spcPts val="0"/>
                        </a:spcAft>
                      </a:pPr>
                      <a:r>
                        <a:rPr lang="fr-FR" sz="1600" b="1" dirty="0">
                          <a:solidFill>
                            <a:srgbClr val="993300"/>
                          </a:solidFill>
                          <a:latin typeface="Times New Roman"/>
                          <a:ea typeface="Calibri"/>
                          <a:cs typeface="Arial"/>
                        </a:rPr>
                        <a:t>Eléments</a:t>
                      </a:r>
                      <a:endParaRPr lang="fr-FR" sz="1600"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993300"/>
                          </a:solidFill>
                          <a:latin typeface="Times New Roman"/>
                          <a:ea typeface="Calibri"/>
                          <a:cs typeface="Arial"/>
                        </a:rPr>
                        <a:t>Teneurs</a:t>
                      </a:r>
                      <a:endParaRPr lang="fr-FR" sz="1600"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690">
                <a:tc>
                  <a:txBody>
                    <a:bodyPr/>
                    <a:lstStyle/>
                    <a:p>
                      <a:pPr>
                        <a:lnSpc>
                          <a:spcPct val="115000"/>
                        </a:lnSpc>
                        <a:spcAft>
                          <a:spcPts val="0"/>
                        </a:spcAft>
                      </a:pPr>
                      <a:r>
                        <a:rPr lang="fr-FR" sz="1600" b="1" dirty="0">
                          <a:solidFill>
                            <a:srgbClr val="993300"/>
                          </a:solidFill>
                          <a:latin typeface="Times New Roman"/>
                          <a:ea typeface="Calibri"/>
                          <a:cs typeface="Arial"/>
                        </a:rPr>
                        <a:t>Eléments principaux </a:t>
                      </a:r>
                      <a:endParaRPr lang="fr-FR" sz="1600"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nSpc>
                          <a:spcPct val="115000"/>
                        </a:lnSpc>
                        <a:spcAft>
                          <a:spcPts val="0"/>
                        </a:spcAft>
                      </a:pPr>
                      <a:endParaRPr lang="fr-FR" sz="1600" dirty="0">
                        <a:solidFill>
                          <a:srgbClr val="993300"/>
                        </a:solidFill>
                        <a:latin typeface="Times New Roman"/>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388762">
                <a:tc>
                  <a:txBody>
                    <a:bodyPr/>
                    <a:lstStyle/>
                    <a:p>
                      <a:pPr>
                        <a:lnSpc>
                          <a:spcPct val="150000"/>
                        </a:lnSpc>
                        <a:spcAft>
                          <a:spcPts val="0"/>
                        </a:spcAft>
                      </a:pPr>
                      <a:r>
                        <a:rPr lang="fr-FR" sz="1800" dirty="0">
                          <a:solidFill>
                            <a:srgbClr val="993300"/>
                          </a:solidFill>
                          <a:latin typeface="Times New Roman"/>
                          <a:ea typeface="Calibri"/>
                          <a:cs typeface="Arial"/>
                        </a:rPr>
                        <a:t>Humidité  (g/100g)</a:t>
                      </a:r>
                      <a:endParaRPr lang="fr-FR" sz="1800"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fr-FR" sz="1800" b="1" dirty="0">
                          <a:solidFill>
                            <a:srgbClr val="993300"/>
                          </a:solidFill>
                          <a:latin typeface="Times New Roman"/>
                          <a:ea typeface="Calibri"/>
                          <a:cs typeface="Arial"/>
                        </a:rPr>
                        <a:t>10.74±0.2 </a:t>
                      </a:r>
                      <a:endParaRPr lang="fr-FR" sz="1800" b="1"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88762">
                <a:tc>
                  <a:txBody>
                    <a:bodyPr/>
                    <a:lstStyle/>
                    <a:p>
                      <a:pPr>
                        <a:lnSpc>
                          <a:spcPct val="150000"/>
                        </a:lnSpc>
                        <a:spcAft>
                          <a:spcPts val="0"/>
                        </a:spcAft>
                      </a:pPr>
                      <a:r>
                        <a:rPr lang="fr-FR" sz="1800">
                          <a:solidFill>
                            <a:srgbClr val="993300"/>
                          </a:solidFill>
                          <a:latin typeface="Times New Roman"/>
                          <a:ea typeface="Calibri"/>
                          <a:cs typeface="Arial"/>
                        </a:rPr>
                        <a:t>Amidon    (g/100g  MS)</a:t>
                      </a:r>
                      <a:endParaRPr lang="fr-FR" sz="180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fr-FR" sz="1800" b="1" dirty="0">
                          <a:solidFill>
                            <a:srgbClr val="993300"/>
                          </a:solidFill>
                          <a:latin typeface="Times New Roman"/>
                          <a:ea typeface="Calibri"/>
                          <a:cs typeface="Arial"/>
                        </a:rPr>
                        <a:t>46.59±0.14 </a:t>
                      </a:r>
                      <a:endParaRPr lang="fr-FR" sz="1800" b="1"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88762">
                <a:tc>
                  <a:txBody>
                    <a:bodyPr/>
                    <a:lstStyle/>
                    <a:p>
                      <a:pPr>
                        <a:lnSpc>
                          <a:spcPct val="150000"/>
                        </a:lnSpc>
                        <a:spcAft>
                          <a:spcPts val="0"/>
                        </a:spcAft>
                      </a:pPr>
                      <a:r>
                        <a:rPr lang="fr-FR" sz="1800" dirty="0">
                          <a:solidFill>
                            <a:srgbClr val="993300"/>
                          </a:solidFill>
                          <a:latin typeface="Times New Roman"/>
                          <a:ea typeface="Calibri"/>
                          <a:cs typeface="Arial"/>
                        </a:rPr>
                        <a:t>Protéines  (g/100g  MS)</a:t>
                      </a:r>
                      <a:endParaRPr lang="fr-FR" sz="1800"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fr-FR" sz="1800" b="1" dirty="0">
                          <a:solidFill>
                            <a:srgbClr val="993300"/>
                          </a:solidFill>
                          <a:latin typeface="Times New Roman"/>
                          <a:ea typeface="Calibri"/>
                          <a:cs typeface="Arial"/>
                        </a:rPr>
                        <a:t>30.94±0.51 </a:t>
                      </a:r>
                      <a:endParaRPr lang="fr-FR" sz="1800" b="1"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88762">
                <a:tc>
                  <a:txBody>
                    <a:bodyPr/>
                    <a:lstStyle/>
                    <a:p>
                      <a:pPr>
                        <a:lnSpc>
                          <a:spcPct val="150000"/>
                        </a:lnSpc>
                        <a:spcAft>
                          <a:spcPts val="0"/>
                        </a:spcAft>
                      </a:pPr>
                      <a:r>
                        <a:rPr lang="en-US" sz="1800">
                          <a:solidFill>
                            <a:srgbClr val="993300"/>
                          </a:solidFill>
                          <a:latin typeface="Times New Roman"/>
                          <a:ea typeface="Calibri"/>
                          <a:cs typeface="Arial"/>
                        </a:rPr>
                        <a:t>Lipides     (</a:t>
                      </a:r>
                      <a:r>
                        <a:rPr lang="fr-FR" sz="1800">
                          <a:solidFill>
                            <a:srgbClr val="993300"/>
                          </a:solidFill>
                          <a:latin typeface="Times New Roman"/>
                          <a:ea typeface="Calibri"/>
                          <a:cs typeface="Arial"/>
                        </a:rPr>
                        <a:t>g/100g  MS)</a:t>
                      </a:r>
                      <a:endParaRPr lang="fr-FR" sz="180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n-US" sz="1800" b="1" dirty="0">
                          <a:solidFill>
                            <a:srgbClr val="993300"/>
                          </a:solidFill>
                          <a:latin typeface="Times New Roman"/>
                          <a:ea typeface="Calibri"/>
                          <a:cs typeface="Arial"/>
                        </a:rPr>
                        <a:t>2.72±0.16 </a:t>
                      </a:r>
                      <a:endParaRPr lang="fr-FR" sz="1800" b="1"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88762">
                <a:tc>
                  <a:txBody>
                    <a:bodyPr/>
                    <a:lstStyle/>
                    <a:p>
                      <a:pPr>
                        <a:lnSpc>
                          <a:spcPct val="150000"/>
                        </a:lnSpc>
                        <a:spcAft>
                          <a:spcPts val="0"/>
                        </a:spcAft>
                      </a:pPr>
                      <a:r>
                        <a:rPr lang="en-US" sz="1800" dirty="0" err="1">
                          <a:solidFill>
                            <a:srgbClr val="993300"/>
                          </a:solidFill>
                          <a:latin typeface="Times New Roman"/>
                          <a:ea typeface="Calibri"/>
                          <a:cs typeface="Arial"/>
                        </a:rPr>
                        <a:t>Cendres</a:t>
                      </a:r>
                      <a:r>
                        <a:rPr lang="en-US" sz="1800" dirty="0">
                          <a:solidFill>
                            <a:srgbClr val="993300"/>
                          </a:solidFill>
                          <a:latin typeface="Times New Roman"/>
                          <a:ea typeface="Calibri"/>
                          <a:cs typeface="Arial"/>
                        </a:rPr>
                        <a:t>    (</a:t>
                      </a:r>
                      <a:r>
                        <a:rPr lang="fr-FR" sz="1800" dirty="0">
                          <a:solidFill>
                            <a:srgbClr val="993300"/>
                          </a:solidFill>
                          <a:latin typeface="Times New Roman"/>
                          <a:ea typeface="Calibri"/>
                          <a:cs typeface="Arial"/>
                        </a:rPr>
                        <a:t>g/100g  MS)</a:t>
                      </a:r>
                      <a:endParaRPr lang="fr-FR" sz="1800"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993300"/>
                          </a:solidFill>
                          <a:latin typeface="Times New Roman"/>
                          <a:ea typeface="Calibri"/>
                          <a:cs typeface="Arial"/>
                        </a:rPr>
                        <a:t>2.97±0.006 </a:t>
                      </a:r>
                      <a:endParaRPr lang="fr-FR" sz="1800" b="1"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10152">
                <a:tc>
                  <a:txBody>
                    <a:bodyPr/>
                    <a:lstStyle/>
                    <a:p>
                      <a:pPr>
                        <a:lnSpc>
                          <a:spcPct val="115000"/>
                        </a:lnSpc>
                        <a:spcAft>
                          <a:spcPts val="0"/>
                        </a:spcAft>
                      </a:pPr>
                      <a:r>
                        <a:rPr lang="fr-FR" sz="1600" b="1" dirty="0">
                          <a:solidFill>
                            <a:srgbClr val="993300"/>
                          </a:solidFill>
                          <a:latin typeface="Times New Roman"/>
                          <a:ea typeface="Calibri"/>
                          <a:cs typeface="Arial"/>
                        </a:rPr>
                        <a:t>Fibres alimentaires </a:t>
                      </a:r>
                      <a:endParaRPr lang="fr-FR" sz="1600"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fr-FR" sz="1800" b="1" dirty="0">
                        <a:solidFill>
                          <a:srgbClr val="993300"/>
                        </a:solidFill>
                        <a:latin typeface="Times New Roman"/>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88762">
                <a:tc>
                  <a:txBody>
                    <a:bodyPr/>
                    <a:lstStyle/>
                    <a:p>
                      <a:pPr>
                        <a:lnSpc>
                          <a:spcPct val="150000"/>
                        </a:lnSpc>
                        <a:spcAft>
                          <a:spcPts val="0"/>
                        </a:spcAft>
                      </a:pPr>
                      <a:r>
                        <a:rPr lang="en-US" sz="1800" dirty="0" err="1">
                          <a:solidFill>
                            <a:srgbClr val="993300"/>
                          </a:solidFill>
                          <a:latin typeface="Times New Roman"/>
                          <a:ea typeface="Calibri"/>
                          <a:cs typeface="Arial"/>
                        </a:rPr>
                        <a:t>Insolubles</a:t>
                      </a:r>
                      <a:r>
                        <a:rPr lang="en-US" sz="1800" dirty="0">
                          <a:solidFill>
                            <a:srgbClr val="993300"/>
                          </a:solidFill>
                          <a:latin typeface="Times New Roman"/>
                          <a:ea typeface="Calibri"/>
                          <a:cs typeface="Arial"/>
                        </a:rPr>
                        <a:t>  (</a:t>
                      </a:r>
                      <a:r>
                        <a:rPr lang="fr-FR" sz="1800" dirty="0">
                          <a:solidFill>
                            <a:srgbClr val="993300"/>
                          </a:solidFill>
                          <a:latin typeface="Times New Roman"/>
                          <a:ea typeface="Calibri"/>
                          <a:cs typeface="Arial"/>
                        </a:rPr>
                        <a:t>g/100g  MS)</a:t>
                      </a:r>
                      <a:endParaRPr lang="fr-FR" sz="1800"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n-US" sz="1800" b="1" dirty="0">
                          <a:solidFill>
                            <a:srgbClr val="993300"/>
                          </a:solidFill>
                          <a:latin typeface="Times New Roman"/>
                          <a:ea typeface="Calibri"/>
                          <a:cs typeface="Arial"/>
                        </a:rPr>
                        <a:t>14.06±0.36 </a:t>
                      </a:r>
                      <a:endParaRPr lang="fr-FR" sz="1800" b="1"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88762">
                <a:tc>
                  <a:txBody>
                    <a:bodyPr/>
                    <a:lstStyle/>
                    <a:p>
                      <a:pPr>
                        <a:lnSpc>
                          <a:spcPct val="150000"/>
                        </a:lnSpc>
                        <a:spcAft>
                          <a:spcPts val="0"/>
                        </a:spcAft>
                      </a:pPr>
                      <a:r>
                        <a:rPr lang="en-US" sz="1800">
                          <a:solidFill>
                            <a:srgbClr val="993300"/>
                          </a:solidFill>
                          <a:latin typeface="Times New Roman"/>
                          <a:ea typeface="Calibri"/>
                          <a:cs typeface="Arial"/>
                        </a:rPr>
                        <a:t>Solubles     (</a:t>
                      </a:r>
                      <a:r>
                        <a:rPr lang="fr-FR" sz="1800">
                          <a:solidFill>
                            <a:srgbClr val="993300"/>
                          </a:solidFill>
                          <a:latin typeface="Times New Roman"/>
                          <a:ea typeface="Calibri"/>
                          <a:cs typeface="Arial"/>
                        </a:rPr>
                        <a:t>g/100g  MS)</a:t>
                      </a:r>
                      <a:endParaRPr lang="fr-FR" sz="180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n-US" sz="1800" b="1" dirty="0">
                          <a:solidFill>
                            <a:srgbClr val="993300"/>
                          </a:solidFill>
                          <a:latin typeface="Times New Roman"/>
                          <a:ea typeface="Calibri"/>
                          <a:cs typeface="Arial"/>
                        </a:rPr>
                        <a:t>2.71±0.98 </a:t>
                      </a:r>
                      <a:endParaRPr lang="fr-FR" sz="1800" b="1"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88762">
                <a:tc>
                  <a:txBody>
                    <a:bodyPr/>
                    <a:lstStyle/>
                    <a:p>
                      <a:pPr>
                        <a:lnSpc>
                          <a:spcPct val="150000"/>
                        </a:lnSpc>
                        <a:spcAft>
                          <a:spcPts val="0"/>
                        </a:spcAft>
                      </a:pPr>
                      <a:r>
                        <a:rPr lang="en-US" sz="1800" dirty="0" err="1">
                          <a:solidFill>
                            <a:srgbClr val="993300"/>
                          </a:solidFill>
                          <a:latin typeface="Times New Roman"/>
                          <a:ea typeface="Calibri"/>
                          <a:cs typeface="Arial"/>
                        </a:rPr>
                        <a:t>Totales</a:t>
                      </a:r>
                      <a:r>
                        <a:rPr lang="en-US" sz="1800" dirty="0">
                          <a:solidFill>
                            <a:srgbClr val="993300"/>
                          </a:solidFill>
                          <a:latin typeface="Times New Roman"/>
                          <a:ea typeface="Calibri"/>
                          <a:cs typeface="Arial"/>
                        </a:rPr>
                        <a:t>       (</a:t>
                      </a:r>
                      <a:r>
                        <a:rPr lang="fr-FR" sz="1800" dirty="0">
                          <a:solidFill>
                            <a:srgbClr val="993300"/>
                          </a:solidFill>
                          <a:latin typeface="Times New Roman"/>
                          <a:ea typeface="Calibri"/>
                          <a:cs typeface="Arial"/>
                        </a:rPr>
                        <a:t>g/100g  MS)</a:t>
                      </a:r>
                      <a:endParaRPr lang="fr-FR" sz="1800"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993300"/>
                          </a:solidFill>
                          <a:latin typeface="Times New Roman"/>
                          <a:ea typeface="Calibri"/>
                          <a:cs typeface="Arial"/>
                        </a:rPr>
                        <a:t>17.11±1.5 </a:t>
                      </a:r>
                      <a:endParaRPr lang="fr-FR" sz="1800" b="1"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75690">
                <a:tc>
                  <a:txBody>
                    <a:bodyPr/>
                    <a:lstStyle/>
                    <a:p>
                      <a:pPr>
                        <a:lnSpc>
                          <a:spcPct val="115000"/>
                        </a:lnSpc>
                        <a:spcAft>
                          <a:spcPts val="0"/>
                        </a:spcAft>
                      </a:pPr>
                      <a:r>
                        <a:rPr lang="fr-FR" sz="1600" b="1" dirty="0">
                          <a:solidFill>
                            <a:srgbClr val="993300"/>
                          </a:solidFill>
                          <a:latin typeface="Times New Roman"/>
                          <a:ea typeface="Calibri"/>
                          <a:cs typeface="Arial"/>
                        </a:rPr>
                        <a:t>Minéraux  </a:t>
                      </a:r>
                      <a:endParaRPr lang="fr-FR" sz="1600"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fr-FR" sz="1600" b="1" dirty="0">
                        <a:solidFill>
                          <a:srgbClr val="993300"/>
                        </a:solidFill>
                        <a:latin typeface="Times New Roman"/>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9696">
                <a:tc>
                  <a:txBody>
                    <a:bodyPr/>
                    <a:lstStyle/>
                    <a:p>
                      <a:pPr>
                        <a:lnSpc>
                          <a:spcPct val="100000"/>
                        </a:lnSpc>
                        <a:spcAft>
                          <a:spcPts val="0"/>
                        </a:spcAft>
                      </a:pPr>
                      <a:r>
                        <a:rPr lang="en-US" sz="1800" dirty="0">
                          <a:solidFill>
                            <a:srgbClr val="993300"/>
                          </a:solidFill>
                          <a:latin typeface="Times New Roman"/>
                          <a:ea typeface="Calibri"/>
                          <a:cs typeface="Arial"/>
                        </a:rPr>
                        <a:t>Ca      (</a:t>
                      </a:r>
                      <a:r>
                        <a:rPr lang="fr-FR" sz="1800" dirty="0">
                          <a:solidFill>
                            <a:srgbClr val="993300"/>
                          </a:solidFill>
                          <a:latin typeface="Times New Roman"/>
                          <a:ea typeface="Calibri"/>
                          <a:cs typeface="Arial"/>
                        </a:rPr>
                        <a:t>µg/g MS)</a:t>
                      </a:r>
                      <a:endParaRPr lang="fr-FR" sz="1800"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800" b="1" dirty="0">
                          <a:solidFill>
                            <a:srgbClr val="993300"/>
                          </a:solidFill>
                          <a:latin typeface="Times New Roman"/>
                          <a:ea typeface="Calibri"/>
                          <a:cs typeface="Arial"/>
                        </a:rPr>
                        <a:t>112.5±16.2 </a:t>
                      </a:r>
                      <a:endParaRPr lang="fr-FR" sz="1800" b="1"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69696">
                <a:tc>
                  <a:txBody>
                    <a:bodyPr/>
                    <a:lstStyle/>
                    <a:p>
                      <a:pPr>
                        <a:lnSpc>
                          <a:spcPct val="100000"/>
                        </a:lnSpc>
                        <a:spcAft>
                          <a:spcPts val="0"/>
                        </a:spcAft>
                      </a:pPr>
                      <a:r>
                        <a:rPr lang="en-US" sz="1800">
                          <a:solidFill>
                            <a:srgbClr val="993300"/>
                          </a:solidFill>
                          <a:latin typeface="Times New Roman"/>
                          <a:ea typeface="Calibri"/>
                          <a:cs typeface="Arial"/>
                        </a:rPr>
                        <a:t>Fe       (</a:t>
                      </a:r>
                      <a:r>
                        <a:rPr lang="fr-FR" sz="1800">
                          <a:solidFill>
                            <a:srgbClr val="993300"/>
                          </a:solidFill>
                          <a:latin typeface="Times New Roman"/>
                          <a:ea typeface="Calibri"/>
                          <a:cs typeface="Arial"/>
                        </a:rPr>
                        <a:t>µg/g MS)</a:t>
                      </a:r>
                      <a:endParaRPr lang="fr-FR" sz="180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800" b="1" dirty="0">
                          <a:solidFill>
                            <a:srgbClr val="993300"/>
                          </a:solidFill>
                          <a:latin typeface="Times New Roman"/>
                          <a:ea typeface="Calibri"/>
                          <a:cs typeface="Arial"/>
                        </a:rPr>
                        <a:t>11.34±0.6 </a:t>
                      </a:r>
                      <a:endParaRPr lang="fr-FR" sz="1800" b="1"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69696">
                <a:tc>
                  <a:txBody>
                    <a:bodyPr/>
                    <a:lstStyle/>
                    <a:p>
                      <a:pPr>
                        <a:lnSpc>
                          <a:spcPct val="100000"/>
                        </a:lnSpc>
                        <a:spcAft>
                          <a:spcPts val="0"/>
                        </a:spcAft>
                      </a:pPr>
                      <a:r>
                        <a:rPr lang="en-US" sz="1800" dirty="0">
                          <a:solidFill>
                            <a:srgbClr val="993300"/>
                          </a:solidFill>
                          <a:latin typeface="Times New Roman"/>
                          <a:ea typeface="Calibri"/>
                          <a:cs typeface="Arial"/>
                        </a:rPr>
                        <a:t>Zn       (</a:t>
                      </a:r>
                      <a:r>
                        <a:rPr lang="fr-FR" sz="1800" dirty="0">
                          <a:solidFill>
                            <a:srgbClr val="993300"/>
                          </a:solidFill>
                          <a:latin typeface="Times New Roman"/>
                          <a:ea typeface="Calibri"/>
                          <a:cs typeface="Arial"/>
                        </a:rPr>
                        <a:t>µg/g MS)</a:t>
                      </a:r>
                      <a:endParaRPr lang="fr-FR" sz="1800"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800" b="1" dirty="0">
                          <a:solidFill>
                            <a:srgbClr val="993300"/>
                          </a:solidFill>
                          <a:latin typeface="Times New Roman"/>
                          <a:ea typeface="Calibri"/>
                          <a:cs typeface="Arial"/>
                        </a:rPr>
                        <a:t>7.96±0.6 </a:t>
                      </a:r>
                      <a:endParaRPr lang="fr-FR" sz="1800" b="1"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8051">
                <a:tc>
                  <a:txBody>
                    <a:bodyPr/>
                    <a:lstStyle/>
                    <a:p>
                      <a:pPr>
                        <a:lnSpc>
                          <a:spcPct val="115000"/>
                        </a:lnSpc>
                        <a:spcAft>
                          <a:spcPts val="0"/>
                        </a:spcAft>
                      </a:pPr>
                      <a:r>
                        <a:rPr lang="en-US" sz="1800" b="1" dirty="0">
                          <a:solidFill>
                            <a:srgbClr val="993300"/>
                          </a:solidFill>
                          <a:latin typeface="Times New Roman"/>
                          <a:ea typeface="Calibri"/>
                          <a:cs typeface="Arial"/>
                        </a:rPr>
                        <a:t>Phytates  (</a:t>
                      </a:r>
                      <a:r>
                        <a:rPr lang="fr-FR" sz="1800" dirty="0">
                          <a:solidFill>
                            <a:srgbClr val="993300"/>
                          </a:solidFill>
                          <a:latin typeface="Times New Roman"/>
                          <a:ea typeface="Calibri"/>
                          <a:cs typeface="Arial"/>
                        </a:rPr>
                        <a:t>g/100g  MS)</a:t>
                      </a:r>
                      <a:endParaRPr lang="fr-FR" sz="1800"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993300"/>
                          </a:solidFill>
                          <a:latin typeface="Times New Roman"/>
                          <a:ea typeface="Calibri"/>
                          <a:cs typeface="Arial"/>
                        </a:rPr>
                        <a:t>1.17±0.02 </a:t>
                      </a:r>
                      <a:endParaRPr lang="fr-FR" sz="1800" b="1" dirty="0">
                        <a:solidFill>
                          <a:srgbClr val="993300"/>
                        </a:solidFill>
                        <a:latin typeface="Calibri"/>
                        <a:ea typeface="Calibri"/>
                        <a:cs typeface="Arial"/>
                      </a:endParaRPr>
                    </a:p>
                  </a:txBody>
                  <a:tcPr marL="46252" marR="46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Bouée 10"/>
          <p:cNvSpPr/>
          <p:nvPr/>
        </p:nvSpPr>
        <p:spPr>
          <a:xfrm>
            <a:off x="6084168" y="2564904"/>
            <a:ext cx="837306" cy="492262"/>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2" name="Bouée 11"/>
          <p:cNvSpPr/>
          <p:nvPr/>
        </p:nvSpPr>
        <p:spPr>
          <a:xfrm>
            <a:off x="6084168" y="5013176"/>
            <a:ext cx="837306" cy="432048"/>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3" name="Bouée 12"/>
          <p:cNvSpPr/>
          <p:nvPr/>
        </p:nvSpPr>
        <p:spPr>
          <a:xfrm>
            <a:off x="6084168" y="2996952"/>
            <a:ext cx="837306" cy="432048"/>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4" name="Bouée 13"/>
          <p:cNvSpPr/>
          <p:nvPr/>
        </p:nvSpPr>
        <p:spPr>
          <a:xfrm>
            <a:off x="6084168" y="5661248"/>
            <a:ext cx="837306" cy="36004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5" name="Bouée 14"/>
          <p:cNvSpPr/>
          <p:nvPr/>
        </p:nvSpPr>
        <p:spPr>
          <a:xfrm>
            <a:off x="6084168" y="6525344"/>
            <a:ext cx="837306" cy="288032"/>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6" name="Text Box 10"/>
          <p:cNvSpPr txBox="1">
            <a:spLocks noChangeArrowheads="1"/>
          </p:cNvSpPr>
          <p:nvPr/>
        </p:nvSpPr>
        <p:spPr bwMode="auto">
          <a:xfrm>
            <a:off x="432568" y="836712"/>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Composition biochimique de la farine de féverole</a:t>
            </a:r>
          </a:p>
        </p:txBody>
      </p:sp>
      <p:sp>
        <p:nvSpPr>
          <p:cNvPr id="17" name="Bouée 16"/>
          <p:cNvSpPr/>
          <p:nvPr/>
        </p:nvSpPr>
        <p:spPr>
          <a:xfrm>
            <a:off x="6110958" y="4221088"/>
            <a:ext cx="837306" cy="432048"/>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16">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16">
                                            <p:txEl>
                                              <p:pRg st="0" end="0"/>
                                            </p:txEl>
                                          </p:spTgt>
                                        </p:tgtEl>
                                        <p:attrNameLst>
                                          <p:attrName>style.visibility</p:attrName>
                                        </p:attrNameLst>
                                      </p:cBhvr>
                                      <p:to>
                                        <p:strVal val="hidden"/>
                                      </p:to>
                                    </p:set>
                                  </p:childTnLst>
                                </p:cTn>
                              </p:par>
                              <p:par>
                                <p:cTn id="15" presetID="3"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build="allAtOnce"/>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95DA4C4-1FAB-46A1-BC97-01521FB48311}" type="slidenum">
              <a:rPr lang="es-ES" smtClean="0"/>
              <a:pPr/>
              <a:t>18</a:t>
            </a:fld>
            <a:endParaRPr lang="es-ES"/>
          </a:p>
        </p:txBody>
      </p:sp>
      <p:grpSp>
        <p:nvGrpSpPr>
          <p:cNvPr id="3" name="Groupe 2"/>
          <p:cNvGrpSpPr/>
          <p:nvPr/>
        </p:nvGrpSpPr>
        <p:grpSpPr>
          <a:xfrm>
            <a:off x="0" y="-27383"/>
            <a:ext cx="9144000" cy="936103"/>
            <a:chOff x="0" y="-27383"/>
            <a:chExt cx="9144000" cy="936103"/>
          </a:xfrm>
        </p:grpSpPr>
        <p:grpSp>
          <p:nvGrpSpPr>
            <p:cNvPr id="4"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5" name="Rectangle 4"/>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pic>
        <p:nvPicPr>
          <p:cNvPr id="10" name="Image 9"/>
          <p:cNvPicPr/>
          <p:nvPr/>
        </p:nvPicPr>
        <p:blipFill>
          <a:blip r:embed="rId5" cstate="print"/>
          <a:srcRect t="4335"/>
          <a:stretch>
            <a:fillRect/>
          </a:stretch>
        </p:blipFill>
        <p:spPr bwMode="auto">
          <a:xfrm>
            <a:off x="539552" y="1815331"/>
            <a:ext cx="8280920" cy="2837805"/>
          </a:xfrm>
          <a:prstGeom prst="rect">
            <a:avLst/>
          </a:prstGeom>
          <a:noFill/>
        </p:spPr>
      </p:pic>
      <p:graphicFrame>
        <p:nvGraphicFramePr>
          <p:cNvPr id="11" name="Graphique 10"/>
          <p:cNvGraphicFramePr/>
          <p:nvPr/>
        </p:nvGraphicFramePr>
        <p:xfrm>
          <a:off x="539552" y="2492896"/>
          <a:ext cx="8280920" cy="4365105"/>
        </p:xfrm>
        <a:graphic>
          <a:graphicData uri="http://schemas.openxmlformats.org/drawingml/2006/chart">
            <c:chart xmlns:c="http://schemas.openxmlformats.org/drawingml/2006/chart" xmlns:r="http://schemas.openxmlformats.org/officeDocument/2006/relationships" r:id="rId6"/>
          </a:graphicData>
        </a:graphic>
      </p:graphicFrame>
      <p:grpSp>
        <p:nvGrpSpPr>
          <p:cNvPr id="18" name="Groupe 17"/>
          <p:cNvGrpSpPr/>
          <p:nvPr/>
        </p:nvGrpSpPr>
        <p:grpSpPr>
          <a:xfrm>
            <a:off x="755576" y="2492896"/>
            <a:ext cx="7848872" cy="2041640"/>
            <a:chOff x="1259632" y="4077072"/>
            <a:chExt cx="7128792" cy="2313859"/>
          </a:xfrm>
        </p:grpSpPr>
        <p:sp>
          <p:nvSpPr>
            <p:cNvPr id="13" name="Rectangle à coins arrondis 12"/>
            <p:cNvSpPr/>
            <p:nvPr/>
          </p:nvSpPr>
          <p:spPr>
            <a:xfrm>
              <a:off x="1259632" y="4077072"/>
              <a:ext cx="7128792" cy="2088232"/>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                </a:t>
              </a:r>
              <a:endParaRPr lang="fr-FR" sz="2000" b="1" dirty="0">
                <a:solidFill>
                  <a:srgbClr val="996633"/>
                </a:solidFill>
                <a:latin typeface="Times New Roman" pitchFamily="18" charset="0"/>
                <a:cs typeface="Times New Roman" pitchFamily="18" charset="0"/>
              </a:endParaRPr>
            </a:p>
          </p:txBody>
        </p:sp>
        <p:pic>
          <p:nvPicPr>
            <p:cNvPr id="16" name="Picture 6" descr="Résultat de recherche d'images"/>
            <p:cNvPicPr>
              <a:picLocks noChangeAspect="1" noChangeArrowheads="1"/>
            </p:cNvPicPr>
            <p:nvPr/>
          </p:nvPicPr>
          <p:blipFill>
            <a:blip r:embed="rId7" cstate="print"/>
            <a:srcRect/>
            <a:stretch>
              <a:fillRect/>
            </a:stretch>
          </p:blipFill>
          <p:spPr bwMode="auto">
            <a:xfrm>
              <a:off x="1331640" y="4403509"/>
              <a:ext cx="1170625" cy="1387354"/>
            </a:xfrm>
            <a:prstGeom prst="rect">
              <a:avLst/>
            </a:prstGeom>
            <a:noFill/>
          </p:spPr>
        </p:pic>
        <p:sp>
          <p:nvSpPr>
            <p:cNvPr id="17" name="Rectangle 16"/>
            <p:cNvSpPr/>
            <p:nvPr/>
          </p:nvSpPr>
          <p:spPr>
            <a:xfrm>
              <a:off x="2339752" y="4158682"/>
              <a:ext cx="5976664" cy="2232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900" dirty="0" smtClean="0">
                  <a:solidFill>
                    <a:srgbClr val="993300"/>
                  </a:solidFill>
                  <a:latin typeface="Times New Roman" pitchFamily="18" charset="0"/>
                  <a:cs typeface="Times New Roman" pitchFamily="18" charset="0"/>
                </a:rPr>
                <a:t>Les teneurs relativement basses en groupes S-H libres, suggèrent une faible possibilité  d’association des protéines de féverole  avec celles du blé, suite au traitement thermique et  lors de la fabrication des pâtes.</a:t>
              </a:r>
            </a:p>
            <a:p>
              <a:pPr algn="ctr"/>
              <a:endParaRPr lang="fr-FR" sz="2000" dirty="0" smtClean="0">
                <a:solidFill>
                  <a:srgbClr val="993300"/>
                </a:solidFill>
                <a:latin typeface="Times New Roman" pitchFamily="18" charset="0"/>
                <a:cs typeface="Times New Roman" pitchFamily="18" charset="0"/>
              </a:endParaRPr>
            </a:p>
          </p:txBody>
        </p:sp>
      </p:grpSp>
      <p:sp>
        <p:nvSpPr>
          <p:cNvPr id="19" name="Text Box 10"/>
          <p:cNvSpPr txBox="1">
            <a:spLocks noChangeArrowheads="1"/>
          </p:cNvSpPr>
          <p:nvPr/>
        </p:nvSpPr>
        <p:spPr bwMode="auto">
          <a:xfrm>
            <a:off x="432568" y="951111"/>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Propriétés des protéines de la farine de féverole</a:t>
            </a:r>
          </a:p>
        </p:txBody>
      </p:sp>
      <p:sp>
        <p:nvSpPr>
          <p:cNvPr id="20" name="Ellipse 19"/>
          <p:cNvSpPr/>
          <p:nvPr/>
        </p:nvSpPr>
        <p:spPr>
          <a:xfrm>
            <a:off x="4139952" y="1412776"/>
            <a:ext cx="1296144" cy="36004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73.7%</a:t>
            </a:r>
          </a:p>
        </p:txBody>
      </p:sp>
      <p:sp>
        <p:nvSpPr>
          <p:cNvPr id="21" name="Ellipse 20"/>
          <p:cNvSpPr/>
          <p:nvPr/>
        </p:nvSpPr>
        <p:spPr>
          <a:xfrm>
            <a:off x="4716016" y="3068960"/>
            <a:ext cx="1296144" cy="36004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25.9%</a:t>
            </a:r>
          </a:p>
        </p:txBody>
      </p:sp>
      <p:sp>
        <p:nvSpPr>
          <p:cNvPr id="22" name="Bouée 21"/>
          <p:cNvSpPr/>
          <p:nvPr/>
        </p:nvSpPr>
        <p:spPr>
          <a:xfrm>
            <a:off x="4526782" y="5313002"/>
            <a:ext cx="837306" cy="492262"/>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10"/>
                                        </p:tgtEl>
                                        <p:attrNameLst>
                                          <p:attrName>ppt_x</p:attrName>
                                        </p:attrNameLst>
                                      </p:cBhvr>
                                      <p:tavLst>
                                        <p:tav tm="0">
                                          <p:val>
                                            <p:strVal val="ppt_x"/>
                                          </p:val>
                                        </p:tav>
                                        <p:tav tm="100000">
                                          <p:val>
                                            <p:strVal val="ppt_x"/>
                                          </p:val>
                                        </p:tav>
                                      </p:tavLst>
                                    </p:anim>
                                    <p:anim calcmode="lin" valueType="num">
                                      <p:cBhvr additive="base">
                                        <p:cTn id="29" dur="500"/>
                                        <p:tgtEl>
                                          <p:spTgt spid="10"/>
                                        </p:tgtEl>
                                        <p:attrNameLst>
                                          <p:attrName>ppt_y</p:attrName>
                                        </p:attrNameLst>
                                      </p:cBhvr>
                                      <p:tavLst>
                                        <p:tav tm="0">
                                          <p:val>
                                            <p:strVal val="ppt_y"/>
                                          </p:val>
                                        </p:tav>
                                        <p:tav tm="100000">
                                          <p:val>
                                            <p:strVal val="1+ppt_h/2"/>
                                          </p:val>
                                        </p:tav>
                                      </p:tavLst>
                                    </p:anim>
                                    <p:set>
                                      <p:cBhvr>
                                        <p:cTn id="30" dur="1" fill="hold">
                                          <p:stCondLst>
                                            <p:cond delay="499"/>
                                          </p:stCondLst>
                                        </p:cTn>
                                        <p:tgtEl>
                                          <p:spTgt spid="10"/>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20"/>
                                        </p:tgtEl>
                                        <p:attrNameLst>
                                          <p:attrName>ppt_x</p:attrName>
                                        </p:attrNameLst>
                                      </p:cBhvr>
                                      <p:tavLst>
                                        <p:tav tm="0">
                                          <p:val>
                                            <p:strVal val="ppt_x"/>
                                          </p:val>
                                        </p:tav>
                                        <p:tav tm="100000">
                                          <p:val>
                                            <p:strVal val="ppt_x"/>
                                          </p:val>
                                        </p:tav>
                                      </p:tavLst>
                                    </p:anim>
                                    <p:anim calcmode="lin" valueType="num">
                                      <p:cBhvr additive="base">
                                        <p:cTn id="33" dur="500"/>
                                        <p:tgtEl>
                                          <p:spTgt spid="20"/>
                                        </p:tgtEl>
                                        <p:attrNameLst>
                                          <p:attrName>ppt_y</p:attrName>
                                        </p:attrNameLst>
                                      </p:cBhvr>
                                      <p:tavLst>
                                        <p:tav tm="0">
                                          <p:val>
                                            <p:strVal val="ppt_y"/>
                                          </p:val>
                                        </p:tav>
                                        <p:tav tm="100000">
                                          <p:val>
                                            <p:strVal val="1+ppt_h/2"/>
                                          </p:val>
                                        </p:tav>
                                      </p:tavLst>
                                    </p:anim>
                                    <p:set>
                                      <p:cBhvr>
                                        <p:cTn id="34" dur="1" fill="hold">
                                          <p:stCondLst>
                                            <p:cond delay="499"/>
                                          </p:stCondLst>
                                        </p:cTn>
                                        <p:tgtEl>
                                          <p:spTgt spid="20"/>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par>
                                <p:cTn id="39" presetID="24"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to="" calcmode="lin" valueType="num">
                                      <p:cBhvr>
                                        <p:cTn id="41" dur="1" fill="hold"/>
                                        <p:tgtEl>
                                          <p:spTgt spid="11"/>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0" nodeType="clickEffect">
                                  <p:stCondLst>
                                    <p:cond delay="0"/>
                                  </p:stCondLst>
                                  <p:childTnLst>
                                    <p:anim calcmode="lin" valueType="num">
                                      <p:cBhvr additive="base">
                                        <p:cTn id="51" dur="500"/>
                                        <p:tgtEl>
                                          <p:spTgt spid="11"/>
                                        </p:tgtEl>
                                        <p:attrNameLst>
                                          <p:attrName>ppt_x</p:attrName>
                                        </p:attrNameLst>
                                      </p:cBhvr>
                                      <p:tavLst>
                                        <p:tav tm="0">
                                          <p:val>
                                            <p:strVal val="ppt_x"/>
                                          </p:val>
                                        </p:tav>
                                        <p:tav tm="100000">
                                          <p:val>
                                            <p:strVal val="ppt_x"/>
                                          </p:val>
                                        </p:tav>
                                      </p:tavLst>
                                    </p:anim>
                                    <p:anim calcmode="lin" valueType="num">
                                      <p:cBhvr additive="base">
                                        <p:cTn id="52" dur="500"/>
                                        <p:tgtEl>
                                          <p:spTgt spid="11"/>
                                        </p:tgtEl>
                                        <p:attrNameLst>
                                          <p:attrName>ppt_y</p:attrName>
                                        </p:attrNameLst>
                                      </p:cBhvr>
                                      <p:tavLst>
                                        <p:tav tm="0">
                                          <p:val>
                                            <p:strVal val="ppt_y"/>
                                          </p:val>
                                        </p:tav>
                                        <p:tav tm="100000">
                                          <p:val>
                                            <p:strVal val="1+ppt_h/2"/>
                                          </p:val>
                                        </p:tav>
                                      </p:tavLst>
                                    </p:anim>
                                    <p:set>
                                      <p:cBhvr>
                                        <p:cTn id="53" dur="1" fill="hold">
                                          <p:stCondLst>
                                            <p:cond delay="499"/>
                                          </p:stCondLst>
                                        </p:cTn>
                                        <p:tgtEl>
                                          <p:spTgt spid="11"/>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500"/>
                                        <p:tgtEl>
                                          <p:spTgt spid="22"/>
                                        </p:tgtEl>
                                        <p:attrNameLst>
                                          <p:attrName>ppt_x</p:attrName>
                                        </p:attrNameLst>
                                      </p:cBhvr>
                                      <p:tavLst>
                                        <p:tav tm="0">
                                          <p:val>
                                            <p:strVal val="ppt_x"/>
                                          </p:val>
                                        </p:tav>
                                        <p:tav tm="100000">
                                          <p:val>
                                            <p:strVal val="ppt_x"/>
                                          </p:val>
                                        </p:tav>
                                      </p:tavLst>
                                    </p:anim>
                                    <p:anim calcmode="lin" valueType="num">
                                      <p:cBhvr additive="base">
                                        <p:cTn id="56" dur="500"/>
                                        <p:tgtEl>
                                          <p:spTgt spid="22"/>
                                        </p:tgtEl>
                                        <p:attrNameLst>
                                          <p:attrName>ppt_y</p:attrName>
                                        </p:attrNameLst>
                                      </p:cBhvr>
                                      <p:tavLst>
                                        <p:tav tm="0">
                                          <p:val>
                                            <p:strVal val="ppt_y"/>
                                          </p:val>
                                        </p:tav>
                                        <p:tav tm="100000">
                                          <p:val>
                                            <p:strVal val="1+ppt_h/2"/>
                                          </p:val>
                                        </p:tav>
                                      </p:tavLst>
                                    </p:anim>
                                    <p:set>
                                      <p:cBhvr>
                                        <p:cTn id="57" dur="1" fill="hold">
                                          <p:stCondLst>
                                            <p:cond delay="499"/>
                                          </p:stCondLst>
                                        </p:cTn>
                                        <p:tgtEl>
                                          <p:spTgt spid="22"/>
                                        </p:tgtEl>
                                        <p:attrNameLst>
                                          <p:attrName>style.visibility</p:attrName>
                                        </p:attrNameLst>
                                      </p:cBhvr>
                                      <p:to>
                                        <p:strVal val="hidden"/>
                                      </p:to>
                                    </p:set>
                                  </p:childTnLst>
                                </p:cTn>
                              </p:par>
                              <p:par>
                                <p:cTn id="58" presetID="8" presetClass="entr" presetSubtype="16"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diamond(in)">
                                      <p:cBhvr>
                                        <p:cTn id="6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20" grpId="0" animBg="1"/>
      <p:bldP spid="20" grpId="1" animBg="1"/>
      <p:bldP spid="21" grpId="0" animBg="1"/>
      <p:bldP spid="22" grpId="0" animBg="1"/>
      <p:bldP spid="2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95DA4C4-1FAB-46A1-BC97-01521FB48311}" type="slidenum">
              <a:rPr lang="es-ES" smtClean="0"/>
              <a:pPr/>
              <a:t>19</a:t>
            </a:fld>
            <a:endParaRPr lang="es-ES"/>
          </a:p>
        </p:txBody>
      </p:sp>
      <p:grpSp>
        <p:nvGrpSpPr>
          <p:cNvPr id="3" name="Groupe 2"/>
          <p:cNvGrpSpPr/>
          <p:nvPr/>
        </p:nvGrpSpPr>
        <p:grpSpPr>
          <a:xfrm>
            <a:off x="0" y="-27383"/>
            <a:ext cx="9144000" cy="936103"/>
            <a:chOff x="0" y="-27383"/>
            <a:chExt cx="9144000" cy="936103"/>
          </a:xfrm>
        </p:grpSpPr>
        <p:grpSp>
          <p:nvGrpSpPr>
            <p:cNvPr id="4"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5" name="Rectangle 4"/>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graphicFrame>
        <p:nvGraphicFramePr>
          <p:cNvPr id="10" name="Tableau 9"/>
          <p:cNvGraphicFramePr>
            <a:graphicFrameLocks noGrp="1"/>
          </p:cNvGraphicFramePr>
          <p:nvPr/>
        </p:nvGraphicFramePr>
        <p:xfrm>
          <a:off x="251520" y="1916832"/>
          <a:ext cx="8712968" cy="1961388"/>
        </p:xfrm>
        <a:graphic>
          <a:graphicData uri="http://schemas.openxmlformats.org/drawingml/2006/table">
            <a:tbl>
              <a:tblPr/>
              <a:tblGrid>
                <a:gridCol w="2080680"/>
                <a:gridCol w="1879760"/>
                <a:gridCol w="2664296"/>
                <a:gridCol w="2088232"/>
              </a:tblGrid>
              <a:tr h="0">
                <a:tc>
                  <a:txBody>
                    <a:bodyPr/>
                    <a:lstStyle/>
                    <a:p>
                      <a:pPr algn="ctr">
                        <a:lnSpc>
                          <a:spcPct val="115000"/>
                        </a:lnSpc>
                        <a:spcAft>
                          <a:spcPts val="0"/>
                        </a:spcAft>
                      </a:pPr>
                      <a:r>
                        <a:rPr lang="fr-FR" sz="1800" b="1" dirty="0">
                          <a:solidFill>
                            <a:srgbClr val="996633"/>
                          </a:solidFill>
                          <a:latin typeface="Times New Roman"/>
                          <a:ea typeface="Calibri"/>
                          <a:cs typeface="Arial"/>
                        </a:rPr>
                        <a:t>Paramètres</a:t>
                      </a:r>
                      <a:endParaRPr lang="fr-FR" sz="1800" b="1" dirty="0">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996633"/>
                          </a:solidFill>
                          <a:latin typeface="Times New Roman"/>
                          <a:ea typeface="Calibri"/>
                          <a:cs typeface="Arial"/>
                        </a:rPr>
                        <a:t>Gélatinisation</a:t>
                      </a:r>
                      <a:endParaRPr lang="fr-FR" sz="1800" b="1" dirty="0">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a:solidFill>
                            <a:srgbClr val="996633"/>
                          </a:solidFill>
                          <a:latin typeface="Times New Roman"/>
                          <a:ea typeface="Calibri"/>
                          <a:cs typeface="Arial"/>
                        </a:rPr>
                        <a:t>Amylose-lipide complexe</a:t>
                      </a:r>
                      <a:endParaRPr lang="fr-FR" sz="1800" b="1">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a:solidFill>
                            <a:srgbClr val="996633"/>
                          </a:solidFill>
                          <a:latin typeface="Times New Roman"/>
                          <a:ea typeface="Calibri"/>
                          <a:cs typeface="Arial"/>
                        </a:rPr>
                        <a:t>Rétrogradation</a:t>
                      </a:r>
                      <a:endParaRPr lang="fr-FR" sz="1800" b="1">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fr-FR" sz="1800" b="1" i="1">
                          <a:solidFill>
                            <a:srgbClr val="996633"/>
                          </a:solidFill>
                          <a:latin typeface="Times New Roman"/>
                          <a:ea typeface="Calibri"/>
                          <a:cs typeface="Arial"/>
                        </a:rPr>
                        <a:t>T</a:t>
                      </a:r>
                      <a:r>
                        <a:rPr lang="fr-FR" sz="1800" b="1" i="1" baseline="-25000">
                          <a:solidFill>
                            <a:srgbClr val="996633"/>
                          </a:solidFill>
                          <a:latin typeface="Times New Roman"/>
                          <a:ea typeface="Calibri"/>
                          <a:cs typeface="Arial"/>
                        </a:rPr>
                        <a:t>0</a:t>
                      </a:r>
                      <a:r>
                        <a:rPr lang="fr-FR" sz="1800" b="1" i="1">
                          <a:solidFill>
                            <a:srgbClr val="996633"/>
                          </a:solidFill>
                          <a:latin typeface="Times New Roman"/>
                          <a:ea typeface="Calibri"/>
                          <a:cs typeface="Arial"/>
                        </a:rPr>
                        <a:t> </a:t>
                      </a:r>
                      <a:r>
                        <a:rPr lang="fr-FR" sz="1800" b="1">
                          <a:solidFill>
                            <a:srgbClr val="996633"/>
                          </a:solidFill>
                          <a:latin typeface="Times New Roman"/>
                          <a:ea typeface="Calibri"/>
                          <a:cs typeface="Arial"/>
                        </a:rPr>
                        <a:t>(°C)</a:t>
                      </a:r>
                      <a:endParaRPr lang="fr-FR" sz="1800" b="1">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dirty="0">
                          <a:solidFill>
                            <a:srgbClr val="996633"/>
                          </a:solidFill>
                          <a:latin typeface="Times New Roman"/>
                          <a:ea typeface="Calibri"/>
                          <a:cs typeface="Arial"/>
                        </a:rPr>
                        <a:t>58.2±0.4</a:t>
                      </a:r>
                      <a:endParaRPr lang="fr-FR" sz="1800" b="1" dirty="0">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dirty="0">
                          <a:solidFill>
                            <a:srgbClr val="996633"/>
                          </a:solidFill>
                          <a:latin typeface="Times New Roman"/>
                          <a:ea typeface="Calibri"/>
                          <a:cs typeface="Arial"/>
                        </a:rPr>
                        <a:t>85.2±0.08</a:t>
                      </a:r>
                      <a:endParaRPr lang="fr-FR" sz="1800" b="1" dirty="0">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a:solidFill>
                            <a:srgbClr val="996633"/>
                          </a:solidFill>
                          <a:latin typeface="Times New Roman"/>
                          <a:ea typeface="Calibri"/>
                          <a:cs typeface="Arial"/>
                        </a:rPr>
                        <a:t>46.2±0.1</a:t>
                      </a:r>
                      <a:endParaRPr lang="fr-FR" sz="1800" b="1">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fr-FR" sz="1800" b="1" i="1">
                          <a:solidFill>
                            <a:srgbClr val="996633"/>
                          </a:solidFill>
                          <a:latin typeface="Times New Roman"/>
                          <a:ea typeface="Calibri"/>
                          <a:cs typeface="Arial"/>
                        </a:rPr>
                        <a:t>T</a:t>
                      </a:r>
                      <a:r>
                        <a:rPr lang="fr-FR" sz="1800" b="1" i="1" baseline="-25000">
                          <a:solidFill>
                            <a:srgbClr val="996633"/>
                          </a:solidFill>
                          <a:latin typeface="Times New Roman"/>
                          <a:ea typeface="Calibri"/>
                          <a:cs typeface="Arial"/>
                        </a:rPr>
                        <a:t>p </a:t>
                      </a:r>
                      <a:r>
                        <a:rPr lang="fr-FR" sz="1800" b="1">
                          <a:solidFill>
                            <a:srgbClr val="996633"/>
                          </a:solidFill>
                          <a:latin typeface="Times New Roman"/>
                          <a:ea typeface="Calibri"/>
                          <a:cs typeface="Arial"/>
                        </a:rPr>
                        <a:t>(°C)</a:t>
                      </a:r>
                      <a:endParaRPr lang="fr-FR" sz="1800" b="1">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a:solidFill>
                            <a:srgbClr val="996633"/>
                          </a:solidFill>
                          <a:latin typeface="Times New Roman"/>
                          <a:ea typeface="Calibri"/>
                          <a:cs typeface="Arial"/>
                        </a:rPr>
                        <a:t>64.4</a:t>
                      </a:r>
                      <a:r>
                        <a:rPr lang="fr-FR" sz="1800" b="1">
                          <a:solidFill>
                            <a:srgbClr val="996633"/>
                          </a:solidFill>
                          <a:latin typeface="Times New Roman"/>
                          <a:ea typeface="Calibri"/>
                          <a:cs typeface="Arial"/>
                        </a:rPr>
                        <a:t>±0.5</a:t>
                      </a:r>
                      <a:endParaRPr lang="fr-FR" sz="1800" b="1">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a:solidFill>
                            <a:srgbClr val="996633"/>
                          </a:solidFill>
                          <a:latin typeface="Times New Roman"/>
                          <a:ea typeface="Calibri"/>
                          <a:cs typeface="Arial"/>
                        </a:rPr>
                        <a:t>92.02±0.16</a:t>
                      </a:r>
                      <a:endParaRPr lang="fr-FR" sz="1800" b="1">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a:solidFill>
                            <a:srgbClr val="996633"/>
                          </a:solidFill>
                          <a:latin typeface="Times New Roman"/>
                          <a:ea typeface="Calibri"/>
                          <a:cs typeface="Arial"/>
                        </a:rPr>
                        <a:t>56.8±0.1</a:t>
                      </a:r>
                      <a:endParaRPr lang="fr-FR" sz="1800" b="1">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fr-FR" sz="1800" b="1" i="1">
                          <a:solidFill>
                            <a:srgbClr val="996633"/>
                          </a:solidFill>
                          <a:latin typeface="Times New Roman"/>
                          <a:ea typeface="Calibri"/>
                          <a:cs typeface="Arial"/>
                        </a:rPr>
                        <a:t>T</a:t>
                      </a:r>
                      <a:r>
                        <a:rPr lang="fr-FR" sz="1800" b="1" i="1" baseline="-25000">
                          <a:solidFill>
                            <a:srgbClr val="996633"/>
                          </a:solidFill>
                          <a:latin typeface="Times New Roman"/>
                          <a:ea typeface="Calibri"/>
                          <a:cs typeface="Arial"/>
                        </a:rPr>
                        <a:t>c </a:t>
                      </a:r>
                      <a:r>
                        <a:rPr lang="fr-FR" sz="1800" b="1">
                          <a:solidFill>
                            <a:srgbClr val="996633"/>
                          </a:solidFill>
                          <a:latin typeface="Times New Roman"/>
                          <a:ea typeface="Calibri"/>
                          <a:cs typeface="Arial"/>
                        </a:rPr>
                        <a:t>(°C)</a:t>
                      </a:r>
                      <a:endParaRPr lang="fr-FR" sz="1800" b="1">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a:solidFill>
                            <a:srgbClr val="996633"/>
                          </a:solidFill>
                          <a:latin typeface="Times New Roman"/>
                          <a:ea typeface="Calibri"/>
                          <a:cs typeface="Arial"/>
                        </a:rPr>
                        <a:t>71.7±0.6</a:t>
                      </a:r>
                      <a:endParaRPr lang="fr-FR" sz="1800" b="1">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a:solidFill>
                            <a:srgbClr val="996633"/>
                          </a:solidFill>
                          <a:latin typeface="Times New Roman"/>
                          <a:ea typeface="Calibri"/>
                          <a:cs typeface="Arial"/>
                        </a:rPr>
                        <a:t>97.3±0.4</a:t>
                      </a:r>
                      <a:endParaRPr lang="fr-FR" sz="1800" b="1">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a:solidFill>
                            <a:srgbClr val="996633"/>
                          </a:solidFill>
                          <a:latin typeface="Times New Roman"/>
                          <a:ea typeface="Calibri"/>
                          <a:cs typeface="Arial"/>
                        </a:rPr>
                        <a:t>64.5±0.1</a:t>
                      </a:r>
                      <a:endParaRPr lang="fr-FR" sz="1800" b="1">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S" sz="1800" b="1" dirty="0">
                          <a:solidFill>
                            <a:srgbClr val="996633"/>
                          </a:solidFill>
                          <a:latin typeface="Times New Roman"/>
                          <a:ea typeface="Calibri"/>
                          <a:cs typeface="Arial"/>
                        </a:rPr>
                        <a:t>Δ</a:t>
                      </a:r>
                      <a:r>
                        <a:rPr lang="en-US" sz="1800" b="1" dirty="0">
                          <a:solidFill>
                            <a:srgbClr val="996633"/>
                          </a:solidFill>
                          <a:latin typeface="Times New Roman"/>
                          <a:ea typeface="Calibri"/>
                          <a:cs typeface="Arial"/>
                        </a:rPr>
                        <a:t>H (J/g </a:t>
                      </a:r>
                      <a:r>
                        <a:rPr lang="en-US" sz="1800" b="1" dirty="0" err="1">
                          <a:solidFill>
                            <a:srgbClr val="996633"/>
                          </a:solidFill>
                          <a:latin typeface="Times New Roman"/>
                          <a:ea typeface="Calibri"/>
                          <a:cs typeface="Arial"/>
                        </a:rPr>
                        <a:t>d’amidon</a:t>
                      </a:r>
                      <a:r>
                        <a:rPr lang="en-US" sz="1800" b="1" dirty="0">
                          <a:solidFill>
                            <a:srgbClr val="996633"/>
                          </a:solidFill>
                          <a:latin typeface="Times New Roman"/>
                          <a:ea typeface="Calibri"/>
                          <a:cs typeface="Arial"/>
                        </a:rPr>
                        <a:t>)</a:t>
                      </a:r>
                      <a:endParaRPr lang="fr-FR" sz="1800" b="1" dirty="0">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800" b="1">
                          <a:solidFill>
                            <a:srgbClr val="996633"/>
                          </a:solidFill>
                          <a:latin typeface="Times New Roman"/>
                          <a:ea typeface="Calibri"/>
                          <a:cs typeface="Arial"/>
                        </a:rPr>
                        <a:t>7.9±0.3</a:t>
                      </a:r>
                      <a:endParaRPr lang="fr-FR" sz="1800" b="1">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dirty="0">
                          <a:solidFill>
                            <a:srgbClr val="996633"/>
                          </a:solidFill>
                          <a:latin typeface="Times New Roman"/>
                          <a:ea typeface="Calibri"/>
                          <a:cs typeface="Arial"/>
                        </a:rPr>
                        <a:t>1.38±0.04</a:t>
                      </a:r>
                      <a:endParaRPr lang="fr-FR" sz="1800" b="1" dirty="0">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dirty="0">
                          <a:solidFill>
                            <a:srgbClr val="996633"/>
                          </a:solidFill>
                          <a:latin typeface="Times New Roman"/>
                          <a:ea typeface="Calibri"/>
                          <a:cs typeface="Arial"/>
                        </a:rPr>
                        <a:t>4.2±0.1</a:t>
                      </a:r>
                      <a:endParaRPr lang="fr-FR" sz="1800" b="1" dirty="0">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3969" name="Rectangle 1"/>
          <p:cNvSpPr>
            <a:spLocks noChangeArrowheads="1"/>
          </p:cNvSpPr>
          <p:nvPr/>
        </p:nvSpPr>
        <p:spPr bwMode="auto">
          <a:xfrm>
            <a:off x="251520" y="1412776"/>
            <a:ext cx="475611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996633"/>
                </a:solidFill>
                <a:effectLst/>
                <a:latin typeface="Times New Roman" pitchFamily="18" charset="0"/>
                <a:ea typeface="Calibri" pitchFamily="34" charset="0"/>
                <a:cs typeface="Times New Roman" pitchFamily="18" charset="0"/>
              </a:rPr>
              <a:t>Propriétés thermiques de l’amidon de féverole</a:t>
            </a:r>
            <a:endParaRPr kumimoji="0" lang="fr-FR" b="1" i="0" u="none" strike="noStrike" cap="none" normalizeH="0" baseline="0" dirty="0" smtClean="0">
              <a:ln>
                <a:noFill/>
              </a:ln>
              <a:solidFill>
                <a:srgbClr val="996633"/>
              </a:solidFill>
              <a:effectLst/>
              <a:latin typeface="Times New Roman" pitchFamily="18" charset="0"/>
              <a:cs typeface="Times New Roman" pitchFamily="18" charset="0"/>
            </a:endParaRPr>
          </a:p>
        </p:txBody>
      </p:sp>
      <p:sp>
        <p:nvSpPr>
          <p:cNvPr id="12" name="Text Box 10"/>
          <p:cNvSpPr txBox="1">
            <a:spLocks noChangeArrowheads="1"/>
          </p:cNvSpPr>
          <p:nvPr/>
        </p:nvSpPr>
        <p:spPr bwMode="auto">
          <a:xfrm>
            <a:off x="432568" y="951111"/>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Propriétés de l’amidon de la farine de féverole</a:t>
            </a:r>
          </a:p>
        </p:txBody>
      </p:sp>
      <p:sp>
        <p:nvSpPr>
          <p:cNvPr id="13" name="Rectangle 12"/>
          <p:cNvSpPr/>
          <p:nvPr/>
        </p:nvSpPr>
        <p:spPr>
          <a:xfrm>
            <a:off x="179512" y="3284984"/>
            <a:ext cx="5328592" cy="369332"/>
          </a:xfrm>
          <a:prstGeom prst="rect">
            <a:avLst/>
          </a:prstGeom>
        </p:spPr>
        <p:txBody>
          <a:bodyPr wrap="square">
            <a:spAutoFit/>
          </a:bodyPr>
          <a:lstStyle/>
          <a:p>
            <a:pPr lvl="0" fontAlgn="base">
              <a:spcBef>
                <a:spcPct val="0"/>
              </a:spcBef>
              <a:spcAft>
                <a:spcPct val="0"/>
              </a:spcAft>
            </a:pPr>
            <a:r>
              <a:rPr lang="fr-FR" b="1" dirty="0" smtClean="0">
                <a:solidFill>
                  <a:srgbClr val="996633"/>
                </a:solidFill>
                <a:latin typeface="Times New Roman" pitchFamily="18" charset="0"/>
                <a:ea typeface="Calibri" pitchFamily="34" charset="0"/>
                <a:cs typeface="Times New Roman" pitchFamily="18" charset="0"/>
              </a:rPr>
              <a:t>Propriétés de viscosité de l’amidon de féverole</a:t>
            </a:r>
            <a:endParaRPr lang="fr-FR" b="1" dirty="0" smtClean="0">
              <a:solidFill>
                <a:srgbClr val="996633"/>
              </a:solidFill>
              <a:latin typeface="Times New Roman" pitchFamily="18" charset="0"/>
              <a:cs typeface="Times New Roman" pitchFamily="18" charset="0"/>
            </a:endParaRPr>
          </a:p>
        </p:txBody>
      </p:sp>
      <p:graphicFrame>
        <p:nvGraphicFramePr>
          <p:cNvPr id="14" name="Tableau 13"/>
          <p:cNvGraphicFramePr>
            <a:graphicFrameLocks noGrp="1"/>
          </p:cNvGraphicFramePr>
          <p:nvPr/>
        </p:nvGraphicFramePr>
        <p:xfrm>
          <a:off x="1475656" y="3861048"/>
          <a:ext cx="5849620" cy="2468880"/>
        </p:xfrm>
        <a:graphic>
          <a:graphicData uri="http://schemas.openxmlformats.org/drawingml/2006/table">
            <a:tbl>
              <a:tblPr/>
              <a:tblGrid>
                <a:gridCol w="2924810"/>
                <a:gridCol w="2924810"/>
              </a:tblGrid>
              <a:tr h="380040">
                <a:tc>
                  <a:txBody>
                    <a:bodyPr/>
                    <a:lstStyle/>
                    <a:p>
                      <a:pPr algn="ctr">
                        <a:lnSpc>
                          <a:spcPct val="150000"/>
                        </a:lnSpc>
                        <a:spcAft>
                          <a:spcPts val="0"/>
                        </a:spcAft>
                      </a:pPr>
                      <a:r>
                        <a:rPr lang="fr-FR" sz="1800" b="1" dirty="0">
                          <a:solidFill>
                            <a:srgbClr val="996633"/>
                          </a:solidFill>
                          <a:latin typeface="Times New Roman"/>
                          <a:ea typeface="Calibri"/>
                          <a:cs typeface="Arial"/>
                        </a:rPr>
                        <a:t>Paramètres</a:t>
                      </a:r>
                      <a:endParaRPr lang="fr-FR" sz="1800" b="1" dirty="0">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800" b="1">
                          <a:solidFill>
                            <a:srgbClr val="996633"/>
                          </a:solidFill>
                          <a:latin typeface="Times New Roman"/>
                          <a:ea typeface="Calibri"/>
                          <a:cs typeface="Arial"/>
                        </a:rPr>
                        <a:t>Valeurs</a:t>
                      </a:r>
                      <a:endParaRPr lang="fr-FR" sz="1800">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040">
                <a:tc>
                  <a:txBody>
                    <a:bodyPr/>
                    <a:lstStyle/>
                    <a:p>
                      <a:pPr algn="ctr">
                        <a:lnSpc>
                          <a:spcPct val="150000"/>
                        </a:lnSpc>
                        <a:spcAft>
                          <a:spcPts val="0"/>
                        </a:spcAft>
                      </a:pPr>
                      <a:r>
                        <a:rPr lang="es-ES" sz="1800" b="1" i="1">
                          <a:solidFill>
                            <a:srgbClr val="996633"/>
                          </a:solidFill>
                          <a:latin typeface="Times New Roman"/>
                          <a:ea typeface="Calibri"/>
                          <a:cs typeface="Arial"/>
                        </a:rPr>
                        <a:t>P</a:t>
                      </a:r>
                      <a:r>
                        <a:rPr lang="es-ES" sz="1800" b="1" baseline="-25000">
                          <a:solidFill>
                            <a:srgbClr val="996633"/>
                          </a:solidFill>
                          <a:latin typeface="Times New Roman"/>
                          <a:ea typeface="Calibri"/>
                          <a:cs typeface="Arial"/>
                        </a:rPr>
                        <a:t>temp </a:t>
                      </a:r>
                      <a:r>
                        <a:rPr lang="fr-FR" sz="1800" b="1">
                          <a:solidFill>
                            <a:srgbClr val="996633"/>
                          </a:solidFill>
                          <a:latin typeface="Times New Roman"/>
                          <a:ea typeface="Calibri"/>
                          <a:cs typeface="Arial"/>
                        </a:rPr>
                        <a:t>(°C)</a:t>
                      </a:r>
                      <a:endParaRPr lang="fr-FR" sz="1800" b="1">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800" b="1" dirty="0">
                          <a:solidFill>
                            <a:srgbClr val="996633"/>
                          </a:solidFill>
                          <a:latin typeface="Times New Roman"/>
                          <a:ea typeface="Calibri"/>
                          <a:cs typeface="Arial"/>
                        </a:rPr>
                        <a:t>76.7±0.03</a:t>
                      </a:r>
                      <a:endParaRPr lang="fr-FR" sz="1800" b="1" dirty="0">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040">
                <a:tc>
                  <a:txBody>
                    <a:bodyPr/>
                    <a:lstStyle/>
                    <a:p>
                      <a:pPr algn="ctr">
                        <a:lnSpc>
                          <a:spcPct val="150000"/>
                        </a:lnSpc>
                        <a:spcAft>
                          <a:spcPts val="0"/>
                        </a:spcAft>
                      </a:pPr>
                      <a:r>
                        <a:rPr lang="es-ES" sz="1800" b="1">
                          <a:solidFill>
                            <a:srgbClr val="996633"/>
                          </a:solidFill>
                          <a:latin typeface="Times New Roman"/>
                          <a:ea typeface="Calibri"/>
                          <a:cs typeface="Arial"/>
                        </a:rPr>
                        <a:t>BD (cP)</a:t>
                      </a:r>
                      <a:endParaRPr lang="fr-FR" sz="1800" b="1">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800" b="1" dirty="0">
                          <a:solidFill>
                            <a:srgbClr val="996633"/>
                          </a:solidFill>
                          <a:latin typeface="Times New Roman"/>
                          <a:ea typeface="Calibri"/>
                          <a:cs typeface="Arial"/>
                        </a:rPr>
                        <a:t>17.5±4.9</a:t>
                      </a:r>
                      <a:endParaRPr lang="fr-FR" sz="1800" b="1" dirty="0">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040">
                <a:tc>
                  <a:txBody>
                    <a:bodyPr/>
                    <a:lstStyle/>
                    <a:p>
                      <a:pPr algn="ctr">
                        <a:lnSpc>
                          <a:spcPct val="150000"/>
                        </a:lnSpc>
                        <a:spcAft>
                          <a:spcPts val="0"/>
                        </a:spcAft>
                      </a:pPr>
                      <a:r>
                        <a:rPr lang="es-ES" sz="1800" b="1">
                          <a:solidFill>
                            <a:srgbClr val="996633"/>
                          </a:solidFill>
                          <a:latin typeface="Times New Roman"/>
                          <a:ea typeface="Calibri"/>
                          <a:cs typeface="Arial"/>
                        </a:rPr>
                        <a:t>FV (cP)</a:t>
                      </a:r>
                      <a:endParaRPr lang="fr-FR" sz="1800" b="1">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800" b="1" dirty="0">
                          <a:solidFill>
                            <a:srgbClr val="996633"/>
                          </a:solidFill>
                          <a:latin typeface="Times New Roman"/>
                          <a:ea typeface="Calibri"/>
                          <a:cs typeface="Arial"/>
                        </a:rPr>
                        <a:t>1389.5±4.9</a:t>
                      </a:r>
                      <a:endParaRPr lang="fr-FR" sz="1800" b="1" dirty="0">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040">
                <a:tc>
                  <a:txBody>
                    <a:bodyPr/>
                    <a:lstStyle/>
                    <a:p>
                      <a:pPr algn="ctr">
                        <a:lnSpc>
                          <a:spcPct val="150000"/>
                        </a:lnSpc>
                        <a:spcAft>
                          <a:spcPts val="0"/>
                        </a:spcAft>
                      </a:pPr>
                      <a:r>
                        <a:rPr lang="es-ES" sz="1800" b="1">
                          <a:solidFill>
                            <a:srgbClr val="996633"/>
                          </a:solidFill>
                          <a:latin typeface="Times New Roman"/>
                          <a:ea typeface="Calibri"/>
                          <a:cs typeface="Arial"/>
                        </a:rPr>
                        <a:t>SB (cP)</a:t>
                      </a:r>
                      <a:endParaRPr lang="fr-FR" sz="1800" b="1">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800" b="1" dirty="0">
                          <a:solidFill>
                            <a:srgbClr val="996633"/>
                          </a:solidFill>
                          <a:latin typeface="Times New Roman"/>
                          <a:ea typeface="Calibri"/>
                          <a:cs typeface="Arial"/>
                        </a:rPr>
                        <a:t>648.5±07</a:t>
                      </a:r>
                      <a:endParaRPr lang="fr-FR" sz="1800" b="1" dirty="0">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040">
                <a:tc>
                  <a:txBody>
                    <a:bodyPr/>
                    <a:lstStyle/>
                    <a:p>
                      <a:pPr algn="ctr">
                        <a:lnSpc>
                          <a:spcPct val="150000"/>
                        </a:lnSpc>
                        <a:spcAft>
                          <a:spcPts val="0"/>
                        </a:spcAft>
                      </a:pPr>
                      <a:r>
                        <a:rPr lang="es-ES" sz="1800" b="1" dirty="0">
                          <a:solidFill>
                            <a:srgbClr val="996633"/>
                          </a:solidFill>
                          <a:latin typeface="Times New Roman"/>
                          <a:ea typeface="Calibri"/>
                          <a:cs typeface="Arial"/>
                        </a:rPr>
                        <a:t>PV (</a:t>
                      </a:r>
                      <a:r>
                        <a:rPr lang="es-ES" sz="1800" b="1" dirty="0" err="1">
                          <a:solidFill>
                            <a:srgbClr val="996633"/>
                          </a:solidFill>
                          <a:latin typeface="Times New Roman"/>
                          <a:ea typeface="Calibri"/>
                          <a:cs typeface="Arial"/>
                        </a:rPr>
                        <a:t>cP</a:t>
                      </a:r>
                      <a:r>
                        <a:rPr lang="es-ES" sz="1800" b="1" dirty="0">
                          <a:solidFill>
                            <a:srgbClr val="996633"/>
                          </a:solidFill>
                          <a:latin typeface="Times New Roman"/>
                          <a:ea typeface="Calibri"/>
                          <a:cs typeface="Arial"/>
                        </a:rPr>
                        <a:t>)</a:t>
                      </a:r>
                      <a:endParaRPr lang="fr-FR" sz="1800" b="1" dirty="0">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800" b="1" dirty="0">
                          <a:solidFill>
                            <a:srgbClr val="996633"/>
                          </a:solidFill>
                          <a:latin typeface="Times New Roman"/>
                          <a:ea typeface="Calibri"/>
                          <a:cs typeface="Arial"/>
                        </a:rPr>
                        <a:t>758.5±10.6</a:t>
                      </a:r>
                      <a:endParaRPr lang="fr-FR" sz="1800" b="1" dirty="0">
                        <a:solidFill>
                          <a:srgbClr val="996633"/>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5" name="Groupe 14"/>
          <p:cNvGrpSpPr/>
          <p:nvPr/>
        </p:nvGrpSpPr>
        <p:grpSpPr>
          <a:xfrm>
            <a:off x="571472" y="1398526"/>
            <a:ext cx="8215370" cy="3816424"/>
            <a:chOff x="1259632" y="3839872"/>
            <a:chExt cx="7134400" cy="3091159"/>
          </a:xfrm>
        </p:grpSpPr>
        <p:sp>
          <p:nvSpPr>
            <p:cNvPr id="16" name="Rectangle à coins arrondis 15"/>
            <p:cNvSpPr/>
            <p:nvPr/>
          </p:nvSpPr>
          <p:spPr>
            <a:xfrm>
              <a:off x="1259632" y="4674410"/>
              <a:ext cx="7128792" cy="1215104"/>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                </a:t>
              </a:r>
              <a:endParaRPr lang="fr-FR" sz="2000" b="1" dirty="0">
                <a:solidFill>
                  <a:srgbClr val="996633"/>
                </a:solidFill>
                <a:latin typeface="Times New Roman" pitchFamily="18" charset="0"/>
                <a:cs typeface="Times New Roman" pitchFamily="18" charset="0"/>
              </a:endParaRPr>
            </a:p>
          </p:txBody>
        </p:sp>
        <p:pic>
          <p:nvPicPr>
            <p:cNvPr id="17" name="Picture 6" descr="Résultat de recherche d'images"/>
            <p:cNvPicPr>
              <a:picLocks noChangeAspect="1" noChangeArrowheads="1"/>
            </p:cNvPicPr>
            <p:nvPr/>
          </p:nvPicPr>
          <p:blipFill>
            <a:blip r:embed="rId5" cstate="print"/>
            <a:srcRect/>
            <a:stretch>
              <a:fillRect/>
            </a:stretch>
          </p:blipFill>
          <p:spPr bwMode="auto">
            <a:xfrm>
              <a:off x="1331640" y="4668184"/>
              <a:ext cx="1053591" cy="1121321"/>
            </a:xfrm>
            <a:prstGeom prst="rect">
              <a:avLst/>
            </a:prstGeom>
            <a:noFill/>
          </p:spPr>
        </p:pic>
        <p:sp>
          <p:nvSpPr>
            <p:cNvPr id="18" name="Rectangle 17"/>
            <p:cNvSpPr/>
            <p:nvPr/>
          </p:nvSpPr>
          <p:spPr>
            <a:xfrm>
              <a:off x="2417368" y="3839872"/>
              <a:ext cx="5976664" cy="3091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Ø"/>
              </a:pPr>
              <a:r>
                <a:rPr lang="fr-FR" sz="2000" dirty="0" smtClean="0">
                  <a:solidFill>
                    <a:srgbClr val="993300"/>
                  </a:solidFill>
                  <a:latin typeface="Times New Roman" pitchFamily="18" charset="0"/>
                  <a:cs typeface="Times New Roman" pitchFamily="18" charset="0"/>
                </a:rPr>
                <a:t>Le degré de rétrogradation de la farine de fèverole est principalement attribuable à sa teneur relativement élevée en amylose. </a:t>
              </a:r>
            </a:p>
            <a:p>
              <a:pPr algn="ctr"/>
              <a:endParaRPr lang="fr-FR" sz="2000" b="1" dirty="0" smtClean="0">
                <a:solidFill>
                  <a:srgbClr val="993300"/>
                </a:solidFill>
                <a:latin typeface="Times New Roman" pitchFamily="18" charset="0"/>
                <a:cs typeface="Times New Roman" pitchFamily="18" charset="0"/>
              </a:endParaRPr>
            </a:p>
          </p:txBody>
        </p:sp>
      </p:grpSp>
      <p:grpSp>
        <p:nvGrpSpPr>
          <p:cNvPr id="19" name="Groupe 18"/>
          <p:cNvGrpSpPr/>
          <p:nvPr/>
        </p:nvGrpSpPr>
        <p:grpSpPr>
          <a:xfrm>
            <a:off x="1115616" y="2204864"/>
            <a:ext cx="7344816" cy="3024336"/>
            <a:chOff x="1259632" y="4176520"/>
            <a:chExt cx="7128792" cy="2282752"/>
          </a:xfrm>
        </p:grpSpPr>
        <p:sp>
          <p:nvSpPr>
            <p:cNvPr id="20" name="Rectangle à coins arrondis 19"/>
            <p:cNvSpPr/>
            <p:nvPr/>
          </p:nvSpPr>
          <p:spPr>
            <a:xfrm>
              <a:off x="1259632" y="4665682"/>
              <a:ext cx="7128792" cy="1032674"/>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                </a:t>
              </a:r>
              <a:endParaRPr lang="fr-FR" sz="2000" b="1" dirty="0">
                <a:solidFill>
                  <a:srgbClr val="996633"/>
                </a:solidFill>
                <a:latin typeface="Times New Roman" pitchFamily="18" charset="0"/>
                <a:cs typeface="Times New Roman" pitchFamily="18" charset="0"/>
              </a:endParaRPr>
            </a:p>
          </p:txBody>
        </p:sp>
        <p:pic>
          <p:nvPicPr>
            <p:cNvPr id="21" name="Picture 6" descr="Résultat de recherche d'images"/>
            <p:cNvPicPr>
              <a:picLocks noChangeAspect="1" noChangeArrowheads="1"/>
            </p:cNvPicPr>
            <p:nvPr/>
          </p:nvPicPr>
          <p:blipFill>
            <a:blip r:embed="rId6" cstate="print"/>
            <a:srcRect/>
            <a:stretch>
              <a:fillRect/>
            </a:stretch>
          </p:blipFill>
          <p:spPr bwMode="auto">
            <a:xfrm>
              <a:off x="1371880" y="4612288"/>
              <a:ext cx="936104" cy="1121321"/>
            </a:xfrm>
            <a:prstGeom prst="rect">
              <a:avLst/>
            </a:prstGeom>
            <a:noFill/>
          </p:spPr>
        </p:pic>
        <p:sp>
          <p:nvSpPr>
            <p:cNvPr id="22" name="Rectangle 21"/>
            <p:cNvSpPr/>
            <p:nvPr/>
          </p:nvSpPr>
          <p:spPr>
            <a:xfrm>
              <a:off x="2341870" y="4176520"/>
              <a:ext cx="5976664" cy="22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Ø"/>
              </a:pPr>
              <a:r>
                <a:rPr lang="fr-FR" sz="2000" dirty="0" smtClean="0">
                  <a:solidFill>
                    <a:srgbClr val="993300"/>
                  </a:solidFill>
                  <a:latin typeface="Times New Roman" pitchFamily="18" charset="0"/>
                  <a:cs typeface="Times New Roman" pitchFamily="18" charset="0"/>
                </a:rPr>
                <a:t>La température de viscosité, relativement élevée pour notre féverole suggère que son amidon serait hautement résistant au gonflement et à la rupture.</a:t>
              </a:r>
            </a:p>
            <a:p>
              <a:pPr algn="ctr"/>
              <a:endParaRPr lang="fr-FR" sz="2000" b="1" dirty="0" smtClean="0">
                <a:solidFill>
                  <a:srgbClr val="993300"/>
                </a:solidFill>
                <a:latin typeface="Times New Roman" pitchFamily="18" charset="0"/>
                <a:cs typeface="Times New Roman" pitchFamily="18" charset="0"/>
              </a:endParaRPr>
            </a:p>
          </p:txBody>
        </p:sp>
      </p:grpSp>
      <p:sp>
        <p:nvSpPr>
          <p:cNvPr id="23" name="Bouée 22"/>
          <p:cNvSpPr/>
          <p:nvPr/>
        </p:nvSpPr>
        <p:spPr>
          <a:xfrm>
            <a:off x="2654574" y="2204864"/>
            <a:ext cx="837306" cy="492262"/>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24" name="Bouée 23"/>
          <p:cNvSpPr/>
          <p:nvPr/>
        </p:nvSpPr>
        <p:spPr>
          <a:xfrm>
            <a:off x="4814814" y="2204864"/>
            <a:ext cx="837306" cy="492262"/>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25" name="Bouée 24"/>
          <p:cNvSpPr/>
          <p:nvPr/>
        </p:nvSpPr>
        <p:spPr>
          <a:xfrm>
            <a:off x="7263086" y="2216658"/>
            <a:ext cx="837306" cy="492262"/>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26" name="Bouée 25"/>
          <p:cNvSpPr/>
          <p:nvPr/>
        </p:nvSpPr>
        <p:spPr>
          <a:xfrm>
            <a:off x="5220072" y="4232882"/>
            <a:ext cx="837306" cy="492262"/>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83969"/>
                                        </p:tgtEl>
                                        <p:attrNameLst>
                                          <p:attrName>style.visibility</p:attrName>
                                        </p:attrNameLst>
                                      </p:cBhvr>
                                      <p:to>
                                        <p:strVal val="visible"/>
                                      </p:to>
                                    </p:set>
                                    <p:animEffect transition="in" filter="strips(downRight)">
                                      <p:cBhvr>
                                        <p:cTn id="13" dur="2000"/>
                                        <p:tgtEl>
                                          <p:spTgt spid="83969"/>
                                        </p:tgtEl>
                                      </p:cBhvr>
                                    </p:animEffect>
                                  </p:childTnLst>
                                </p:cTn>
                              </p:par>
                              <p:par>
                                <p:cTn id="14" presetID="18" presetClass="entr" presetSubtype="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Right)">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4"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to="" calcmode="lin" valueType="num">
                                      <p:cBhvr>
                                        <p:cTn id="32" dur="1" fill="hold"/>
                                        <p:tgtEl>
                                          <p:spTgt spid="25"/>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83969"/>
                                        </p:tgtEl>
                                        <p:attrNameLst>
                                          <p:attrName>ppt_x</p:attrName>
                                        </p:attrNameLst>
                                      </p:cBhvr>
                                      <p:tavLst>
                                        <p:tav tm="0">
                                          <p:val>
                                            <p:strVal val="ppt_x"/>
                                          </p:val>
                                        </p:tav>
                                        <p:tav tm="100000">
                                          <p:val>
                                            <p:strVal val="ppt_x"/>
                                          </p:val>
                                        </p:tav>
                                      </p:tavLst>
                                    </p:anim>
                                    <p:anim calcmode="lin" valueType="num">
                                      <p:cBhvr additive="base">
                                        <p:cTn id="37" dur="500"/>
                                        <p:tgtEl>
                                          <p:spTgt spid="83969"/>
                                        </p:tgtEl>
                                        <p:attrNameLst>
                                          <p:attrName>ppt_y</p:attrName>
                                        </p:attrNameLst>
                                      </p:cBhvr>
                                      <p:tavLst>
                                        <p:tav tm="0">
                                          <p:val>
                                            <p:strVal val="ppt_y"/>
                                          </p:val>
                                        </p:tav>
                                        <p:tav tm="100000">
                                          <p:val>
                                            <p:strVal val="1+ppt_h/2"/>
                                          </p:val>
                                        </p:tav>
                                      </p:tavLst>
                                    </p:anim>
                                    <p:set>
                                      <p:cBhvr>
                                        <p:cTn id="38" dur="1" fill="hold">
                                          <p:stCondLst>
                                            <p:cond delay="499"/>
                                          </p:stCondLst>
                                        </p:cTn>
                                        <p:tgtEl>
                                          <p:spTgt spid="83969"/>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23"/>
                                        </p:tgtEl>
                                        <p:attrNameLst>
                                          <p:attrName>ppt_x</p:attrName>
                                        </p:attrNameLst>
                                      </p:cBhvr>
                                      <p:tavLst>
                                        <p:tav tm="0">
                                          <p:val>
                                            <p:strVal val="ppt_x"/>
                                          </p:val>
                                        </p:tav>
                                        <p:tav tm="100000">
                                          <p:val>
                                            <p:strVal val="ppt_x"/>
                                          </p:val>
                                        </p:tav>
                                      </p:tavLst>
                                    </p:anim>
                                    <p:anim calcmode="lin" valueType="num">
                                      <p:cBhvr additive="base">
                                        <p:cTn id="41" dur="500"/>
                                        <p:tgtEl>
                                          <p:spTgt spid="23"/>
                                        </p:tgtEl>
                                        <p:attrNameLst>
                                          <p:attrName>ppt_y</p:attrName>
                                        </p:attrNameLst>
                                      </p:cBhvr>
                                      <p:tavLst>
                                        <p:tav tm="0">
                                          <p:val>
                                            <p:strVal val="ppt_y"/>
                                          </p:val>
                                        </p:tav>
                                        <p:tav tm="100000">
                                          <p:val>
                                            <p:strVal val="1+ppt_h/2"/>
                                          </p:val>
                                        </p:tav>
                                      </p:tavLst>
                                    </p:anim>
                                    <p:set>
                                      <p:cBhvr>
                                        <p:cTn id="42" dur="1" fill="hold">
                                          <p:stCondLst>
                                            <p:cond delay="499"/>
                                          </p:stCondLst>
                                        </p:cTn>
                                        <p:tgtEl>
                                          <p:spTgt spid="23"/>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24"/>
                                        </p:tgtEl>
                                        <p:attrNameLst>
                                          <p:attrName>ppt_x</p:attrName>
                                        </p:attrNameLst>
                                      </p:cBhvr>
                                      <p:tavLst>
                                        <p:tav tm="0">
                                          <p:val>
                                            <p:strVal val="ppt_x"/>
                                          </p:val>
                                        </p:tav>
                                        <p:tav tm="100000">
                                          <p:val>
                                            <p:strVal val="ppt_x"/>
                                          </p:val>
                                        </p:tav>
                                      </p:tavLst>
                                    </p:anim>
                                    <p:anim calcmode="lin" valueType="num">
                                      <p:cBhvr additive="base">
                                        <p:cTn id="45" dur="500"/>
                                        <p:tgtEl>
                                          <p:spTgt spid="24"/>
                                        </p:tgtEl>
                                        <p:attrNameLst>
                                          <p:attrName>ppt_y</p:attrName>
                                        </p:attrNameLst>
                                      </p:cBhvr>
                                      <p:tavLst>
                                        <p:tav tm="0">
                                          <p:val>
                                            <p:strVal val="ppt_y"/>
                                          </p:val>
                                        </p:tav>
                                        <p:tav tm="100000">
                                          <p:val>
                                            <p:strVal val="1+ppt_h/2"/>
                                          </p:val>
                                        </p:tav>
                                      </p:tavLst>
                                    </p:anim>
                                    <p:set>
                                      <p:cBhvr>
                                        <p:cTn id="46" dur="1" fill="hold">
                                          <p:stCondLst>
                                            <p:cond delay="499"/>
                                          </p:stCondLst>
                                        </p:cTn>
                                        <p:tgtEl>
                                          <p:spTgt spid="24"/>
                                        </p:tgtEl>
                                        <p:attrNameLst>
                                          <p:attrName>style.visibility</p:attrName>
                                        </p:attrNameLst>
                                      </p:cBhvr>
                                      <p:to>
                                        <p:strVal val="hidden"/>
                                      </p:to>
                                    </p:set>
                                  </p:childTnLst>
                                </p:cTn>
                              </p:par>
                            </p:childTnLst>
                          </p:cTn>
                        </p:par>
                        <p:par>
                          <p:cTn id="47" fill="hold">
                            <p:stCondLst>
                              <p:cond delay="500"/>
                            </p:stCondLst>
                            <p:childTnLst>
                              <p:par>
                                <p:cTn id="48" presetID="2" presetClass="exit" presetSubtype="4" fill="hold" grpId="1" nodeType="afterEffect">
                                  <p:stCondLst>
                                    <p:cond delay="0"/>
                                  </p:stCondLst>
                                  <p:childTnLst>
                                    <p:anim calcmode="lin" valueType="num">
                                      <p:cBhvr additive="base">
                                        <p:cTn id="49" dur="500"/>
                                        <p:tgtEl>
                                          <p:spTgt spid="25"/>
                                        </p:tgtEl>
                                        <p:attrNameLst>
                                          <p:attrName>ppt_x</p:attrName>
                                        </p:attrNameLst>
                                      </p:cBhvr>
                                      <p:tavLst>
                                        <p:tav tm="0">
                                          <p:val>
                                            <p:strVal val="ppt_x"/>
                                          </p:val>
                                        </p:tav>
                                        <p:tav tm="100000">
                                          <p:val>
                                            <p:strVal val="ppt_x"/>
                                          </p:val>
                                        </p:tav>
                                      </p:tavLst>
                                    </p:anim>
                                    <p:anim calcmode="lin" valueType="num">
                                      <p:cBhvr additive="base">
                                        <p:cTn id="50" dur="500"/>
                                        <p:tgtEl>
                                          <p:spTgt spid="25"/>
                                        </p:tgtEl>
                                        <p:attrNameLst>
                                          <p:attrName>ppt_y</p:attrName>
                                        </p:attrNameLst>
                                      </p:cBhvr>
                                      <p:tavLst>
                                        <p:tav tm="0">
                                          <p:val>
                                            <p:strVal val="ppt_y"/>
                                          </p:val>
                                        </p:tav>
                                        <p:tav tm="100000">
                                          <p:val>
                                            <p:strVal val="1+ppt_h/2"/>
                                          </p:val>
                                        </p:tav>
                                      </p:tavLst>
                                    </p:anim>
                                    <p:set>
                                      <p:cBhvr>
                                        <p:cTn id="51" dur="1" fill="hold">
                                          <p:stCondLst>
                                            <p:cond delay="499"/>
                                          </p:stCondLst>
                                        </p:cTn>
                                        <p:tgtEl>
                                          <p:spTgt spid="25"/>
                                        </p:tgtEl>
                                        <p:attrNameLst>
                                          <p:attrName>style.visibility</p:attrName>
                                        </p:attrNameLst>
                                      </p:cBhvr>
                                      <p:to>
                                        <p:strVal val="hidden"/>
                                      </p:to>
                                    </p:set>
                                  </p:childTnLst>
                                </p:cTn>
                              </p:par>
                              <p:par>
                                <p:cTn id="52" presetID="2" presetClass="exit" presetSubtype="4" fill="hold" nodeType="withEffect">
                                  <p:stCondLst>
                                    <p:cond delay="0"/>
                                  </p:stCondLst>
                                  <p:childTnLst>
                                    <p:anim calcmode="lin" valueType="num">
                                      <p:cBhvr additive="base">
                                        <p:cTn id="53" dur="500"/>
                                        <p:tgtEl>
                                          <p:spTgt spid="10"/>
                                        </p:tgtEl>
                                        <p:attrNameLst>
                                          <p:attrName>ppt_x</p:attrName>
                                        </p:attrNameLst>
                                      </p:cBhvr>
                                      <p:tavLst>
                                        <p:tav tm="0">
                                          <p:val>
                                            <p:strVal val="ppt_x"/>
                                          </p:val>
                                        </p:tav>
                                        <p:tav tm="100000">
                                          <p:val>
                                            <p:strVal val="ppt_x"/>
                                          </p:val>
                                        </p:tav>
                                      </p:tavLst>
                                    </p:anim>
                                    <p:anim calcmode="lin" valueType="num">
                                      <p:cBhvr additive="base">
                                        <p:cTn id="54" dur="500"/>
                                        <p:tgtEl>
                                          <p:spTgt spid="10"/>
                                        </p:tgtEl>
                                        <p:attrNameLst>
                                          <p:attrName>ppt_y</p:attrName>
                                        </p:attrNameLst>
                                      </p:cBhvr>
                                      <p:tavLst>
                                        <p:tav tm="0">
                                          <p:val>
                                            <p:strVal val="ppt_y"/>
                                          </p:val>
                                        </p:tav>
                                        <p:tav tm="100000">
                                          <p:val>
                                            <p:strVal val="1+ppt_h/2"/>
                                          </p:val>
                                        </p:tav>
                                      </p:tavLst>
                                    </p:anim>
                                    <p:set>
                                      <p:cBhvr>
                                        <p:cTn id="55" dur="1" fill="hold">
                                          <p:stCondLst>
                                            <p:cond delay="499"/>
                                          </p:stCondLst>
                                        </p:cTn>
                                        <p:tgtEl>
                                          <p:spTgt spid="10"/>
                                        </p:tgtEl>
                                        <p:attrNameLst>
                                          <p:attrName>style.visibility</p:attrName>
                                        </p:attrNameLst>
                                      </p:cBhvr>
                                      <p:to>
                                        <p:strVal val="hidden"/>
                                      </p:to>
                                    </p:set>
                                  </p:childTnLst>
                                </p:cTn>
                              </p:par>
                              <p:par>
                                <p:cTn id="56" presetID="8" presetClass="entr" presetSubtype="16"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diamond(in)">
                                      <p:cBhvr>
                                        <p:cTn id="58" dur="1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15"/>
                                        </p:tgtEl>
                                        <p:attrNameLst>
                                          <p:attrName>ppt_x</p:attrName>
                                        </p:attrNameLst>
                                      </p:cBhvr>
                                      <p:tavLst>
                                        <p:tav tm="0">
                                          <p:val>
                                            <p:strVal val="ppt_x"/>
                                          </p:val>
                                        </p:tav>
                                        <p:tav tm="100000">
                                          <p:val>
                                            <p:strVal val="ppt_x"/>
                                          </p:val>
                                        </p:tav>
                                      </p:tavLst>
                                    </p:anim>
                                    <p:anim calcmode="lin" valueType="num">
                                      <p:cBhvr additive="base">
                                        <p:cTn id="63" dur="500"/>
                                        <p:tgtEl>
                                          <p:spTgt spid="15"/>
                                        </p:tgtEl>
                                        <p:attrNameLst>
                                          <p:attrName>ppt_y</p:attrName>
                                        </p:attrNameLst>
                                      </p:cBhvr>
                                      <p:tavLst>
                                        <p:tav tm="0">
                                          <p:val>
                                            <p:strVal val="ppt_y"/>
                                          </p:val>
                                        </p:tav>
                                        <p:tav tm="100000">
                                          <p:val>
                                            <p:strVal val="1+ppt_h/2"/>
                                          </p:val>
                                        </p:tav>
                                      </p:tavLst>
                                    </p:anim>
                                    <p:set>
                                      <p:cBhvr>
                                        <p:cTn id="64" dur="1" fill="hold">
                                          <p:stCondLst>
                                            <p:cond delay="499"/>
                                          </p:stCondLst>
                                        </p:cTn>
                                        <p:tgtEl>
                                          <p:spTgt spid="15"/>
                                        </p:tgtEl>
                                        <p:attrNameLst>
                                          <p:attrName>style.visibility</p:attrName>
                                        </p:attrNameLst>
                                      </p:cBhvr>
                                      <p:to>
                                        <p:strVal val="hidden"/>
                                      </p:to>
                                    </p:set>
                                  </p:childTnLst>
                                </p:cTn>
                              </p:par>
                              <p:par>
                                <p:cTn id="65" presetID="18" presetClass="entr" presetSubtype="6"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strips(downRight)">
                                      <p:cBhvr>
                                        <p:cTn id="67" dur="1000"/>
                                        <p:tgtEl>
                                          <p:spTgt spid="13"/>
                                        </p:tgtEl>
                                      </p:cBhvr>
                                    </p:animEffect>
                                  </p:childTnLst>
                                </p:cTn>
                              </p:par>
                              <p:par>
                                <p:cTn id="68" presetID="18" presetClass="entr" presetSubtype="6"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strips(downRight)">
                                      <p:cBhvr>
                                        <p:cTn id="70" dur="1000"/>
                                        <p:tgtEl>
                                          <p:spTgt spid="14"/>
                                        </p:tgtEl>
                                      </p:cBhvr>
                                    </p:animEffect>
                                  </p:childTnLst>
                                </p:cTn>
                              </p:par>
                            </p:childTnLst>
                          </p:cTn>
                        </p:par>
                        <p:par>
                          <p:cTn id="71" fill="hold">
                            <p:stCondLst>
                              <p:cond delay="1000"/>
                            </p:stCondLst>
                            <p:childTnLst>
                              <p:par>
                                <p:cTn id="72" presetID="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grpId="1" nodeType="clickEffect">
                                  <p:stCondLst>
                                    <p:cond delay="0"/>
                                  </p:stCondLst>
                                  <p:childTnLst>
                                    <p:anim calcmode="lin" valueType="num">
                                      <p:cBhvr additive="base">
                                        <p:cTn id="79" dur="500"/>
                                        <p:tgtEl>
                                          <p:spTgt spid="13"/>
                                        </p:tgtEl>
                                        <p:attrNameLst>
                                          <p:attrName>ppt_x</p:attrName>
                                        </p:attrNameLst>
                                      </p:cBhvr>
                                      <p:tavLst>
                                        <p:tav tm="0">
                                          <p:val>
                                            <p:strVal val="ppt_x"/>
                                          </p:val>
                                        </p:tav>
                                        <p:tav tm="100000">
                                          <p:val>
                                            <p:strVal val="ppt_x"/>
                                          </p:val>
                                        </p:tav>
                                      </p:tavLst>
                                    </p:anim>
                                    <p:anim calcmode="lin" valueType="num">
                                      <p:cBhvr additive="base">
                                        <p:cTn id="80" dur="500"/>
                                        <p:tgtEl>
                                          <p:spTgt spid="13"/>
                                        </p:tgtEl>
                                        <p:attrNameLst>
                                          <p:attrName>ppt_y</p:attrName>
                                        </p:attrNameLst>
                                      </p:cBhvr>
                                      <p:tavLst>
                                        <p:tav tm="0">
                                          <p:val>
                                            <p:strVal val="ppt_y"/>
                                          </p:val>
                                        </p:tav>
                                        <p:tav tm="100000">
                                          <p:val>
                                            <p:strVal val="1+ppt_h/2"/>
                                          </p:val>
                                        </p:tav>
                                      </p:tavLst>
                                    </p:anim>
                                    <p:set>
                                      <p:cBhvr>
                                        <p:cTn id="81" dur="1" fill="hold">
                                          <p:stCondLst>
                                            <p:cond delay="499"/>
                                          </p:stCondLst>
                                        </p:cTn>
                                        <p:tgtEl>
                                          <p:spTgt spid="13"/>
                                        </p:tgtEl>
                                        <p:attrNameLst>
                                          <p:attrName>style.visibility</p:attrName>
                                        </p:attrNameLst>
                                      </p:cBhvr>
                                      <p:to>
                                        <p:strVal val="hidden"/>
                                      </p:to>
                                    </p:set>
                                  </p:childTnLst>
                                </p:cTn>
                              </p:par>
                              <p:par>
                                <p:cTn id="82" presetID="2" presetClass="exit" presetSubtype="4" fill="hold" nodeType="withEffect">
                                  <p:stCondLst>
                                    <p:cond delay="0"/>
                                  </p:stCondLst>
                                  <p:childTnLst>
                                    <p:anim calcmode="lin" valueType="num">
                                      <p:cBhvr additive="base">
                                        <p:cTn id="83" dur="500"/>
                                        <p:tgtEl>
                                          <p:spTgt spid="14"/>
                                        </p:tgtEl>
                                        <p:attrNameLst>
                                          <p:attrName>ppt_x</p:attrName>
                                        </p:attrNameLst>
                                      </p:cBhvr>
                                      <p:tavLst>
                                        <p:tav tm="0">
                                          <p:val>
                                            <p:strVal val="ppt_x"/>
                                          </p:val>
                                        </p:tav>
                                        <p:tav tm="100000">
                                          <p:val>
                                            <p:strVal val="ppt_x"/>
                                          </p:val>
                                        </p:tav>
                                      </p:tavLst>
                                    </p:anim>
                                    <p:anim calcmode="lin" valueType="num">
                                      <p:cBhvr additive="base">
                                        <p:cTn id="84" dur="500"/>
                                        <p:tgtEl>
                                          <p:spTgt spid="14"/>
                                        </p:tgtEl>
                                        <p:attrNameLst>
                                          <p:attrName>ppt_y</p:attrName>
                                        </p:attrNameLst>
                                      </p:cBhvr>
                                      <p:tavLst>
                                        <p:tav tm="0">
                                          <p:val>
                                            <p:strVal val="ppt_y"/>
                                          </p:val>
                                        </p:tav>
                                        <p:tav tm="100000">
                                          <p:val>
                                            <p:strVal val="1+ppt_h/2"/>
                                          </p:val>
                                        </p:tav>
                                      </p:tavLst>
                                    </p:anim>
                                    <p:set>
                                      <p:cBhvr>
                                        <p:cTn id="85" dur="1" fill="hold">
                                          <p:stCondLst>
                                            <p:cond delay="499"/>
                                          </p:stCondLst>
                                        </p:cTn>
                                        <p:tgtEl>
                                          <p:spTgt spid="14"/>
                                        </p:tgtEl>
                                        <p:attrNameLst>
                                          <p:attrName>style.visibility</p:attrName>
                                        </p:attrNameLst>
                                      </p:cBhvr>
                                      <p:to>
                                        <p:strVal val="hidden"/>
                                      </p:to>
                                    </p:set>
                                  </p:childTnLst>
                                </p:cTn>
                              </p:par>
                            </p:childTnLst>
                          </p:cTn>
                        </p:par>
                        <p:par>
                          <p:cTn id="86" fill="hold">
                            <p:stCondLst>
                              <p:cond delay="500"/>
                            </p:stCondLst>
                            <p:childTnLst>
                              <p:par>
                                <p:cTn id="87" presetID="2" presetClass="exit" presetSubtype="4" fill="hold" grpId="1" nodeType="afterEffect">
                                  <p:stCondLst>
                                    <p:cond delay="0"/>
                                  </p:stCondLst>
                                  <p:childTnLst>
                                    <p:anim calcmode="lin" valueType="num">
                                      <p:cBhvr additive="base">
                                        <p:cTn id="88" dur="500"/>
                                        <p:tgtEl>
                                          <p:spTgt spid="26"/>
                                        </p:tgtEl>
                                        <p:attrNameLst>
                                          <p:attrName>ppt_x</p:attrName>
                                        </p:attrNameLst>
                                      </p:cBhvr>
                                      <p:tavLst>
                                        <p:tav tm="0">
                                          <p:val>
                                            <p:strVal val="ppt_x"/>
                                          </p:val>
                                        </p:tav>
                                        <p:tav tm="100000">
                                          <p:val>
                                            <p:strVal val="ppt_x"/>
                                          </p:val>
                                        </p:tav>
                                      </p:tavLst>
                                    </p:anim>
                                    <p:anim calcmode="lin" valueType="num">
                                      <p:cBhvr additive="base">
                                        <p:cTn id="89" dur="500"/>
                                        <p:tgtEl>
                                          <p:spTgt spid="26"/>
                                        </p:tgtEl>
                                        <p:attrNameLst>
                                          <p:attrName>ppt_y</p:attrName>
                                        </p:attrNameLst>
                                      </p:cBhvr>
                                      <p:tavLst>
                                        <p:tav tm="0">
                                          <p:val>
                                            <p:strVal val="ppt_y"/>
                                          </p:val>
                                        </p:tav>
                                        <p:tav tm="100000">
                                          <p:val>
                                            <p:strVal val="1+ppt_h/2"/>
                                          </p:val>
                                        </p:tav>
                                      </p:tavLst>
                                    </p:anim>
                                    <p:set>
                                      <p:cBhvr>
                                        <p:cTn id="90" dur="1" fill="hold">
                                          <p:stCondLst>
                                            <p:cond delay="499"/>
                                          </p:stCondLst>
                                        </p:cTn>
                                        <p:tgtEl>
                                          <p:spTgt spid="26"/>
                                        </p:tgtEl>
                                        <p:attrNameLst>
                                          <p:attrName>style.visibility</p:attrName>
                                        </p:attrNameLst>
                                      </p:cBhvr>
                                      <p:to>
                                        <p:strVal val="hidden"/>
                                      </p:to>
                                    </p:set>
                                  </p:childTnLst>
                                </p:cTn>
                              </p:par>
                              <p:par>
                                <p:cTn id="91" presetID="8" presetClass="entr" presetSubtype="16" fill="hold"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diamond(in)">
                                      <p:cBhvr>
                                        <p:cTn id="9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9" grpId="0"/>
      <p:bldP spid="83969" grpId="1"/>
      <p:bldP spid="12" grpId="0"/>
      <p:bldP spid="13" grpId="0"/>
      <p:bldP spid="13" grpId="1"/>
      <p:bldP spid="23" grpId="0" animBg="1"/>
      <p:bldP spid="23" grpId="1" animBg="1"/>
      <p:bldP spid="24" grpId="0" animBg="1"/>
      <p:bldP spid="24" grpId="1" animBg="1"/>
      <p:bldP spid="25" grpId="0" animBg="1"/>
      <p:bldP spid="25" grpId="1" animBg="1"/>
      <p:bldP spid="26" grpId="0" animBg="1"/>
      <p:bldP spid="2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sp>
          <p:nvSpPr>
            <p:cNvPr id="3"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5"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6"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7" name="Rectangle 6"/>
          <p:cNvSpPr/>
          <p:nvPr/>
        </p:nvSpPr>
        <p:spPr>
          <a:xfrm>
            <a:off x="35496" y="260648"/>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Plan de travail</a:t>
            </a:r>
            <a:endParaRPr lang="fr-FR" sz="2400" dirty="0">
              <a:solidFill>
                <a:srgbClr val="996633"/>
              </a:solidFill>
              <a:latin typeface="Times New Roman" pitchFamily="18" charset="0"/>
              <a:cs typeface="Times New Roman" pitchFamily="18" charset="0"/>
            </a:endParaRPr>
          </a:p>
        </p:txBody>
      </p:sp>
      <p:sp>
        <p:nvSpPr>
          <p:cNvPr id="8" name="Arc 7"/>
          <p:cNvSpPr/>
          <p:nvPr/>
        </p:nvSpPr>
        <p:spPr>
          <a:xfrm>
            <a:off x="-3244417" y="1268760"/>
            <a:ext cx="6376257" cy="5373217"/>
          </a:xfrm>
          <a:prstGeom prst="arc">
            <a:avLst>
              <a:gd name="adj1" fmla="val 16200000"/>
              <a:gd name="adj2" fmla="val 5370932"/>
            </a:avLst>
          </a:prstGeom>
          <a:solidFill>
            <a:srgbClr val="FFCC00"/>
          </a:solidFill>
          <a:ln>
            <a:no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sp>
        <p:nvSpPr>
          <p:cNvPr id="9" name="Arc 8"/>
          <p:cNvSpPr/>
          <p:nvPr/>
        </p:nvSpPr>
        <p:spPr>
          <a:xfrm>
            <a:off x="-1572344" y="2469232"/>
            <a:ext cx="3048000" cy="3048000"/>
          </a:xfrm>
          <a:prstGeom prst="arc">
            <a:avLst>
              <a:gd name="adj1" fmla="val 16200000"/>
              <a:gd name="adj2" fmla="val 5359794"/>
            </a:avLst>
          </a:prstGeom>
          <a:solidFill>
            <a:srgbClr val="996633"/>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23" name="Groupe 22"/>
          <p:cNvGrpSpPr/>
          <p:nvPr/>
        </p:nvGrpSpPr>
        <p:grpSpPr>
          <a:xfrm>
            <a:off x="2915816" y="4000504"/>
            <a:ext cx="6228184" cy="954107"/>
            <a:chOff x="2915816" y="4000504"/>
            <a:chExt cx="6228184" cy="954107"/>
          </a:xfrm>
        </p:grpSpPr>
        <p:sp>
          <p:nvSpPr>
            <p:cNvPr id="12" name="Oval 14"/>
            <p:cNvSpPr/>
            <p:nvPr/>
          </p:nvSpPr>
          <p:spPr>
            <a:xfrm>
              <a:off x="2915816" y="4293096"/>
              <a:ext cx="311727" cy="311727"/>
            </a:xfrm>
            <a:prstGeom prst="ellipse">
              <a:avLst/>
            </a:prstGeom>
            <a:solidFill>
              <a:srgbClr val="FF9933"/>
            </a:solidFill>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TextBox 7"/>
            <p:cNvSpPr txBox="1"/>
            <p:nvPr/>
          </p:nvSpPr>
          <p:spPr>
            <a:xfrm flipH="1">
              <a:off x="3275856" y="4000504"/>
              <a:ext cx="5868144" cy="954107"/>
            </a:xfrm>
            <a:prstGeom prst="rect">
              <a:avLst/>
            </a:prstGeom>
            <a:noFill/>
          </p:spPr>
          <p:txBody>
            <a:bodyPr wrap="square" rtlCol="0">
              <a:spAutoFit/>
            </a:bodyPr>
            <a:lstStyle/>
            <a:p>
              <a:pPr algn="just"/>
              <a:r>
                <a:rPr lang="fr-FR" sz="2800" dirty="0" smtClean="0">
                  <a:solidFill>
                    <a:srgbClr val="993300"/>
                  </a:solidFill>
                  <a:latin typeface="Times New Roman" pitchFamily="18" charset="0"/>
                  <a:cs typeface="Times New Roman" pitchFamily="18" charset="0"/>
                </a:rPr>
                <a:t>Partie II: Effet de l’addition de féverole sur la qualité des pâtes</a:t>
              </a:r>
              <a:endParaRPr lang="fr-FR" sz="2800" dirty="0">
                <a:solidFill>
                  <a:srgbClr val="993300"/>
                </a:solidFill>
                <a:latin typeface="Times New Roman" pitchFamily="18" charset="0"/>
                <a:cs typeface="Times New Roman" pitchFamily="18" charset="0"/>
              </a:endParaRPr>
            </a:p>
          </p:txBody>
        </p:sp>
      </p:grpSp>
      <p:grpSp>
        <p:nvGrpSpPr>
          <p:cNvPr id="19" name="Groupe 18"/>
          <p:cNvGrpSpPr/>
          <p:nvPr/>
        </p:nvGrpSpPr>
        <p:grpSpPr>
          <a:xfrm>
            <a:off x="2339752" y="1988840"/>
            <a:ext cx="4968552" cy="527751"/>
            <a:chOff x="2339752" y="1988840"/>
            <a:chExt cx="4968552" cy="527751"/>
          </a:xfrm>
        </p:grpSpPr>
        <p:sp>
          <p:nvSpPr>
            <p:cNvPr id="10" name="Oval 14"/>
            <p:cNvSpPr/>
            <p:nvPr/>
          </p:nvSpPr>
          <p:spPr>
            <a:xfrm>
              <a:off x="2339752" y="2204864"/>
              <a:ext cx="311727" cy="311727"/>
            </a:xfrm>
            <a:prstGeom prst="ellipse">
              <a:avLst/>
            </a:prstGeom>
            <a:solidFill>
              <a:srgbClr val="FFCC00"/>
            </a:solidFill>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TextBox 7"/>
            <p:cNvSpPr txBox="1"/>
            <p:nvPr/>
          </p:nvSpPr>
          <p:spPr>
            <a:xfrm flipH="1">
              <a:off x="2977964" y="1988840"/>
              <a:ext cx="4330340" cy="523220"/>
            </a:xfrm>
            <a:prstGeom prst="rect">
              <a:avLst/>
            </a:prstGeom>
            <a:noFill/>
          </p:spPr>
          <p:txBody>
            <a:bodyPr wrap="square" rtlCol="0">
              <a:spAutoFit/>
            </a:bodyPr>
            <a:lstStyle/>
            <a:p>
              <a:r>
                <a:rPr lang="fr-FR" sz="2800" dirty="0" smtClean="0">
                  <a:solidFill>
                    <a:srgbClr val="993300"/>
                  </a:solidFill>
                  <a:latin typeface="Times New Roman" pitchFamily="18" charset="0"/>
                  <a:cs typeface="Times New Roman" pitchFamily="18" charset="0"/>
                </a:rPr>
                <a:t>Introduction</a:t>
              </a:r>
              <a:endParaRPr lang="fr-FR" sz="2800" dirty="0">
                <a:solidFill>
                  <a:srgbClr val="993300"/>
                </a:solidFill>
                <a:latin typeface="Times New Roman" pitchFamily="18" charset="0"/>
                <a:cs typeface="Times New Roman" pitchFamily="18" charset="0"/>
              </a:endParaRPr>
            </a:p>
          </p:txBody>
        </p:sp>
      </p:grpSp>
      <p:grpSp>
        <p:nvGrpSpPr>
          <p:cNvPr id="22" name="Groupe 21"/>
          <p:cNvGrpSpPr/>
          <p:nvPr/>
        </p:nvGrpSpPr>
        <p:grpSpPr>
          <a:xfrm>
            <a:off x="2843808" y="2996952"/>
            <a:ext cx="6048672" cy="523220"/>
            <a:chOff x="2843808" y="2996952"/>
            <a:chExt cx="6048672" cy="523220"/>
          </a:xfrm>
        </p:grpSpPr>
        <p:sp>
          <p:nvSpPr>
            <p:cNvPr id="13" name="Oval 14"/>
            <p:cNvSpPr/>
            <p:nvPr/>
          </p:nvSpPr>
          <p:spPr>
            <a:xfrm>
              <a:off x="2843808" y="3140968"/>
              <a:ext cx="311727" cy="311727"/>
            </a:xfrm>
            <a:prstGeom prst="ellipse">
              <a:avLst/>
            </a:prstGeom>
            <a:solidFill>
              <a:srgbClr val="996633"/>
            </a:solidFill>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TextBox 7"/>
            <p:cNvSpPr txBox="1"/>
            <p:nvPr/>
          </p:nvSpPr>
          <p:spPr>
            <a:xfrm flipH="1">
              <a:off x="3275856" y="2996952"/>
              <a:ext cx="5616624" cy="523220"/>
            </a:xfrm>
            <a:prstGeom prst="rect">
              <a:avLst/>
            </a:prstGeom>
            <a:noFill/>
          </p:spPr>
          <p:txBody>
            <a:bodyPr wrap="square" rtlCol="0">
              <a:spAutoFit/>
            </a:bodyPr>
            <a:lstStyle/>
            <a:p>
              <a:pPr algn="just"/>
              <a:r>
                <a:rPr lang="fr-FR" sz="2800" dirty="0" smtClean="0">
                  <a:solidFill>
                    <a:srgbClr val="993300"/>
                  </a:solidFill>
                  <a:latin typeface="Times New Roman" pitchFamily="18" charset="0"/>
                  <a:cs typeface="Times New Roman" pitchFamily="18" charset="0"/>
                </a:rPr>
                <a:t>Partie I: Caractérisation de la féverole</a:t>
              </a:r>
              <a:endParaRPr lang="fr-FR" sz="2800" dirty="0">
                <a:solidFill>
                  <a:srgbClr val="993300"/>
                </a:solidFill>
                <a:latin typeface="Times New Roman" pitchFamily="18" charset="0"/>
                <a:cs typeface="Times New Roman" pitchFamily="18" charset="0"/>
              </a:endParaRPr>
            </a:p>
          </p:txBody>
        </p:sp>
      </p:grpSp>
      <p:grpSp>
        <p:nvGrpSpPr>
          <p:cNvPr id="24" name="Groupe 23"/>
          <p:cNvGrpSpPr/>
          <p:nvPr/>
        </p:nvGrpSpPr>
        <p:grpSpPr>
          <a:xfrm>
            <a:off x="2411760" y="5354052"/>
            <a:ext cx="4848076" cy="523220"/>
            <a:chOff x="2339752" y="5354052"/>
            <a:chExt cx="4848076" cy="523220"/>
          </a:xfrm>
        </p:grpSpPr>
        <p:sp>
          <p:nvSpPr>
            <p:cNvPr id="11" name="Oval 14"/>
            <p:cNvSpPr/>
            <p:nvPr/>
          </p:nvSpPr>
          <p:spPr>
            <a:xfrm>
              <a:off x="2339752" y="5373216"/>
              <a:ext cx="311727" cy="311727"/>
            </a:xfrm>
            <a:prstGeom prst="ellipse">
              <a:avLst/>
            </a:prstGeom>
            <a:solidFill>
              <a:srgbClr val="CC6600"/>
            </a:solidFill>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TextBox 7"/>
            <p:cNvSpPr txBox="1"/>
            <p:nvPr/>
          </p:nvSpPr>
          <p:spPr>
            <a:xfrm flipH="1">
              <a:off x="2857488" y="5354052"/>
              <a:ext cx="4330340" cy="523220"/>
            </a:xfrm>
            <a:prstGeom prst="rect">
              <a:avLst/>
            </a:prstGeom>
            <a:noFill/>
          </p:spPr>
          <p:txBody>
            <a:bodyPr wrap="square" rtlCol="0">
              <a:spAutoFit/>
            </a:bodyPr>
            <a:lstStyle/>
            <a:p>
              <a:r>
                <a:rPr lang="fr-FR" sz="2800" dirty="0" smtClean="0">
                  <a:solidFill>
                    <a:srgbClr val="993300"/>
                  </a:solidFill>
                  <a:latin typeface="Times New Roman" pitchFamily="18" charset="0"/>
                  <a:cs typeface="Times New Roman" pitchFamily="18" charset="0"/>
                </a:rPr>
                <a:t>Conclusion et perspectives</a:t>
              </a:r>
              <a:endParaRPr lang="fr-FR" sz="2800" dirty="0">
                <a:solidFill>
                  <a:srgbClr val="993300"/>
                </a:solidFill>
                <a:latin typeface="Times New Roman" pitchFamily="18" charset="0"/>
                <a:cs typeface="Times New Roman" pitchFamily="18" charset="0"/>
              </a:endParaRPr>
            </a:p>
          </p:txBody>
        </p:sp>
      </p:grpSp>
      <p:sp>
        <p:nvSpPr>
          <p:cNvPr id="20" name="Espace réservé du numéro de diapositive 19"/>
          <p:cNvSpPr>
            <a:spLocks noGrp="1"/>
          </p:cNvSpPr>
          <p:nvPr>
            <p:ph type="sldNum" sz="quarter" idx="12"/>
          </p:nvPr>
        </p:nvSpPr>
        <p:spPr/>
        <p:txBody>
          <a:bodyPr/>
          <a:lstStyle/>
          <a:p>
            <a:fld id="{595DA4C4-1FAB-46A1-BC97-01521FB48311}" type="slidenum">
              <a:rPr lang="es-ES" smtClean="0"/>
              <a:pPr/>
              <a:t>2</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000" fill="hold"/>
                                        <p:tgtEl>
                                          <p:spTgt spid="23"/>
                                        </p:tgtEl>
                                        <p:attrNameLst>
                                          <p:attrName>ppt_x</p:attrName>
                                        </p:attrNameLst>
                                      </p:cBhvr>
                                      <p:tavLst>
                                        <p:tav tm="0">
                                          <p:val>
                                            <p:strVal val="#ppt_x"/>
                                          </p:val>
                                        </p:tav>
                                        <p:tav tm="100000">
                                          <p:val>
                                            <p:strVal val="#ppt_x"/>
                                          </p:val>
                                        </p:tav>
                                      </p:tavLst>
                                    </p:anim>
                                    <p:anim calcmode="lin" valueType="num">
                                      <p:cBhvr additive="base">
                                        <p:cTn id="26"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ppt_x"/>
                                          </p:val>
                                        </p:tav>
                                        <p:tav tm="100000">
                                          <p:val>
                                            <p:strVal val="#ppt_x"/>
                                          </p:val>
                                        </p:tav>
                                      </p:tavLst>
                                    </p:anim>
                                    <p:anim calcmode="lin" valueType="num">
                                      <p:cBhvr additive="base">
                                        <p:cTn id="32"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902896" y="6356350"/>
            <a:ext cx="2133600" cy="365125"/>
          </a:xfrm>
        </p:spPr>
        <p:txBody>
          <a:bodyPr/>
          <a:lstStyle/>
          <a:p>
            <a:fld id="{595DA4C4-1FAB-46A1-BC97-01521FB48311}" type="slidenum">
              <a:rPr lang="es-ES" smtClean="0"/>
              <a:pPr/>
              <a:t>20</a:t>
            </a:fld>
            <a:endParaRPr lang="es-ES" dirty="0"/>
          </a:p>
        </p:txBody>
      </p:sp>
      <p:grpSp>
        <p:nvGrpSpPr>
          <p:cNvPr id="3" name="Groupe 2"/>
          <p:cNvGrpSpPr/>
          <p:nvPr/>
        </p:nvGrpSpPr>
        <p:grpSpPr>
          <a:xfrm>
            <a:off x="0" y="-27383"/>
            <a:ext cx="9144000" cy="936103"/>
            <a:chOff x="0" y="-27383"/>
            <a:chExt cx="9144000" cy="936103"/>
          </a:xfrm>
        </p:grpSpPr>
        <p:grpSp>
          <p:nvGrpSpPr>
            <p:cNvPr id="4"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5" name="Rectangle 4"/>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graphicFrame>
        <p:nvGraphicFramePr>
          <p:cNvPr id="10" name="Tableau 9"/>
          <p:cNvGraphicFramePr>
            <a:graphicFrameLocks noGrp="1"/>
          </p:cNvGraphicFramePr>
          <p:nvPr/>
        </p:nvGraphicFramePr>
        <p:xfrm>
          <a:off x="971600" y="1844826"/>
          <a:ext cx="7488832" cy="3230094"/>
        </p:xfrm>
        <a:graphic>
          <a:graphicData uri="http://schemas.openxmlformats.org/drawingml/2006/table">
            <a:tbl>
              <a:tblPr/>
              <a:tblGrid>
                <a:gridCol w="3744416"/>
                <a:gridCol w="3744416"/>
              </a:tblGrid>
              <a:tr h="538349">
                <a:tc>
                  <a:txBody>
                    <a:bodyPr/>
                    <a:lstStyle/>
                    <a:p>
                      <a:pPr algn="ctr">
                        <a:lnSpc>
                          <a:spcPct val="150000"/>
                        </a:lnSpc>
                        <a:spcAft>
                          <a:spcPts val="0"/>
                        </a:spcAft>
                      </a:pPr>
                      <a:r>
                        <a:rPr lang="fr-FR" sz="1800" b="1" dirty="0">
                          <a:solidFill>
                            <a:srgbClr val="993300"/>
                          </a:solidFill>
                          <a:latin typeface="Times New Roman"/>
                          <a:ea typeface="Calibri"/>
                          <a:cs typeface="Arial"/>
                        </a:rPr>
                        <a:t>Paramètres</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800" b="1">
                          <a:solidFill>
                            <a:srgbClr val="993300"/>
                          </a:solidFill>
                          <a:latin typeface="Times New Roman"/>
                          <a:ea typeface="Calibri"/>
                          <a:cs typeface="Arial"/>
                        </a:rPr>
                        <a:t>Valeurs</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349">
                <a:tc>
                  <a:txBody>
                    <a:bodyPr/>
                    <a:lstStyle/>
                    <a:p>
                      <a:pPr algn="ctr">
                        <a:lnSpc>
                          <a:spcPct val="150000"/>
                        </a:lnSpc>
                        <a:spcAft>
                          <a:spcPts val="0"/>
                        </a:spcAft>
                      </a:pPr>
                      <a:r>
                        <a:rPr lang="fr-FR" sz="1800" b="1" dirty="0">
                          <a:solidFill>
                            <a:srgbClr val="993300"/>
                          </a:solidFill>
                          <a:latin typeface="Times New Roman"/>
                          <a:ea typeface="Calibri"/>
                          <a:cs typeface="Arial"/>
                        </a:rPr>
                        <a:t>L*</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800" b="1" dirty="0">
                          <a:solidFill>
                            <a:srgbClr val="993300"/>
                          </a:solidFill>
                          <a:latin typeface="Times New Roman"/>
                          <a:ea typeface="Calibri"/>
                          <a:cs typeface="Arial"/>
                        </a:rPr>
                        <a:t>86.4±0.52</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349">
                <a:tc>
                  <a:txBody>
                    <a:bodyPr/>
                    <a:lstStyle/>
                    <a:p>
                      <a:pPr algn="ctr">
                        <a:lnSpc>
                          <a:spcPct val="150000"/>
                        </a:lnSpc>
                        <a:spcAft>
                          <a:spcPts val="0"/>
                        </a:spcAft>
                      </a:pPr>
                      <a:r>
                        <a:rPr lang="fr-FR" sz="1800" b="1" dirty="0">
                          <a:solidFill>
                            <a:srgbClr val="993300"/>
                          </a:solidFill>
                          <a:latin typeface="Times New Roman"/>
                          <a:ea typeface="Calibri"/>
                          <a:cs typeface="Arial"/>
                        </a:rPr>
                        <a:t>a*</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800" b="1">
                          <a:solidFill>
                            <a:srgbClr val="993300"/>
                          </a:solidFill>
                          <a:latin typeface="Times New Roman"/>
                          <a:ea typeface="Calibri"/>
                          <a:cs typeface="Arial"/>
                        </a:rPr>
                        <a:t>-2.08±0.05</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349">
                <a:tc>
                  <a:txBody>
                    <a:bodyPr/>
                    <a:lstStyle/>
                    <a:p>
                      <a:pPr algn="ctr">
                        <a:lnSpc>
                          <a:spcPct val="150000"/>
                        </a:lnSpc>
                        <a:spcAft>
                          <a:spcPts val="0"/>
                        </a:spcAft>
                      </a:pPr>
                      <a:r>
                        <a:rPr lang="fr-FR" sz="1800" b="1" dirty="0">
                          <a:solidFill>
                            <a:srgbClr val="993300"/>
                          </a:solidFill>
                          <a:latin typeface="Times New Roman"/>
                          <a:ea typeface="Calibri"/>
                          <a:cs typeface="Arial"/>
                        </a:rPr>
                        <a:t>b*</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800" b="1" dirty="0">
                          <a:solidFill>
                            <a:srgbClr val="993300"/>
                          </a:solidFill>
                          <a:latin typeface="Times New Roman"/>
                          <a:ea typeface="Calibri"/>
                          <a:cs typeface="Arial"/>
                        </a:rPr>
                        <a:t>16.3±0.16</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349">
                <a:tc>
                  <a:txBody>
                    <a:bodyPr/>
                    <a:lstStyle/>
                    <a:p>
                      <a:pPr algn="ctr">
                        <a:lnSpc>
                          <a:spcPct val="150000"/>
                        </a:lnSpc>
                        <a:spcAft>
                          <a:spcPts val="0"/>
                        </a:spcAft>
                      </a:pPr>
                      <a:r>
                        <a:rPr lang="fr-FR" sz="1800" b="1">
                          <a:solidFill>
                            <a:srgbClr val="993300"/>
                          </a:solidFill>
                          <a:latin typeface="Times New Roman"/>
                          <a:ea typeface="Calibri"/>
                          <a:cs typeface="Arial"/>
                        </a:rPr>
                        <a:t>C*</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800" b="1" dirty="0">
                          <a:solidFill>
                            <a:srgbClr val="993300"/>
                          </a:solidFill>
                          <a:latin typeface="Times New Roman"/>
                          <a:ea typeface="Calibri"/>
                          <a:cs typeface="Arial"/>
                        </a:rPr>
                        <a:t>16.4±0.15</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349">
                <a:tc>
                  <a:txBody>
                    <a:bodyPr/>
                    <a:lstStyle/>
                    <a:p>
                      <a:pPr algn="ctr">
                        <a:lnSpc>
                          <a:spcPct val="150000"/>
                        </a:lnSpc>
                        <a:spcAft>
                          <a:spcPts val="0"/>
                        </a:spcAft>
                      </a:pPr>
                      <a:r>
                        <a:rPr lang="fr-FR" sz="1800" b="1">
                          <a:solidFill>
                            <a:srgbClr val="993300"/>
                          </a:solidFill>
                          <a:latin typeface="Times New Roman"/>
                          <a:ea typeface="Calibri"/>
                          <a:cs typeface="Arial"/>
                        </a:rPr>
                        <a:t>H</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800" b="1" dirty="0">
                          <a:solidFill>
                            <a:srgbClr val="993300"/>
                          </a:solidFill>
                          <a:latin typeface="Times New Roman"/>
                          <a:ea typeface="Calibri"/>
                          <a:cs typeface="Arial"/>
                        </a:rPr>
                        <a:t>97.26±0.22</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Text Box 10"/>
          <p:cNvSpPr txBox="1">
            <a:spLocks noChangeArrowheads="1"/>
          </p:cNvSpPr>
          <p:nvPr/>
        </p:nvSpPr>
        <p:spPr bwMode="auto">
          <a:xfrm>
            <a:off x="432568" y="1095127"/>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Couleur de la farine de féverole</a:t>
            </a:r>
          </a:p>
        </p:txBody>
      </p:sp>
      <p:grpSp>
        <p:nvGrpSpPr>
          <p:cNvPr id="13" name="Groupe 12"/>
          <p:cNvGrpSpPr/>
          <p:nvPr/>
        </p:nvGrpSpPr>
        <p:grpSpPr>
          <a:xfrm>
            <a:off x="1187624" y="5157192"/>
            <a:ext cx="7128792" cy="1656184"/>
            <a:chOff x="1259632" y="4252906"/>
            <a:chExt cx="7128792" cy="2344447"/>
          </a:xfrm>
        </p:grpSpPr>
        <p:sp>
          <p:nvSpPr>
            <p:cNvPr id="14" name="Rectangle à coins arrondis 13"/>
            <p:cNvSpPr/>
            <p:nvPr/>
          </p:nvSpPr>
          <p:spPr>
            <a:xfrm>
              <a:off x="1259632" y="4252906"/>
              <a:ext cx="7128792" cy="2344447"/>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                </a:t>
              </a:r>
              <a:endParaRPr lang="fr-FR" sz="2000" b="1" dirty="0">
                <a:solidFill>
                  <a:srgbClr val="996633"/>
                </a:solidFill>
                <a:latin typeface="Times New Roman" pitchFamily="18" charset="0"/>
                <a:cs typeface="Times New Roman" pitchFamily="18" charset="0"/>
              </a:endParaRPr>
            </a:p>
          </p:txBody>
        </p:sp>
        <p:pic>
          <p:nvPicPr>
            <p:cNvPr id="15" name="Picture 6" descr="Résultat de recherche d'images"/>
            <p:cNvPicPr>
              <a:picLocks noChangeAspect="1" noChangeArrowheads="1"/>
            </p:cNvPicPr>
            <p:nvPr/>
          </p:nvPicPr>
          <p:blipFill>
            <a:blip r:embed="rId5" cstate="print"/>
            <a:srcRect/>
            <a:stretch>
              <a:fillRect/>
            </a:stretch>
          </p:blipFill>
          <p:spPr bwMode="auto">
            <a:xfrm>
              <a:off x="1331640" y="4542611"/>
              <a:ext cx="936104" cy="1850877"/>
            </a:xfrm>
            <a:prstGeom prst="rect">
              <a:avLst/>
            </a:prstGeom>
            <a:noFill/>
          </p:spPr>
        </p:pic>
        <p:sp>
          <p:nvSpPr>
            <p:cNvPr id="16" name="Rectangle 15"/>
            <p:cNvSpPr/>
            <p:nvPr/>
          </p:nvSpPr>
          <p:spPr>
            <a:xfrm>
              <a:off x="2339752" y="4691215"/>
              <a:ext cx="5976664" cy="180420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Ø"/>
              </a:pPr>
              <a:r>
                <a:rPr lang="fr-FR" sz="2000" dirty="0" smtClean="0">
                  <a:solidFill>
                    <a:srgbClr val="993300"/>
                  </a:solidFill>
                  <a:latin typeface="Times New Roman" pitchFamily="18" charset="0"/>
                  <a:cs typeface="Times New Roman" pitchFamily="18" charset="0"/>
                </a:rPr>
                <a:t>La tendance vers le vert est probablement due à la présence de traces de pigments chlorophylliens.</a:t>
              </a:r>
            </a:p>
            <a:p>
              <a:pPr>
                <a:buFont typeface="Wingdings" pitchFamily="2" charset="2"/>
                <a:buChar char="Ø"/>
              </a:pPr>
              <a:r>
                <a:rPr lang="fr-FR" sz="2000" dirty="0" smtClean="0">
                  <a:solidFill>
                    <a:srgbClr val="993300"/>
                  </a:solidFill>
                  <a:latin typeface="Times New Roman" pitchFamily="18" charset="0"/>
                  <a:cs typeface="Times New Roman" pitchFamily="18" charset="0"/>
                </a:rPr>
                <a:t>La couleur jaune prononcée peut être liée à la présence de </a:t>
              </a:r>
              <a:r>
                <a:rPr lang="fr-FR" sz="2000" dirty="0" err="1" smtClean="0">
                  <a:solidFill>
                    <a:srgbClr val="993300"/>
                  </a:solidFill>
                  <a:latin typeface="Times New Roman" pitchFamily="18" charset="0"/>
                  <a:cs typeface="Times New Roman" pitchFamily="18" charset="0"/>
                </a:rPr>
                <a:t>proanthocyanidines</a:t>
              </a:r>
              <a:r>
                <a:rPr lang="fr-FR" sz="2000" dirty="0" smtClean="0">
                  <a:solidFill>
                    <a:srgbClr val="993300"/>
                  </a:solidFill>
                  <a:latin typeface="Times New Roman" pitchFamily="18" charset="0"/>
                  <a:cs typeface="Times New Roman" pitchFamily="18" charset="0"/>
                </a:rPr>
                <a:t>. </a:t>
              </a:r>
            </a:p>
            <a:p>
              <a:pPr algn="just"/>
              <a:endParaRPr lang="fr-FR" sz="2000" b="1" dirty="0" smtClean="0">
                <a:solidFill>
                  <a:srgbClr val="993300"/>
                </a:solidFill>
                <a:latin typeface="Times New Roman" pitchFamily="18" charset="0"/>
                <a:cs typeface="Times New Roman" pitchFamily="18" charset="0"/>
              </a:endParaRPr>
            </a:p>
          </p:txBody>
        </p:sp>
      </p:grpSp>
      <p:sp>
        <p:nvSpPr>
          <p:cNvPr id="17" name="Bouée 16"/>
          <p:cNvSpPr/>
          <p:nvPr/>
        </p:nvSpPr>
        <p:spPr>
          <a:xfrm>
            <a:off x="5940152" y="2432682"/>
            <a:ext cx="837306" cy="492262"/>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8" name="Bouée 17"/>
          <p:cNvSpPr/>
          <p:nvPr/>
        </p:nvSpPr>
        <p:spPr>
          <a:xfrm>
            <a:off x="5940152" y="2936738"/>
            <a:ext cx="837306" cy="492262"/>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9" name="Bouée 18"/>
          <p:cNvSpPr/>
          <p:nvPr/>
        </p:nvSpPr>
        <p:spPr>
          <a:xfrm>
            <a:off x="5940152" y="3429000"/>
            <a:ext cx="837306" cy="492262"/>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0-#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amond(in)">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95DA4C4-1FAB-46A1-BC97-01521FB48311}" type="slidenum">
              <a:rPr lang="es-ES" smtClean="0"/>
              <a:pPr/>
              <a:t>21</a:t>
            </a:fld>
            <a:endParaRPr lang="es-ES"/>
          </a:p>
        </p:txBody>
      </p:sp>
      <p:grpSp>
        <p:nvGrpSpPr>
          <p:cNvPr id="3" name="Groupe 2"/>
          <p:cNvGrpSpPr/>
          <p:nvPr/>
        </p:nvGrpSpPr>
        <p:grpSpPr>
          <a:xfrm>
            <a:off x="888569" y="2112688"/>
            <a:ext cx="7211823" cy="2396432"/>
            <a:chOff x="456521" y="1506828"/>
            <a:chExt cx="11430679" cy="2396432"/>
          </a:xfrm>
        </p:grpSpPr>
        <p:sp>
          <p:nvSpPr>
            <p:cNvPr id="4" name="AutoShape 3"/>
            <p:cNvSpPr>
              <a:spLocks noChangeArrowheads="1"/>
            </p:cNvSpPr>
            <p:nvPr/>
          </p:nvSpPr>
          <p:spPr bwMode="gray">
            <a:xfrm>
              <a:off x="456521" y="2275068"/>
              <a:ext cx="11430679" cy="1628192"/>
            </a:xfrm>
            <a:prstGeom prst="roundRect">
              <a:avLst>
                <a:gd name="adj" fmla="val 11921"/>
              </a:avLst>
            </a:prstGeom>
            <a:solidFill>
              <a:srgbClr val="FF9933"/>
            </a:solidFill>
            <a:ln w="25400">
              <a:solidFill>
                <a:schemeClr val="bg1"/>
              </a:solidFill>
              <a:round/>
              <a:headEnd/>
              <a:tailEnd/>
            </a:ln>
            <a:effectLst>
              <a:outerShdw dist="53882" dir="2700000" algn="ctr" rotWithShape="0">
                <a:srgbClr val="000000">
                  <a:alpha val="50000"/>
                </a:srgbClr>
              </a:outerShdw>
            </a:effectLst>
          </p:spPr>
          <p:txBody>
            <a:bodyPr wrap="none" anchor="ctr"/>
            <a:lstStyle/>
            <a:p>
              <a:pPr algn="ctr"/>
              <a:r>
                <a:rPr lang="en-US" sz="2400" b="1" dirty="0" err="1" smtClean="0">
                  <a:solidFill>
                    <a:schemeClr val="bg1"/>
                  </a:solidFill>
                  <a:latin typeface="Times New Roman" pitchFamily="18" charset="0"/>
                  <a:cs typeface="Times New Roman" pitchFamily="18" charset="0"/>
                </a:rPr>
                <a:t>Effet</a:t>
              </a:r>
              <a:r>
                <a:rPr lang="en-US" sz="2400" b="1" dirty="0" smtClean="0">
                  <a:solidFill>
                    <a:schemeClr val="bg1"/>
                  </a:solidFill>
                  <a:latin typeface="Times New Roman" pitchFamily="18" charset="0"/>
                  <a:cs typeface="Times New Roman" pitchFamily="18" charset="0"/>
                </a:rPr>
                <a:t> de </a:t>
              </a:r>
              <a:r>
                <a:rPr lang="en-US" sz="2400" b="1" dirty="0" err="1" smtClean="0">
                  <a:solidFill>
                    <a:schemeClr val="bg1"/>
                  </a:solidFill>
                  <a:latin typeface="Times New Roman" pitchFamily="18" charset="0"/>
                  <a:cs typeface="Times New Roman" pitchFamily="18" charset="0"/>
                </a:rPr>
                <a:t>l’addition</a:t>
              </a:r>
              <a:r>
                <a:rPr lang="en-US" sz="2400" b="1" dirty="0" smtClean="0">
                  <a:solidFill>
                    <a:schemeClr val="bg1"/>
                  </a:solidFill>
                  <a:latin typeface="Times New Roman" pitchFamily="18" charset="0"/>
                  <a:cs typeface="Times New Roman" pitchFamily="18" charset="0"/>
                </a:rPr>
                <a:t> de </a:t>
              </a:r>
              <a:r>
                <a:rPr lang="en-US" sz="2400" b="1" dirty="0" err="1" smtClean="0">
                  <a:solidFill>
                    <a:schemeClr val="bg1"/>
                  </a:solidFill>
                  <a:latin typeface="Times New Roman" pitchFamily="18" charset="0"/>
                  <a:cs typeface="Times New Roman" pitchFamily="18" charset="0"/>
                </a:rPr>
                <a:t>farine</a:t>
              </a:r>
              <a:r>
                <a:rPr lang="en-US" sz="2400" b="1" dirty="0" smtClean="0">
                  <a:solidFill>
                    <a:schemeClr val="bg1"/>
                  </a:solidFill>
                  <a:latin typeface="Times New Roman" pitchFamily="18" charset="0"/>
                  <a:cs typeface="Times New Roman" pitchFamily="18" charset="0"/>
                </a:rPr>
                <a:t> de </a:t>
              </a:r>
              <a:r>
                <a:rPr lang="en-US" sz="2400" b="1" dirty="0" err="1" smtClean="0">
                  <a:solidFill>
                    <a:schemeClr val="bg1"/>
                  </a:solidFill>
                  <a:latin typeface="Times New Roman" pitchFamily="18" charset="0"/>
                  <a:cs typeface="Times New Roman" pitchFamily="18" charset="0"/>
                </a:rPr>
                <a:t>féverole</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sur</a:t>
              </a:r>
              <a:r>
                <a:rPr lang="en-US" sz="2400" b="1" dirty="0" smtClean="0">
                  <a:solidFill>
                    <a:schemeClr val="bg1"/>
                  </a:solidFill>
                  <a:latin typeface="Times New Roman" pitchFamily="18" charset="0"/>
                  <a:cs typeface="Times New Roman" pitchFamily="18" charset="0"/>
                </a:rPr>
                <a:t> la </a:t>
              </a:r>
              <a:r>
                <a:rPr lang="en-US" sz="2400" b="1" dirty="0" err="1" smtClean="0">
                  <a:solidFill>
                    <a:schemeClr val="bg1"/>
                  </a:solidFill>
                  <a:latin typeface="Times New Roman" pitchFamily="18" charset="0"/>
                  <a:cs typeface="Times New Roman" pitchFamily="18" charset="0"/>
                </a:rPr>
                <a:t>qualité</a:t>
              </a:r>
              <a:r>
                <a:rPr lang="en-US" sz="2400" b="1" dirty="0" smtClean="0">
                  <a:solidFill>
                    <a:schemeClr val="bg1"/>
                  </a:solidFill>
                  <a:latin typeface="Times New Roman" pitchFamily="18" charset="0"/>
                  <a:cs typeface="Times New Roman" pitchFamily="18" charset="0"/>
                </a:rPr>
                <a:t> </a:t>
              </a:r>
            </a:p>
            <a:p>
              <a:pPr algn="ctr"/>
              <a:r>
                <a:rPr lang="en-US" sz="2400" b="1" dirty="0" smtClean="0">
                  <a:solidFill>
                    <a:schemeClr val="bg1"/>
                  </a:solidFill>
                  <a:latin typeface="Times New Roman" pitchFamily="18" charset="0"/>
                  <a:cs typeface="Times New Roman" pitchFamily="18" charset="0"/>
                </a:rPr>
                <a:t>des </a:t>
              </a:r>
              <a:r>
                <a:rPr lang="en-US" sz="2400" b="1" dirty="0" err="1" smtClean="0">
                  <a:solidFill>
                    <a:schemeClr val="bg1"/>
                  </a:solidFill>
                  <a:latin typeface="Times New Roman" pitchFamily="18" charset="0"/>
                  <a:cs typeface="Times New Roman" pitchFamily="18" charset="0"/>
                </a:rPr>
                <a:t>pâtes</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sèches</a:t>
              </a:r>
              <a:r>
                <a:rPr lang="en-US" sz="2400" b="1" dirty="0" smtClean="0">
                  <a:solidFill>
                    <a:schemeClr val="bg1"/>
                  </a:solidFill>
                  <a:latin typeface="Times New Roman" pitchFamily="18" charset="0"/>
                  <a:cs typeface="Times New Roman" pitchFamily="18" charset="0"/>
                </a:rPr>
                <a:t> et </a:t>
              </a:r>
              <a:r>
                <a:rPr lang="en-US" sz="2400" b="1" dirty="0" err="1" smtClean="0">
                  <a:solidFill>
                    <a:schemeClr val="bg1"/>
                  </a:solidFill>
                  <a:latin typeface="Times New Roman" pitchFamily="18" charset="0"/>
                  <a:cs typeface="Times New Roman" pitchFamily="18" charset="0"/>
                </a:rPr>
                <a:t>fraiches</a:t>
              </a:r>
              <a:endParaRPr lang="en-US" sz="2400" b="1" dirty="0">
                <a:solidFill>
                  <a:schemeClr val="bg1"/>
                </a:solidFill>
                <a:latin typeface="Times New Roman" pitchFamily="18" charset="0"/>
                <a:cs typeface="Times New Roman" pitchFamily="18" charset="0"/>
              </a:endParaRPr>
            </a:p>
          </p:txBody>
        </p:sp>
        <p:sp>
          <p:nvSpPr>
            <p:cNvPr id="5" name="AutoShape 7"/>
            <p:cNvSpPr>
              <a:spLocks noChangeArrowheads="1"/>
            </p:cNvSpPr>
            <p:nvPr/>
          </p:nvSpPr>
          <p:spPr bwMode="gray">
            <a:xfrm flipV="1">
              <a:off x="496323" y="1506828"/>
              <a:ext cx="11300725" cy="828462"/>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rgbClr val="FF9933"/>
                </a:gs>
                <a:gs pos="100000">
                  <a:schemeClr val="accent1">
                    <a:gamma/>
                    <a:tint val="0"/>
                    <a:invGamma/>
                    <a:alpha val="0"/>
                  </a:scheme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292929"/>
                    </a:outerShdw>
                  </a:effectLst>
                </a14:hiddenEffects>
              </a:ext>
            </a:extLst>
          </p:spPr>
          <p:txBody>
            <a:bodyPr wrap="none" anchor="ctr"/>
            <a:lstStyle/>
            <a:p>
              <a:endParaRPr lang="en-US"/>
            </a:p>
          </p:txBody>
        </p:sp>
        <p:sp>
          <p:nvSpPr>
            <p:cNvPr id="6" name="AutoShape 12"/>
            <p:cNvSpPr>
              <a:spLocks noChangeArrowheads="1"/>
            </p:cNvSpPr>
            <p:nvPr/>
          </p:nvSpPr>
          <p:spPr bwMode="gray">
            <a:xfrm>
              <a:off x="4978401" y="1986901"/>
              <a:ext cx="1959428" cy="457200"/>
            </a:xfrm>
            <a:prstGeom prst="roundRect">
              <a:avLst>
                <a:gd name="adj" fmla="val 16667"/>
              </a:avLst>
            </a:prstGeom>
            <a:solidFill>
              <a:srgbClr val="FEFFFF"/>
            </a:solidFill>
            <a:ln w="28575">
              <a:solidFill>
                <a:srgbClr val="FF993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8"/>
            <p:cNvSpPr>
              <a:spLocks noChangeArrowheads="1"/>
            </p:cNvSpPr>
            <p:nvPr/>
          </p:nvSpPr>
          <p:spPr bwMode="gray">
            <a:xfrm>
              <a:off x="5039277" y="1998148"/>
              <a:ext cx="1826113" cy="395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080808">
                        <a:alpha val="50000"/>
                      </a:srgbClr>
                    </a:outerShdw>
                  </a:effectLst>
                </a14:hiddenEffects>
              </a:ext>
            </a:extLst>
          </p:spPr>
          <p:txBody>
            <a:bodyPr wrap="square">
              <a:spAutoFit/>
            </a:bodyPr>
            <a:lstStyle/>
            <a:p>
              <a:pPr algn="ctr">
                <a:lnSpc>
                  <a:spcPct val="120000"/>
                </a:lnSpc>
              </a:pPr>
              <a:r>
                <a:rPr lang="fr-FR" altLang="en-US" b="1" dirty="0" smtClean="0">
                  <a:solidFill>
                    <a:srgbClr val="996633"/>
                  </a:solidFill>
                  <a:latin typeface="Times New Roman" pitchFamily="18" charset="0"/>
                  <a:cs typeface="Times New Roman" pitchFamily="18" charset="0"/>
                </a:rPr>
                <a:t>Partie II</a:t>
              </a:r>
              <a:endParaRPr lang="en-US" altLang="en-US" b="1" dirty="0">
                <a:solidFill>
                  <a:srgbClr val="996633"/>
                </a:solidFill>
                <a:latin typeface="Times New Roman" pitchFamily="18" charset="0"/>
                <a:cs typeface="Times New Roman" pitchFamily="18" charset="0"/>
              </a:endParaRPr>
            </a:p>
          </p:txBody>
        </p:sp>
      </p:grpSp>
      <p:grpSp>
        <p:nvGrpSpPr>
          <p:cNvPr id="9" name="Groupe 1"/>
          <p:cNvGrpSpPr/>
          <p:nvPr/>
        </p:nvGrpSpPr>
        <p:grpSpPr>
          <a:xfrm>
            <a:off x="0" y="-27383"/>
            <a:ext cx="9144000" cy="936103"/>
            <a:chOff x="0" y="-27383"/>
            <a:chExt cx="9144000" cy="936103"/>
          </a:xfrm>
        </p:grpSpPr>
        <p:sp>
          <p:nvSpPr>
            <p:cNvPr id="11"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13"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14"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sp>
          <p:nvSpPr>
            <p:cNvPr id="3"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5"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6"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7" name="Rectangle 6"/>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Matériel et méthodes</a:t>
            </a:r>
            <a:endParaRPr lang="fr-FR" sz="2400" dirty="0">
              <a:solidFill>
                <a:srgbClr val="996633"/>
              </a:solidFill>
              <a:latin typeface="Times New Roman" pitchFamily="18" charset="0"/>
              <a:cs typeface="Times New Roman" pitchFamily="18" charset="0"/>
            </a:endParaRPr>
          </a:p>
        </p:txBody>
      </p:sp>
      <p:sp>
        <p:nvSpPr>
          <p:cNvPr id="8" name="Rectangle 7"/>
          <p:cNvSpPr/>
          <p:nvPr/>
        </p:nvSpPr>
        <p:spPr>
          <a:xfrm>
            <a:off x="755576" y="1988840"/>
            <a:ext cx="367240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solidFill>
                <a:srgbClr val="996633"/>
              </a:solidFill>
              <a:latin typeface="Times New Roman" pitchFamily="18" charset="0"/>
              <a:cs typeface="Times New Roman" pitchFamily="18" charset="0"/>
            </a:endParaRPr>
          </a:p>
        </p:txBody>
      </p:sp>
      <p:sp>
        <p:nvSpPr>
          <p:cNvPr id="9" name="Text Box 10"/>
          <p:cNvSpPr txBox="1">
            <a:spLocks noChangeArrowheads="1"/>
          </p:cNvSpPr>
          <p:nvPr/>
        </p:nvSpPr>
        <p:spPr bwMode="auto">
          <a:xfrm>
            <a:off x="432568" y="980728"/>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Production des pâtes sèches</a:t>
            </a:r>
          </a:p>
        </p:txBody>
      </p:sp>
      <p:sp>
        <p:nvSpPr>
          <p:cNvPr id="15" name="Flèche droite 14"/>
          <p:cNvSpPr/>
          <p:nvPr/>
        </p:nvSpPr>
        <p:spPr>
          <a:xfrm>
            <a:off x="6228184" y="2708920"/>
            <a:ext cx="360040" cy="216024"/>
          </a:xfrm>
          <a:prstGeom prs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6" name="Flèche droite 15"/>
          <p:cNvSpPr/>
          <p:nvPr/>
        </p:nvSpPr>
        <p:spPr>
          <a:xfrm>
            <a:off x="3275856" y="2708922"/>
            <a:ext cx="432048" cy="216024"/>
          </a:xfrm>
          <a:prstGeom prs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7" name="Flèche droite 16"/>
          <p:cNvSpPr/>
          <p:nvPr/>
        </p:nvSpPr>
        <p:spPr>
          <a:xfrm>
            <a:off x="3275856" y="5157192"/>
            <a:ext cx="432048" cy="216024"/>
          </a:xfrm>
          <a:prstGeom prs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8" name="Flèche droite 17"/>
          <p:cNvSpPr/>
          <p:nvPr/>
        </p:nvSpPr>
        <p:spPr>
          <a:xfrm>
            <a:off x="6228184" y="5157194"/>
            <a:ext cx="432048" cy="216024"/>
          </a:xfrm>
          <a:prstGeom prs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34" name="Groupe 33"/>
          <p:cNvGrpSpPr/>
          <p:nvPr/>
        </p:nvGrpSpPr>
        <p:grpSpPr>
          <a:xfrm>
            <a:off x="467544" y="1700808"/>
            <a:ext cx="2736304" cy="2448272"/>
            <a:chOff x="467544" y="1700808"/>
            <a:chExt cx="2736304" cy="2448272"/>
          </a:xfrm>
        </p:grpSpPr>
        <p:pic>
          <p:nvPicPr>
            <p:cNvPr id="20" name="Image 19" descr="H:\SAM_0171.JPG"/>
            <p:cNvPicPr/>
            <p:nvPr/>
          </p:nvPicPr>
          <p:blipFill>
            <a:blip r:embed="rId5" cstate="print"/>
            <a:srcRect/>
            <a:stretch>
              <a:fillRect/>
            </a:stretch>
          </p:blipFill>
          <p:spPr bwMode="auto">
            <a:xfrm>
              <a:off x="467544" y="1700808"/>
              <a:ext cx="2736304" cy="2029025"/>
            </a:xfrm>
            <a:prstGeom prst="rect">
              <a:avLst/>
            </a:prstGeom>
            <a:noFill/>
            <a:ln w="9525">
              <a:noFill/>
              <a:miter lim="800000"/>
              <a:headEnd/>
              <a:tailEnd/>
            </a:ln>
          </p:spPr>
        </p:pic>
        <p:sp>
          <p:nvSpPr>
            <p:cNvPr id="28" name="Rectangle 27"/>
            <p:cNvSpPr/>
            <p:nvPr/>
          </p:nvSpPr>
          <p:spPr>
            <a:xfrm>
              <a:off x="683568" y="3789040"/>
              <a:ext cx="21957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996633"/>
                  </a:solidFill>
                  <a:latin typeface="Times New Roman" pitchFamily="18" charset="0"/>
                  <a:cs typeface="Times New Roman" pitchFamily="18" charset="0"/>
                </a:rPr>
                <a:t>Malaxage</a:t>
              </a:r>
              <a:endParaRPr lang="fr-FR" b="1" dirty="0">
                <a:solidFill>
                  <a:srgbClr val="996633"/>
                </a:solidFill>
                <a:latin typeface="Times New Roman" pitchFamily="18" charset="0"/>
                <a:cs typeface="Times New Roman" pitchFamily="18" charset="0"/>
              </a:endParaRPr>
            </a:p>
          </p:txBody>
        </p:sp>
      </p:grpSp>
      <p:grpSp>
        <p:nvGrpSpPr>
          <p:cNvPr id="36" name="Groupe 35"/>
          <p:cNvGrpSpPr/>
          <p:nvPr/>
        </p:nvGrpSpPr>
        <p:grpSpPr>
          <a:xfrm>
            <a:off x="3707904" y="1700808"/>
            <a:ext cx="2448272" cy="2448272"/>
            <a:chOff x="3707904" y="1700808"/>
            <a:chExt cx="2448272" cy="2448272"/>
          </a:xfrm>
        </p:grpSpPr>
        <p:pic>
          <p:nvPicPr>
            <p:cNvPr id="22" name="Image 21" descr="H:\SAM_0176.JPG"/>
            <p:cNvPicPr/>
            <p:nvPr/>
          </p:nvPicPr>
          <p:blipFill>
            <a:blip r:embed="rId6" cstate="print"/>
            <a:srcRect/>
            <a:stretch>
              <a:fillRect/>
            </a:stretch>
          </p:blipFill>
          <p:spPr bwMode="auto">
            <a:xfrm>
              <a:off x="3707904" y="1700808"/>
              <a:ext cx="2448272" cy="2029025"/>
            </a:xfrm>
            <a:prstGeom prst="rect">
              <a:avLst/>
            </a:prstGeom>
            <a:noFill/>
            <a:ln w="9525">
              <a:noFill/>
              <a:miter lim="800000"/>
              <a:headEnd/>
              <a:tailEnd/>
            </a:ln>
          </p:spPr>
        </p:pic>
        <p:sp>
          <p:nvSpPr>
            <p:cNvPr id="29" name="Rectangle 28"/>
            <p:cNvSpPr/>
            <p:nvPr/>
          </p:nvSpPr>
          <p:spPr>
            <a:xfrm>
              <a:off x="3851920" y="3789040"/>
              <a:ext cx="21957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996633"/>
                  </a:solidFill>
                  <a:latin typeface="Times New Roman" pitchFamily="18" charset="0"/>
                  <a:cs typeface="Times New Roman" pitchFamily="18" charset="0"/>
                </a:rPr>
                <a:t>Fin de malaxage</a:t>
              </a:r>
              <a:endParaRPr lang="fr-FR" b="1" dirty="0">
                <a:solidFill>
                  <a:srgbClr val="996633"/>
                </a:solidFill>
                <a:latin typeface="Times New Roman" pitchFamily="18" charset="0"/>
                <a:cs typeface="Times New Roman" pitchFamily="18" charset="0"/>
              </a:endParaRPr>
            </a:p>
          </p:txBody>
        </p:sp>
      </p:grpSp>
      <p:grpSp>
        <p:nvGrpSpPr>
          <p:cNvPr id="37" name="Groupe 36"/>
          <p:cNvGrpSpPr/>
          <p:nvPr/>
        </p:nvGrpSpPr>
        <p:grpSpPr>
          <a:xfrm>
            <a:off x="6156176" y="1718520"/>
            <a:ext cx="2987824" cy="2430560"/>
            <a:chOff x="6156176" y="1718520"/>
            <a:chExt cx="2987824" cy="2430560"/>
          </a:xfrm>
        </p:grpSpPr>
        <p:pic>
          <p:nvPicPr>
            <p:cNvPr id="23" name="Image 22" descr="H:\SAM_0220.JPG"/>
            <p:cNvPicPr/>
            <p:nvPr/>
          </p:nvPicPr>
          <p:blipFill>
            <a:blip r:embed="rId7" cstate="print"/>
            <a:srcRect/>
            <a:stretch>
              <a:fillRect/>
            </a:stretch>
          </p:blipFill>
          <p:spPr bwMode="auto">
            <a:xfrm>
              <a:off x="6588224" y="1718520"/>
              <a:ext cx="2376264" cy="2070520"/>
            </a:xfrm>
            <a:prstGeom prst="rect">
              <a:avLst/>
            </a:prstGeom>
            <a:noFill/>
            <a:ln w="9525">
              <a:noFill/>
              <a:miter lim="800000"/>
              <a:headEnd/>
              <a:tailEnd/>
            </a:ln>
          </p:spPr>
        </p:pic>
        <p:sp>
          <p:nvSpPr>
            <p:cNvPr id="30" name="Rectangle 29"/>
            <p:cNvSpPr/>
            <p:nvPr/>
          </p:nvSpPr>
          <p:spPr>
            <a:xfrm>
              <a:off x="6156176" y="3789040"/>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996633"/>
                  </a:solidFill>
                  <a:latin typeface="Times New Roman" pitchFamily="18" charset="0"/>
                  <a:cs typeface="Times New Roman" pitchFamily="18" charset="0"/>
                </a:rPr>
                <a:t>Extrusion</a:t>
              </a:r>
              <a:endParaRPr lang="fr-FR" b="1" dirty="0">
                <a:solidFill>
                  <a:srgbClr val="996633"/>
                </a:solidFill>
                <a:latin typeface="Times New Roman" pitchFamily="18" charset="0"/>
                <a:cs typeface="Times New Roman" pitchFamily="18" charset="0"/>
              </a:endParaRPr>
            </a:p>
          </p:txBody>
        </p:sp>
      </p:grpSp>
      <p:grpSp>
        <p:nvGrpSpPr>
          <p:cNvPr id="38" name="Groupe 37"/>
          <p:cNvGrpSpPr/>
          <p:nvPr/>
        </p:nvGrpSpPr>
        <p:grpSpPr>
          <a:xfrm>
            <a:off x="504056" y="4225889"/>
            <a:ext cx="2987824" cy="2515479"/>
            <a:chOff x="504056" y="4225889"/>
            <a:chExt cx="2987824" cy="2515479"/>
          </a:xfrm>
        </p:grpSpPr>
        <p:pic>
          <p:nvPicPr>
            <p:cNvPr id="24" name="Image 23" descr="H:\SAM_0202.JPG"/>
            <p:cNvPicPr/>
            <p:nvPr/>
          </p:nvPicPr>
          <p:blipFill>
            <a:blip r:embed="rId8" cstate="print"/>
            <a:srcRect/>
            <a:stretch>
              <a:fillRect/>
            </a:stretch>
          </p:blipFill>
          <p:spPr bwMode="auto">
            <a:xfrm>
              <a:off x="539552" y="4225889"/>
              <a:ext cx="2664296" cy="2059564"/>
            </a:xfrm>
            <a:prstGeom prst="rect">
              <a:avLst/>
            </a:prstGeom>
            <a:noFill/>
            <a:ln w="9525">
              <a:noFill/>
              <a:miter lim="800000"/>
              <a:headEnd/>
              <a:tailEnd/>
            </a:ln>
          </p:spPr>
        </p:pic>
        <p:sp>
          <p:nvSpPr>
            <p:cNvPr id="31" name="Rectangle 30"/>
            <p:cNvSpPr/>
            <p:nvPr/>
          </p:nvSpPr>
          <p:spPr>
            <a:xfrm>
              <a:off x="504056" y="6381328"/>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996633"/>
                  </a:solidFill>
                  <a:latin typeface="Times New Roman" pitchFamily="18" charset="0"/>
                  <a:cs typeface="Times New Roman" pitchFamily="18" charset="0"/>
                </a:rPr>
                <a:t>Sorties des pâtes</a:t>
              </a:r>
              <a:endParaRPr lang="fr-FR" b="1" dirty="0">
                <a:solidFill>
                  <a:srgbClr val="996633"/>
                </a:solidFill>
                <a:latin typeface="Times New Roman" pitchFamily="18" charset="0"/>
                <a:cs typeface="Times New Roman" pitchFamily="18" charset="0"/>
              </a:endParaRPr>
            </a:p>
          </p:txBody>
        </p:sp>
      </p:grpSp>
      <p:grpSp>
        <p:nvGrpSpPr>
          <p:cNvPr id="40" name="Groupe 39"/>
          <p:cNvGrpSpPr/>
          <p:nvPr/>
        </p:nvGrpSpPr>
        <p:grpSpPr>
          <a:xfrm>
            <a:off x="6336704" y="4225889"/>
            <a:ext cx="2987824" cy="2515479"/>
            <a:chOff x="6336704" y="4225889"/>
            <a:chExt cx="2987824" cy="2515479"/>
          </a:xfrm>
        </p:grpSpPr>
        <p:pic>
          <p:nvPicPr>
            <p:cNvPr id="26" name="Image 25" descr="H:\SAM_0245.JPG"/>
            <p:cNvPicPr/>
            <p:nvPr/>
          </p:nvPicPr>
          <p:blipFill>
            <a:blip r:embed="rId9" cstate="print"/>
            <a:srcRect/>
            <a:stretch>
              <a:fillRect/>
            </a:stretch>
          </p:blipFill>
          <p:spPr bwMode="auto">
            <a:xfrm>
              <a:off x="6660232" y="4225889"/>
              <a:ext cx="2304256" cy="2083431"/>
            </a:xfrm>
            <a:prstGeom prst="rect">
              <a:avLst/>
            </a:prstGeom>
            <a:noFill/>
            <a:ln w="9525">
              <a:noFill/>
              <a:miter lim="800000"/>
              <a:headEnd/>
              <a:tailEnd/>
            </a:ln>
          </p:spPr>
        </p:pic>
        <p:sp>
          <p:nvSpPr>
            <p:cNvPr id="32" name="Rectangle 31"/>
            <p:cNvSpPr/>
            <p:nvPr/>
          </p:nvSpPr>
          <p:spPr>
            <a:xfrm>
              <a:off x="6336704" y="6381328"/>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996633"/>
                  </a:solidFill>
                  <a:latin typeface="Times New Roman" pitchFamily="18" charset="0"/>
                  <a:cs typeface="Times New Roman" pitchFamily="18" charset="0"/>
                </a:rPr>
                <a:t>Emballage</a:t>
              </a:r>
              <a:endParaRPr lang="fr-FR" b="1" dirty="0">
                <a:solidFill>
                  <a:srgbClr val="996633"/>
                </a:solidFill>
                <a:latin typeface="Times New Roman" pitchFamily="18" charset="0"/>
                <a:cs typeface="Times New Roman" pitchFamily="18" charset="0"/>
              </a:endParaRPr>
            </a:p>
          </p:txBody>
        </p:sp>
      </p:grpSp>
      <p:grpSp>
        <p:nvGrpSpPr>
          <p:cNvPr id="39" name="Groupe 38"/>
          <p:cNvGrpSpPr/>
          <p:nvPr/>
        </p:nvGrpSpPr>
        <p:grpSpPr>
          <a:xfrm>
            <a:off x="3563888" y="4225889"/>
            <a:ext cx="2987824" cy="2515479"/>
            <a:chOff x="3563888" y="4225889"/>
            <a:chExt cx="2987824" cy="2515479"/>
          </a:xfrm>
        </p:grpSpPr>
        <p:pic>
          <p:nvPicPr>
            <p:cNvPr id="25" name="Image 24" descr="H:\SAM_0228.JPG"/>
            <p:cNvPicPr/>
            <p:nvPr/>
          </p:nvPicPr>
          <p:blipFill>
            <a:blip r:embed="rId10" cstate="print"/>
            <a:srcRect/>
            <a:stretch>
              <a:fillRect/>
            </a:stretch>
          </p:blipFill>
          <p:spPr bwMode="auto">
            <a:xfrm>
              <a:off x="3707904" y="4225889"/>
              <a:ext cx="2520280" cy="2083431"/>
            </a:xfrm>
            <a:prstGeom prst="rect">
              <a:avLst/>
            </a:prstGeom>
            <a:noFill/>
            <a:ln w="9525">
              <a:noFill/>
              <a:miter lim="800000"/>
              <a:headEnd/>
              <a:tailEnd/>
            </a:ln>
          </p:spPr>
        </p:pic>
        <p:sp>
          <p:nvSpPr>
            <p:cNvPr id="33" name="Rectangle 32"/>
            <p:cNvSpPr/>
            <p:nvPr/>
          </p:nvSpPr>
          <p:spPr>
            <a:xfrm>
              <a:off x="3563888" y="6381328"/>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996633"/>
                  </a:solidFill>
                  <a:latin typeface="Times New Roman" pitchFamily="18" charset="0"/>
                  <a:cs typeface="Times New Roman" pitchFamily="18" charset="0"/>
                </a:rPr>
                <a:t>Séchage</a:t>
              </a:r>
              <a:endParaRPr lang="fr-FR" b="1" dirty="0">
                <a:solidFill>
                  <a:srgbClr val="996633"/>
                </a:solidFill>
                <a:latin typeface="Times New Roman" pitchFamily="18" charset="0"/>
                <a:cs typeface="Times New Roman" pitchFamily="18" charset="0"/>
              </a:endParaRPr>
            </a:p>
          </p:txBody>
        </p:sp>
      </p:grpSp>
      <p:sp>
        <p:nvSpPr>
          <p:cNvPr id="35" name="Espace réservé du numéro de diapositive 34"/>
          <p:cNvSpPr>
            <a:spLocks noGrp="1"/>
          </p:cNvSpPr>
          <p:nvPr>
            <p:ph type="sldNum" sz="quarter" idx="12"/>
          </p:nvPr>
        </p:nvSpPr>
        <p:spPr>
          <a:xfrm>
            <a:off x="6974904" y="6520259"/>
            <a:ext cx="2133600" cy="365125"/>
          </a:xfrm>
        </p:spPr>
        <p:txBody>
          <a:bodyPr/>
          <a:lstStyle/>
          <a:p>
            <a:fld id="{595DA4C4-1FAB-46A1-BC97-01521FB48311}" type="slidenum">
              <a:rPr lang="es-ES" smtClean="0"/>
              <a:pPr/>
              <a:t>22</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to="" calcmode="lin" valueType="num">
                                      <p:cBhvr>
                                        <p:cTn id="13" dur="1" fill="hold"/>
                                        <p:tgtEl>
                                          <p:spTgt spid="34"/>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to="" calcmode="lin" valueType="num">
                                      <p:cBhvr>
                                        <p:cTn id="18" dur="1" fill="hold"/>
                                        <p:tgtEl>
                                          <p:spTgt spid="16"/>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to="" calcmode="lin" valueType="num">
                                      <p:cBhvr>
                                        <p:cTn id="21" dur="1" fill="hold"/>
                                        <p:tgtEl>
                                          <p:spTgt spid="36"/>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to="" calcmode="lin" valueType="num">
                                      <p:cBhvr>
                                        <p:cTn id="26" dur="1" fill="hold"/>
                                        <p:tgtEl>
                                          <p:spTgt spid="15"/>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to="" calcmode="lin" valueType="num">
                                      <p:cBhvr>
                                        <p:cTn id="29" dur="1" fill="hold"/>
                                        <p:tgtEl>
                                          <p:spTgt spid="37"/>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 to="" calcmode="lin" valueType="num">
                                      <p:cBhvr>
                                        <p:cTn id="34" dur="1" fill="hold"/>
                                        <p:tgtEl>
                                          <p:spTgt spid="38"/>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to="" calcmode="lin" valueType="num">
                                      <p:cBhvr>
                                        <p:cTn id="39" dur="1" fill="hold"/>
                                        <p:tgtEl>
                                          <p:spTgt spid="17"/>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 to="" calcmode="lin" valueType="num">
                                      <p:cBhvr>
                                        <p:cTn id="42" dur="1" fill="hold"/>
                                        <p:tgtEl>
                                          <p:spTgt spid="39"/>
                                        </p:tgtEl>
                                        <p:attrNameLst>
                                          <p:attrName/>
                                        </p:attrNameLst>
                                      </p:cBhvr>
                                    </p:anim>
                                  </p:childTnLst>
                                </p:cTn>
                              </p:par>
                              <p:par>
                                <p:cTn id="43" presetID="24"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to="" calcmode="lin" valueType="num">
                                      <p:cBhvr>
                                        <p:cTn id="45" dur="1" fill="hold"/>
                                        <p:tgtEl>
                                          <p:spTgt spid="18"/>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 to="" calcmode="lin" valueType="num">
                                      <p:cBhvr>
                                        <p:cTn id="48" dur="1" fill="hold"/>
                                        <p:tgtEl>
                                          <p:spTgt spid="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sp>
          <p:nvSpPr>
            <p:cNvPr id="3"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5"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6"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7" name="Text Box 10"/>
          <p:cNvSpPr txBox="1">
            <a:spLocks noChangeArrowheads="1"/>
          </p:cNvSpPr>
          <p:nvPr/>
        </p:nvSpPr>
        <p:spPr bwMode="auto">
          <a:xfrm>
            <a:off x="251520" y="980728"/>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Production des pâtes fraiches</a:t>
            </a:r>
          </a:p>
        </p:txBody>
      </p:sp>
      <p:sp>
        <p:nvSpPr>
          <p:cNvPr id="14" name="Flèche droite 13"/>
          <p:cNvSpPr/>
          <p:nvPr/>
        </p:nvSpPr>
        <p:spPr>
          <a:xfrm>
            <a:off x="2915816" y="2700919"/>
            <a:ext cx="357190" cy="229740"/>
          </a:xfrm>
          <a:prstGeom prs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5" name="Flèche droite 14"/>
          <p:cNvSpPr/>
          <p:nvPr/>
        </p:nvSpPr>
        <p:spPr>
          <a:xfrm>
            <a:off x="5750727" y="2700919"/>
            <a:ext cx="357190" cy="229740"/>
          </a:xfrm>
          <a:prstGeom prs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6" name="Flèche droite 15"/>
          <p:cNvSpPr/>
          <p:nvPr/>
        </p:nvSpPr>
        <p:spPr>
          <a:xfrm>
            <a:off x="4357686" y="5534376"/>
            <a:ext cx="464347" cy="252078"/>
          </a:xfrm>
          <a:prstGeom prs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26" name="Groupe 25"/>
          <p:cNvGrpSpPr/>
          <p:nvPr/>
        </p:nvGrpSpPr>
        <p:grpSpPr>
          <a:xfrm>
            <a:off x="-108520" y="1628800"/>
            <a:ext cx="2987824" cy="2664296"/>
            <a:chOff x="0" y="1628800"/>
            <a:chExt cx="2987824" cy="2664296"/>
          </a:xfrm>
        </p:grpSpPr>
        <p:pic>
          <p:nvPicPr>
            <p:cNvPr id="10" name="Picture 3" descr="F:\process pictures\SAM_0148.JPG"/>
            <p:cNvPicPr>
              <a:picLocks noChangeAspect="1" noChangeArrowheads="1"/>
            </p:cNvPicPr>
            <p:nvPr/>
          </p:nvPicPr>
          <p:blipFill>
            <a:blip r:embed="rId5" cstate="print"/>
            <a:srcRect/>
            <a:stretch>
              <a:fillRect/>
            </a:stretch>
          </p:blipFill>
          <p:spPr bwMode="auto">
            <a:xfrm>
              <a:off x="321439" y="1628800"/>
              <a:ext cx="2571768" cy="2220818"/>
            </a:xfrm>
            <a:prstGeom prst="rect">
              <a:avLst/>
            </a:prstGeom>
            <a:noFill/>
          </p:spPr>
        </p:pic>
        <p:sp>
          <p:nvSpPr>
            <p:cNvPr id="17" name="Rectangle 16"/>
            <p:cNvSpPr/>
            <p:nvPr/>
          </p:nvSpPr>
          <p:spPr>
            <a:xfrm>
              <a:off x="0" y="3933056"/>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996633"/>
                  </a:solidFill>
                  <a:latin typeface="Times New Roman" pitchFamily="18" charset="0"/>
                  <a:cs typeface="Times New Roman" pitchFamily="18" charset="0"/>
                </a:rPr>
                <a:t>Malaxage des ingrédients</a:t>
              </a:r>
              <a:endParaRPr lang="fr-FR" b="1" dirty="0">
                <a:solidFill>
                  <a:srgbClr val="996633"/>
                </a:solidFill>
                <a:latin typeface="Times New Roman" pitchFamily="18" charset="0"/>
                <a:cs typeface="Times New Roman" pitchFamily="18" charset="0"/>
              </a:endParaRPr>
            </a:p>
          </p:txBody>
        </p:sp>
      </p:grpSp>
      <p:grpSp>
        <p:nvGrpSpPr>
          <p:cNvPr id="27" name="Groupe 26"/>
          <p:cNvGrpSpPr/>
          <p:nvPr/>
        </p:nvGrpSpPr>
        <p:grpSpPr>
          <a:xfrm>
            <a:off x="3024336" y="1628800"/>
            <a:ext cx="2987824" cy="2592288"/>
            <a:chOff x="3024336" y="1628800"/>
            <a:chExt cx="2987824" cy="2592288"/>
          </a:xfrm>
        </p:grpSpPr>
        <p:pic>
          <p:nvPicPr>
            <p:cNvPr id="11" name="Picture 4" descr="F:\process pictures\SAM_0146.JPG"/>
            <p:cNvPicPr>
              <a:picLocks noChangeAspect="1" noChangeArrowheads="1"/>
            </p:cNvPicPr>
            <p:nvPr/>
          </p:nvPicPr>
          <p:blipFill>
            <a:blip r:embed="rId6" cstate="print"/>
            <a:srcRect/>
            <a:stretch>
              <a:fillRect/>
            </a:stretch>
          </p:blipFill>
          <p:spPr bwMode="auto">
            <a:xfrm>
              <a:off x="3275855" y="1628800"/>
              <a:ext cx="2403433" cy="2220818"/>
            </a:xfrm>
            <a:prstGeom prst="rect">
              <a:avLst/>
            </a:prstGeom>
            <a:noFill/>
          </p:spPr>
        </p:pic>
        <p:sp>
          <p:nvSpPr>
            <p:cNvPr id="18" name="Rectangle 17"/>
            <p:cNvSpPr/>
            <p:nvPr/>
          </p:nvSpPr>
          <p:spPr>
            <a:xfrm>
              <a:off x="3024336" y="3861048"/>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996633"/>
                  </a:solidFill>
                  <a:latin typeface="Times New Roman" pitchFamily="18" charset="0"/>
                  <a:cs typeface="Times New Roman" pitchFamily="18" charset="0"/>
                </a:rPr>
                <a:t>Formage</a:t>
              </a:r>
              <a:endParaRPr lang="fr-FR" b="1" dirty="0">
                <a:solidFill>
                  <a:srgbClr val="996633"/>
                </a:solidFill>
                <a:latin typeface="Times New Roman" pitchFamily="18" charset="0"/>
                <a:cs typeface="Times New Roman" pitchFamily="18" charset="0"/>
              </a:endParaRPr>
            </a:p>
          </p:txBody>
        </p:sp>
      </p:grpSp>
      <p:grpSp>
        <p:nvGrpSpPr>
          <p:cNvPr id="29" name="Groupe 28"/>
          <p:cNvGrpSpPr/>
          <p:nvPr/>
        </p:nvGrpSpPr>
        <p:grpSpPr>
          <a:xfrm>
            <a:off x="5902532" y="1628800"/>
            <a:ext cx="3384376" cy="2592288"/>
            <a:chOff x="5902532" y="1628800"/>
            <a:chExt cx="3384376" cy="2592288"/>
          </a:xfrm>
        </p:grpSpPr>
        <p:pic>
          <p:nvPicPr>
            <p:cNvPr id="9" name="Picture 2" descr="F:\process pictures\SAM_0145.JPG"/>
            <p:cNvPicPr>
              <a:picLocks noChangeAspect="1" noChangeArrowheads="1"/>
            </p:cNvPicPr>
            <p:nvPr/>
          </p:nvPicPr>
          <p:blipFill>
            <a:blip r:embed="rId7" cstate="print"/>
            <a:srcRect/>
            <a:stretch>
              <a:fillRect/>
            </a:stretch>
          </p:blipFill>
          <p:spPr bwMode="auto">
            <a:xfrm>
              <a:off x="6107917" y="1628800"/>
              <a:ext cx="2714644" cy="2220818"/>
            </a:xfrm>
            <a:prstGeom prst="rect">
              <a:avLst/>
            </a:prstGeom>
            <a:noFill/>
          </p:spPr>
        </p:pic>
        <p:sp>
          <p:nvSpPr>
            <p:cNvPr id="19" name="Rectangle 18"/>
            <p:cNvSpPr/>
            <p:nvPr/>
          </p:nvSpPr>
          <p:spPr>
            <a:xfrm>
              <a:off x="5902532" y="3861048"/>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996633"/>
                  </a:solidFill>
                  <a:latin typeface="Times New Roman" pitchFamily="18" charset="0"/>
                  <a:cs typeface="Times New Roman" pitchFamily="18" charset="0"/>
                </a:rPr>
                <a:t>Pasteurisation</a:t>
              </a:r>
              <a:endParaRPr lang="fr-FR" b="1" dirty="0">
                <a:solidFill>
                  <a:srgbClr val="996633"/>
                </a:solidFill>
                <a:latin typeface="Times New Roman" pitchFamily="18" charset="0"/>
                <a:cs typeface="Times New Roman" pitchFamily="18" charset="0"/>
              </a:endParaRPr>
            </a:p>
          </p:txBody>
        </p:sp>
      </p:grpSp>
      <p:grpSp>
        <p:nvGrpSpPr>
          <p:cNvPr id="30" name="Groupe 29"/>
          <p:cNvGrpSpPr/>
          <p:nvPr/>
        </p:nvGrpSpPr>
        <p:grpSpPr>
          <a:xfrm>
            <a:off x="1144339" y="4430301"/>
            <a:ext cx="3141909" cy="2427699"/>
            <a:chOff x="1321571" y="4385677"/>
            <a:chExt cx="3141909" cy="2427699"/>
          </a:xfrm>
        </p:grpSpPr>
        <p:pic>
          <p:nvPicPr>
            <p:cNvPr id="12" name="Picture 5" descr="F:\process pictures\SAM_0151.JPG"/>
            <p:cNvPicPr>
              <a:picLocks noChangeAspect="1" noChangeArrowheads="1"/>
            </p:cNvPicPr>
            <p:nvPr/>
          </p:nvPicPr>
          <p:blipFill>
            <a:blip r:embed="rId8" cstate="print"/>
            <a:srcRect/>
            <a:stretch>
              <a:fillRect/>
            </a:stretch>
          </p:blipFill>
          <p:spPr bwMode="auto">
            <a:xfrm>
              <a:off x="1321571" y="4385677"/>
              <a:ext cx="3071834" cy="2067658"/>
            </a:xfrm>
            <a:prstGeom prst="rect">
              <a:avLst/>
            </a:prstGeom>
            <a:noFill/>
          </p:spPr>
        </p:pic>
        <p:sp>
          <p:nvSpPr>
            <p:cNvPr id="20" name="Rectangle 19"/>
            <p:cNvSpPr/>
            <p:nvPr/>
          </p:nvSpPr>
          <p:spPr>
            <a:xfrm>
              <a:off x="1475656" y="6453336"/>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996633"/>
                  </a:solidFill>
                  <a:latin typeface="Times New Roman" pitchFamily="18" charset="0"/>
                  <a:cs typeface="Times New Roman" pitchFamily="18" charset="0"/>
                </a:rPr>
                <a:t>Emballage</a:t>
              </a:r>
              <a:endParaRPr lang="fr-FR" b="1" dirty="0">
                <a:solidFill>
                  <a:srgbClr val="996633"/>
                </a:solidFill>
                <a:latin typeface="Times New Roman" pitchFamily="18" charset="0"/>
                <a:cs typeface="Times New Roman" pitchFamily="18" charset="0"/>
              </a:endParaRPr>
            </a:p>
          </p:txBody>
        </p:sp>
      </p:grpSp>
      <p:grpSp>
        <p:nvGrpSpPr>
          <p:cNvPr id="31" name="Groupe 30"/>
          <p:cNvGrpSpPr/>
          <p:nvPr/>
        </p:nvGrpSpPr>
        <p:grpSpPr>
          <a:xfrm>
            <a:off x="5000628" y="4430301"/>
            <a:ext cx="3071834" cy="2427699"/>
            <a:chOff x="4893471" y="4385677"/>
            <a:chExt cx="3071834" cy="2427699"/>
          </a:xfrm>
        </p:grpSpPr>
        <p:pic>
          <p:nvPicPr>
            <p:cNvPr id="13" name="Picture 6" descr="F:\process pictures\SAM_0150.JPG"/>
            <p:cNvPicPr>
              <a:picLocks noChangeAspect="1" noChangeArrowheads="1"/>
            </p:cNvPicPr>
            <p:nvPr/>
          </p:nvPicPr>
          <p:blipFill>
            <a:blip r:embed="rId9" cstate="print"/>
            <a:srcRect/>
            <a:stretch>
              <a:fillRect/>
            </a:stretch>
          </p:blipFill>
          <p:spPr bwMode="auto">
            <a:xfrm>
              <a:off x="4893471" y="4385677"/>
              <a:ext cx="3071834" cy="2067658"/>
            </a:xfrm>
            <a:prstGeom prst="rect">
              <a:avLst/>
            </a:prstGeom>
            <a:noFill/>
          </p:spPr>
        </p:pic>
        <p:sp>
          <p:nvSpPr>
            <p:cNvPr id="21" name="Rectangle 20"/>
            <p:cNvSpPr/>
            <p:nvPr/>
          </p:nvSpPr>
          <p:spPr>
            <a:xfrm>
              <a:off x="4896544" y="6453336"/>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996633"/>
                  </a:solidFill>
                  <a:latin typeface="Times New Roman" pitchFamily="18" charset="0"/>
                  <a:cs typeface="Times New Roman" pitchFamily="18" charset="0"/>
                </a:rPr>
                <a:t>Stockage</a:t>
              </a:r>
              <a:endParaRPr lang="fr-FR" b="1" dirty="0">
                <a:solidFill>
                  <a:srgbClr val="996633"/>
                </a:solidFill>
                <a:latin typeface="Times New Roman" pitchFamily="18" charset="0"/>
                <a:cs typeface="Times New Roman" pitchFamily="18" charset="0"/>
              </a:endParaRPr>
            </a:p>
          </p:txBody>
        </p:sp>
      </p:grpSp>
      <p:sp>
        <p:nvSpPr>
          <p:cNvPr id="22" name="Rectangle 21"/>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Matériel et méthodes</a:t>
            </a:r>
            <a:endParaRPr lang="fr-FR" sz="2400" dirty="0">
              <a:solidFill>
                <a:srgbClr val="996633"/>
              </a:solidFill>
              <a:latin typeface="Times New Roman" pitchFamily="18" charset="0"/>
              <a:cs typeface="Times New Roman" pitchFamily="18" charset="0"/>
            </a:endParaRPr>
          </a:p>
        </p:txBody>
      </p:sp>
      <p:grpSp>
        <p:nvGrpSpPr>
          <p:cNvPr id="23" name="Groupe 22"/>
          <p:cNvGrpSpPr/>
          <p:nvPr/>
        </p:nvGrpSpPr>
        <p:grpSpPr>
          <a:xfrm>
            <a:off x="1000100" y="3000372"/>
            <a:ext cx="7128792" cy="1368152"/>
            <a:chOff x="1331640" y="4941168"/>
            <a:chExt cx="6696744" cy="1368152"/>
          </a:xfrm>
        </p:grpSpPr>
        <p:sp>
          <p:nvSpPr>
            <p:cNvPr id="24" name="Rectangle à coins arrondis 23"/>
            <p:cNvSpPr/>
            <p:nvPr/>
          </p:nvSpPr>
          <p:spPr>
            <a:xfrm>
              <a:off x="1331640" y="4941168"/>
              <a:ext cx="6696744" cy="1368152"/>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             </a:t>
              </a:r>
              <a:r>
                <a:rPr lang="fr-FR" sz="2000" b="1" dirty="0" smtClean="0">
                  <a:solidFill>
                    <a:srgbClr val="993300"/>
                  </a:solidFill>
                  <a:latin typeface="Times New Roman" pitchFamily="18" charset="0"/>
                  <a:cs typeface="Times New Roman" pitchFamily="18" charset="0"/>
                </a:rPr>
                <a:t>Les pâtes fraiches intégrales sont conservées au congélateur (-20°C) jusqu’à utilisation</a:t>
              </a:r>
              <a:endParaRPr lang="fr-FR" sz="2000" b="1" dirty="0">
                <a:solidFill>
                  <a:srgbClr val="993300"/>
                </a:solidFill>
                <a:latin typeface="Times New Roman" pitchFamily="18" charset="0"/>
                <a:cs typeface="Times New Roman" pitchFamily="18" charset="0"/>
              </a:endParaRPr>
            </a:p>
          </p:txBody>
        </p:sp>
        <p:pic>
          <p:nvPicPr>
            <p:cNvPr id="25" name="Picture 4" descr="Résultat de recherche d'images"/>
            <p:cNvPicPr>
              <a:picLocks noChangeAspect="1" noChangeArrowheads="1"/>
            </p:cNvPicPr>
            <p:nvPr/>
          </p:nvPicPr>
          <p:blipFill>
            <a:blip r:embed="rId10" cstate="print"/>
            <a:srcRect/>
            <a:stretch>
              <a:fillRect/>
            </a:stretch>
          </p:blipFill>
          <p:spPr bwMode="auto">
            <a:xfrm>
              <a:off x="1581989" y="5153772"/>
              <a:ext cx="872824" cy="1008112"/>
            </a:xfrm>
            <a:prstGeom prst="rect">
              <a:avLst/>
            </a:prstGeom>
            <a:noFill/>
          </p:spPr>
        </p:pic>
      </p:grpSp>
      <p:sp>
        <p:nvSpPr>
          <p:cNvPr id="28" name="Espace réservé du numéro de diapositive 27"/>
          <p:cNvSpPr>
            <a:spLocks noGrp="1"/>
          </p:cNvSpPr>
          <p:nvPr>
            <p:ph type="sldNum" sz="quarter" idx="12"/>
          </p:nvPr>
        </p:nvSpPr>
        <p:spPr/>
        <p:txBody>
          <a:bodyPr/>
          <a:lstStyle/>
          <a:p>
            <a:fld id="{595DA4C4-1FAB-46A1-BC97-01521FB48311}" type="slidenum">
              <a:rPr lang="es-ES" smtClean="0"/>
              <a:pPr/>
              <a:t>23</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to="" calcmode="lin" valueType="num">
                                      <p:cBhvr>
                                        <p:cTn id="13" dur="1" fill="hold"/>
                                        <p:tgtEl>
                                          <p:spTgt spid="2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to="" calcmode="lin" valueType="num">
                                      <p:cBhvr>
                                        <p:cTn id="18" dur="1" fill="hold"/>
                                        <p:tgtEl>
                                          <p:spTgt spid="14"/>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to="" calcmode="lin" valueType="num">
                                      <p:cBhvr>
                                        <p:cTn id="21" dur="1" fill="hold"/>
                                        <p:tgtEl>
                                          <p:spTgt spid="27"/>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to="" calcmode="lin" valueType="num">
                                      <p:cBhvr>
                                        <p:cTn id="24" dur="1" fill="hold"/>
                                        <p:tgtEl>
                                          <p:spTgt spid="15"/>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to="" calcmode="lin" valueType="num">
                                      <p:cBhvr>
                                        <p:cTn id="27" dur="1" fill="hold"/>
                                        <p:tgtEl>
                                          <p:spTgt spid="29"/>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 to="" calcmode="lin" valueType="num">
                                      <p:cBhvr>
                                        <p:cTn id="32" dur="1" fill="hold"/>
                                        <p:tgtEl>
                                          <p:spTgt spid="30"/>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to="" calcmode="lin" valueType="num">
                                      <p:cBhvr>
                                        <p:cTn id="37" dur="1" fill="hold"/>
                                        <p:tgtEl>
                                          <p:spTgt spid="16"/>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 to="" calcmode="lin" valueType="num">
                                      <p:cBhvr>
                                        <p:cTn id="40" dur="1" fill="hold"/>
                                        <p:tgtEl>
                                          <p:spTgt spid="31"/>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diamond(in)">
                                      <p:cBhvr>
                                        <p:cTn id="4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sp>
          <p:nvSpPr>
            <p:cNvPr id="3"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5"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6"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8" name="Text Box 10"/>
          <p:cNvSpPr txBox="1">
            <a:spLocks noChangeArrowheads="1"/>
          </p:cNvSpPr>
          <p:nvPr/>
        </p:nvSpPr>
        <p:spPr bwMode="auto">
          <a:xfrm>
            <a:off x="216544" y="1052736"/>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Préparation des échantillons</a:t>
            </a:r>
          </a:p>
        </p:txBody>
      </p:sp>
      <p:sp>
        <p:nvSpPr>
          <p:cNvPr id="10" name="Rectangle 9"/>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Matériel et méthodes</a:t>
            </a:r>
            <a:endParaRPr lang="fr-FR" sz="2400" dirty="0">
              <a:solidFill>
                <a:srgbClr val="996633"/>
              </a:solidFill>
              <a:latin typeface="Times New Roman" pitchFamily="18" charset="0"/>
              <a:cs typeface="Times New Roman" pitchFamily="18" charset="0"/>
            </a:endParaRPr>
          </a:p>
        </p:txBody>
      </p:sp>
      <p:grpSp>
        <p:nvGrpSpPr>
          <p:cNvPr id="40" name="Groupe 39"/>
          <p:cNvGrpSpPr/>
          <p:nvPr/>
        </p:nvGrpSpPr>
        <p:grpSpPr>
          <a:xfrm>
            <a:off x="4572000" y="3645024"/>
            <a:ext cx="2987824" cy="2016224"/>
            <a:chOff x="4572000" y="3645024"/>
            <a:chExt cx="2987824" cy="2016224"/>
          </a:xfrm>
        </p:grpSpPr>
        <p:pic>
          <p:nvPicPr>
            <p:cNvPr id="9217" name="Picture 1" descr="C:\Users\user\Desktop\moulinex.jpg"/>
            <p:cNvPicPr>
              <a:picLocks noChangeAspect="1" noChangeArrowheads="1"/>
            </p:cNvPicPr>
            <p:nvPr/>
          </p:nvPicPr>
          <p:blipFill>
            <a:blip r:embed="rId5" cstate="print"/>
            <a:srcRect/>
            <a:stretch>
              <a:fillRect/>
            </a:stretch>
          </p:blipFill>
          <p:spPr bwMode="auto">
            <a:xfrm>
              <a:off x="5508104" y="3645024"/>
              <a:ext cx="1080120" cy="1656184"/>
            </a:xfrm>
            <a:prstGeom prst="rect">
              <a:avLst/>
            </a:prstGeom>
            <a:noFill/>
          </p:spPr>
        </p:pic>
        <p:sp>
          <p:nvSpPr>
            <p:cNvPr id="19" name="Rectangle 18"/>
            <p:cNvSpPr/>
            <p:nvPr/>
          </p:nvSpPr>
          <p:spPr>
            <a:xfrm>
              <a:off x="4572000" y="5301208"/>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Broyage</a:t>
              </a:r>
              <a:endParaRPr lang="fr-FR" dirty="0">
                <a:solidFill>
                  <a:srgbClr val="996633"/>
                </a:solidFill>
                <a:latin typeface="Times New Roman" pitchFamily="18" charset="0"/>
                <a:cs typeface="Times New Roman" pitchFamily="18" charset="0"/>
              </a:endParaRPr>
            </a:p>
          </p:txBody>
        </p:sp>
      </p:grpSp>
      <p:grpSp>
        <p:nvGrpSpPr>
          <p:cNvPr id="41" name="Groupe 40"/>
          <p:cNvGrpSpPr/>
          <p:nvPr/>
        </p:nvGrpSpPr>
        <p:grpSpPr>
          <a:xfrm>
            <a:off x="2915816" y="3501008"/>
            <a:ext cx="2987824" cy="2664296"/>
            <a:chOff x="2915816" y="3501008"/>
            <a:chExt cx="2987824" cy="2664296"/>
          </a:xfrm>
        </p:grpSpPr>
        <p:pic>
          <p:nvPicPr>
            <p:cNvPr id="9218" name="Picture 2" descr="C:\Users\user\Desktop\tamiseuse.jpg"/>
            <p:cNvPicPr>
              <a:picLocks noChangeAspect="1" noChangeArrowheads="1"/>
            </p:cNvPicPr>
            <p:nvPr/>
          </p:nvPicPr>
          <p:blipFill>
            <a:blip r:embed="rId6" cstate="print"/>
            <a:srcRect/>
            <a:stretch>
              <a:fillRect/>
            </a:stretch>
          </p:blipFill>
          <p:spPr bwMode="auto">
            <a:xfrm>
              <a:off x="3635896" y="3501008"/>
              <a:ext cx="1584176" cy="2403351"/>
            </a:xfrm>
            <a:prstGeom prst="rect">
              <a:avLst/>
            </a:prstGeom>
            <a:noFill/>
          </p:spPr>
        </p:pic>
        <p:sp>
          <p:nvSpPr>
            <p:cNvPr id="20" name="Rectangle 19"/>
            <p:cNvSpPr/>
            <p:nvPr/>
          </p:nvSpPr>
          <p:spPr>
            <a:xfrm>
              <a:off x="2915816" y="5805264"/>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Tamisage </a:t>
              </a:r>
              <a:endParaRPr lang="fr-FR" dirty="0">
                <a:solidFill>
                  <a:srgbClr val="996633"/>
                </a:solidFill>
                <a:latin typeface="Times New Roman" pitchFamily="18" charset="0"/>
                <a:cs typeface="Times New Roman" pitchFamily="18" charset="0"/>
              </a:endParaRPr>
            </a:p>
          </p:txBody>
        </p:sp>
      </p:grpSp>
      <p:grpSp>
        <p:nvGrpSpPr>
          <p:cNvPr id="42" name="Groupe 41"/>
          <p:cNvGrpSpPr/>
          <p:nvPr/>
        </p:nvGrpSpPr>
        <p:grpSpPr>
          <a:xfrm>
            <a:off x="1187624" y="4077072"/>
            <a:ext cx="2987824" cy="1584176"/>
            <a:chOff x="1187624" y="4077072"/>
            <a:chExt cx="2987824" cy="1584176"/>
          </a:xfrm>
        </p:grpSpPr>
        <p:pic>
          <p:nvPicPr>
            <p:cNvPr id="9219" name="Picture 3" descr="C:\Users\user\Desktop\20161011_160158.jpg"/>
            <p:cNvPicPr>
              <a:picLocks noChangeAspect="1" noChangeArrowheads="1"/>
            </p:cNvPicPr>
            <p:nvPr/>
          </p:nvPicPr>
          <p:blipFill>
            <a:blip r:embed="rId7" cstate="print"/>
            <a:srcRect l="14600" t="10332" r="24080"/>
            <a:stretch>
              <a:fillRect/>
            </a:stretch>
          </p:blipFill>
          <p:spPr bwMode="auto">
            <a:xfrm>
              <a:off x="2051720" y="4077072"/>
              <a:ext cx="1440160" cy="1152128"/>
            </a:xfrm>
            <a:prstGeom prst="rect">
              <a:avLst/>
            </a:prstGeom>
            <a:noFill/>
          </p:spPr>
        </p:pic>
        <p:sp>
          <p:nvSpPr>
            <p:cNvPr id="21" name="Rectangle 20"/>
            <p:cNvSpPr/>
            <p:nvPr/>
          </p:nvSpPr>
          <p:spPr>
            <a:xfrm>
              <a:off x="1187624" y="5301208"/>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Poudres de pâtes</a:t>
              </a:r>
              <a:endParaRPr lang="fr-FR" dirty="0">
                <a:solidFill>
                  <a:srgbClr val="996633"/>
                </a:solidFill>
                <a:latin typeface="Times New Roman" pitchFamily="18" charset="0"/>
                <a:cs typeface="Times New Roman" pitchFamily="18" charset="0"/>
              </a:endParaRPr>
            </a:p>
          </p:txBody>
        </p:sp>
      </p:grpSp>
      <p:grpSp>
        <p:nvGrpSpPr>
          <p:cNvPr id="43" name="Groupe 42"/>
          <p:cNvGrpSpPr/>
          <p:nvPr/>
        </p:nvGrpSpPr>
        <p:grpSpPr>
          <a:xfrm>
            <a:off x="-504056" y="3861048"/>
            <a:ext cx="2987824" cy="2304256"/>
            <a:chOff x="-504056" y="3861048"/>
            <a:chExt cx="2987824" cy="2304256"/>
          </a:xfrm>
        </p:grpSpPr>
        <p:pic>
          <p:nvPicPr>
            <p:cNvPr id="13" name="Image 1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3861048"/>
              <a:ext cx="1924837" cy="1800200"/>
            </a:xfrm>
            <a:prstGeom prst="rect">
              <a:avLst/>
            </a:prstGeom>
          </p:spPr>
        </p:pic>
        <p:sp>
          <p:nvSpPr>
            <p:cNvPr id="22" name="Rectangle 21"/>
            <p:cNvSpPr/>
            <p:nvPr/>
          </p:nvSpPr>
          <p:spPr>
            <a:xfrm>
              <a:off x="-504056" y="5805264"/>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Conservation à 4°C</a:t>
              </a:r>
              <a:endParaRPr lang="fr-FR" dirty="0">
                <a:solidFill>
                  <a:srgbClr val="996633"/>
                </a:solidFill>
                <a:latin typeface="Times New Roman" pitchFamily="18" charset="0"/>
                <a:cs typeface="Times New Roman" pitchFamily="18" charset="0"/>
              </a:endParaRPr>
            </a:p>
          </p:txBody>
        </p:sp>
      </p:grpSp>
      <p:grpSp>
        <p:nvGrpSpPr>
          <p:cNvPr id="31" name="Groupe 30"/>
          <p:cNvGrpSpPr/>
          <p:nvPr/>
        </p:nvGrpSpPr>
        <p:grpSpPr>
          <a:xfrm>
            <a:off x="1656184" y="1772816"/>
            <a:ext cx="2987824" cy="1584176"/>
            <a:chOff x="1656184" y="1772816"/>
            <a:chExt cx="2987824" cy="1584176"/>
          </a:xfrm>
        </p:grpSpPr>
        <p:sp>
          <p:nvSpPr>
            <p:cNvPr id="18" name="Rectangle 17"/>
            <p:cNvSpPr/>
            <p:nvPr/>
          </p:nvSpPr>
          <p:spPr>
            <a:xfrm>
              <a:off x="1656184" y="2996952"/>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Pâtes sèches</a:t>
              </a:r>
              <a:endParaRPr lang="fr-FR" dirty="0">
                <a:solidFill>
                  <a:srgbClr val="996633"/>
                </a:solidFill>
                <a:latin typeface="Times New Roman" pitchFamily="18" charset="0"/>
                <a:cs typeface="Times New Roman" pitchFamily="18" charset="0"/>
              </a:endParaRPr>
            </a:p>
          </p:txBody>
        </p:sp>
        <p:pic>
          <p:nvPicPr>
            <p:cNvPr id="9220" name="Picture 4" descr="C:\Users\user\Downloads\20160813_162805.jpg"/>
            <p:cNvPicPr>
              <a:picLocks noChangeAspect="1" noChangeArrowheads="1"/>
            </p:cNvPicPr>
            <p:nvPr/>
          </p:nvPicPr>
          <p:blipFill>
            <a:blip r:embed="rId9" cstate="print"/>
            <a:srcRect l="30312" t="8001" r="20863" b="5201"/>
            <a:stretch>
              <a:fillRect/>
            </a:stretch>
          </p:blipFill>
          <p:spPr bwMode="auto">
            <a:xfrm>
              <a:off x="2267744" y="1772816"/>
              <a:ext cx="1728192" cy="1152128"/>
            </a:xfrm>
            <a:prstGeom prst="rect">
              <a:avLst/>
            </a:prstGeom>
            <a:noFill/>
          </p:spPr>
        </p:pic>
      </p:grpSp>
      <p:grpSp>
        <p:nvGrpSpPr>
          <p:cNvPr id="38" name="Groupe 37"/>
          <p:cNvGrpSpPr/>
          <p:nvPr/>
        </p:nvGrpSpPr>
        <p:grpSpPr>
          <a:xfrm>
            <a:off x="4644008" y="1772816"/>
            <a:ext cx="2987824" cy="1584176"/>
            <a:chOff x="4644008" y="1772816"/>
            <a:chExt cx="2987824" cy="1584176"/>
          </a:xfrm>
        </p:grpSpPr>
        <p:pic>
          <p:nvPicPr>
            <p:cNvPr id="24" name="Image 23" descr="C:\Users\celine\Desktop\100% raw pasta\best 100% raw pasta\20150131_102230.jpg"/>
            <p:cNvPicPr/>
            <p:nvPr/>
          </p:nvPicPr>
          <p:blipFill>
            <a:blip r:embed="rId10" cstate="print"/>
            <a:srcRect l="25111" t="7713" r="27995" b="16661"/>
            <a:stretch>
              <a:fillRect/>
            </a:stretch>
          </p:blipFill>
          <p:spPr bwMode="auto">
            <a:xfrm>
              <a:off x="5436096" y="1772816"/>
              <a:ext cx="1512168" cy="1152128"/>
            </a:xfrm>
            <a:prstGeom prst="rect">
              <a:avLst/>
            </a:prstGeom>
            <a:noFill/>
            <a:ln w="9525">
              <a:noFill/>
              <a:miter lim="800000"/>
              <a:headEnd/>
              <a:tailEnd/>
            </a:ln>
          </p:spPr>
        </p:pic>
        <p:sp>
          <p:nvSpPr>
            <p:cNvPr id="25" name="Rectangle 24"/>
            <p:cNvSpPr/>
            <p:nvPr/>
          </p:nvSpPr>
          <p:spPr>
            <a:xfrm>
              <a:off x="4644008" y="2996952"/>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Pâtes fraiches</a:t>
              </a:r>
              <a:endParaRPr lang="fr-FR" dirty="0">
                <a:solidFill>
                  <a:srgbClr val="996633"/>
                </a:solidFill>
                <a:latin typeface="Times New Roman" pitchFamily="18" charset="0"/>
                <a:cs typeface="Times New Roman" pitchFamily="18" charset="0"/>
              </a:endParaRPr>
            </a:p>
          </p:txBody>
        </p:sp>
      </p:grpSp>
      <p:grpSp>
        <p:nvGrpSpPr>
          <p:cNvPr id="39" name="Groupe 38"/>
          <p:cNvGrpSpPr/>
          <p:nvPr/>
        </p:nvGrpSpPr>
        <p:grpSpPr>
          <a:xfrm>
            <a:off x="6660232" y="3645024"/>
            <a:ext cx="2987824" cy="2016224"/>
            <a:chOff x="6660232" y="3645024"/>
            <a:chExt cx="2987824" cy="2016224"/>
          </a:xfrm>
        </p:grpSpPr>
        <p:pic>
          <p:nvPicPr>
            <p:cNvPr id="26" name="Image 25"/>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7524328" y="3645024"/>
              <a:ext cx="1186370" cy="1584176"/>
            </a:xfrm>
            <a:prstGeom prst="rect">
              <a:avLst/>
            </a:prstGeom>
          </p:spPr>
        </p:pic>
        <p:sp>
          <p:nvSpPr>
            <p:cNvPr id="28" name="Rectangle 27"/>
            <p:cNvSpPr/>
            <p:nvPr/>
          </p:nvSpPr>
          <p:spPr>
            <a:xfrm>
              <a:off x="6660232" y="5301208"/>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lyophilisation</a:t>
              </a:r>
              <a:endParaRPr lang="fr-FR" dirty="0">
                <a:solidFill>
                  <a:srgbClr val="996633"/>
                </a:solidFill>
                <a:latin typeface="Times New Roman" pitchFamily="18" charset="0"/>
                <a:cs typeface="Times New Roman" pitchFamily="18" charset="0"/>
              </a:endParaRPr>
            </a:p>
          </p:txBody>
        </p:sp>
      </p:grpSp>
      <p:sp>
        <p:nvSpPr>
          <p:cNvPr id="30" name="Flèche courbée vers la gauche 29"/>
          <p:cNvSpPr/>
          <p:nvPr/>
        </p:nvSpPr>
        <p:spPr>
          <a:xfrm rot="19274595">
            <a:off x="8030203" y="1694567"/>
            <a:ext cx="950591" cy="2448272"/>
          </a:xfrm>
          <a:prstGeom prst="curvedLeftArrow">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33" name="Connecteur droit avec flèche 32"/>
          <p:cNvCxnSpPr/>
          <p:nvPr/>
        </p:nvCxnSpPr>
        <p:spPr>
          <a:xfrm>
            <a:off x="4211960" y="2636912"/>
            <a:ext cx="1152128" cy="9361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Flèche gauche 33"/>
          <p:cNvSpPr/>
          <p:nvPr/>
        </p:nvSpPr>
        <p:spPr>
          <a:xfrm>
            <a:off x="5004048" y="4581128"/>
            <a:ext cx="576064" cy="288032"/>
          </a:xfrm>
          <a:prstGeom prst="leftArrow">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gauche 34"/>
          <p:cNvSpPr/>
          <p:nvPr/>
        </p:nvSpPr>
        <p:spPr>
          <a:xfrm>
            <a:off x="3491880" y="4581128"/>
            <a:ext cx="504056" cy="288032"/>
          </a:xfrm>
          <a:prstGeom prst="leftArrow">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lèche gauche 35"/>
          <p:cNvSpPr/>
          <p:nvPr/>
        </p:nvSpPr>
        <p:spPr>
          <a:xfrm>
            <a:off x="1475656" y="4581128"/>
            <a:ext cx="504056" cy="288032"/>
          </a:xfrm>
          <a:prstGeom prst="leftArrow">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gauche 36"/>
          <p:cNvSpPr/>
          <p:nvPr/>
        </p:nvSpPr>
        <p:spPr>
          <a:xfrm>
            <a:off x="6732240" y="4581128"/>
            <a:ext cx="648072" cy="288032"/>
          </a:xfrm>
          <a:prstGeom prst="leftArrow">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space réservé du numéro de diapositive 31"/>
          <p:cNvSpPr>
            <a:spLocks noGrp="1"/>
          </p:cNvSpPr>
          <p:nvPr>
            <p:ph type="sldNum" sz="quarter" idx="12"/>
          </p:nvPr>
        </p:nvSpPr>
        <p:spPr/>
        <p:txBody>
          <a:bodyPr/>
          <a:lstStyle/>
          <a:p>
            <a:fld id="{595DA4C4-1FAB-46A1-BC97-01521FB48311}" type="slidenum">
              <a:rPr lang="es-ES" smtClean="0"/>
              <a:pPr/>
              <a:t>24</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to="" calcmode="lin" valueType="num">
                                      <p:cBhvr>
                                        <p:cTn id="7" dur="1" fill="hold"/>
                                        <p:tgtEl>
                                          <p:spTgt spid="3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to="" calcmode="lin" valueType="num">
                                      <p:cBhvr>
                                        <p:cTn id="10" dur="1" fill="hold"/>
                                        <p:tgtEl>
                                          <p:spTgt spid="3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 to="" calcmode="lin" valueType="num">
                                      <p:cBhvr>
                                        <p:cTn id="13" dur="1" fill="hold"/>
                                        <p:tgtEl>
                                          <p:spTgt spid="4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to="" calcmode="lin" valueType="num">
                                      <p:cBhvr>
                                        <p:cTn id="18" dur="1" fill="hold"/>
                                        <p:tgtEl>
                                          <p:spTgt spid="34"/>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to="" calcmode="lin" valueType="num">
                                      <p:cBhvr>
                                        <p:cTn id="21" dur="1" fill="hold"/>
                                        <p:tgtEl>
                                          <p:spTgt spid="41"/>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 to="" calcmode="lin" valueType="num">
                                      <p:cBhvr>
                                        <p:cTn id="26" dur="1" fill="hold"/>
                                        <p:tgtEl>
                                          <p:spTgt spid="35"/>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 to="" calcmode="lin" valueType="num">
                                      <p:cBhvr>
                                        <p:cTn id="29" dur="1" fill="hold"/>
                                        <p:tgtEl>
                                          <p:spTgt spid="42"/>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to="" calcmode="lin" valueType="num">
                                      <p:cBhvr>
                                        <p:cTn id="32" dur="1" fill="hold"/>
                                        <p:tgtEl>
                                          <p:spTgt spid="36"/>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anim to="" calcmode="lin" valueType="num">
                                      <p:cBhvr>
                                        <p:cTn id="35" dur="1" fill="hold"/>
                                        <p:tgtEl>
                                          <p:spTgt spid="43"/>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nodeType="clickEffect">
                                  <p:stCondLst>
                                    <p:cond delay="0"/>
                                  </p:stCondLst>
                                  <p:childTnLst>
                                    <p:anim calcmode="lin" valueType="num">
                                      <p:cBhvr additive="base">
                                        <p:cTn id="39" dur="500"/>
                                        <p:tgtEl>
                                          <p:spTgt spid="31"/>
                                        </p:tgtEl>
                                        <p:attrNameLst>
                                          <p:attrName>ppt_x</p:attrName>
                                        </p:attrNameLst>
                                      </p:cBhvr>
                                      <p:tavLst>
                                        <p:tav tm="0">
                                          <p:val>
                                            <p:strVal val="ppt_x"/>
                                          </p:val>
                                        </p:tav>
                                        <p:tav tm="100000">
                                          <p:val>
                                            <p:strVal val="ppt_x"/>
                                          </p:val>
                                        </p:tav>
                                      </p:tavLst>
                                    </p:anim>
                                    <p:anim calcmode="lin" valueType="num">
                                      <p:cBhvr additive="base">
                                        <p:cTn id="40" dur="500"/>
                                        <p:tgtEl>
                                          <p:spTgt spid="31"/>
                                        </p:tgtEl>
                                        <p:attrNameLst>
                                          <p:attrName>ppt_y</p:attrName>
                                        </p:attrNameLst>
                                      </p:cBhvr>
                                      <p:tavLst>
                                        <p:tav tm="0">
                                          <p:val>
                                            <p:strVal val="ppt_y"/>
                                          </p:val>
                                        </p:tav>
                                        <p:tav tm="100000">
                                          <p:val>
                                            <p:strVal val="1+ppt_h/2"/>
                                          </p:val>
                                        </p:tav>
                                      </p:tavLst>
                                    </p:anim>
                                    <p:set>
                                      <p:cBhvr>
                                        <p:cTn id="41" dur="1" fill="hold">
                                          <p:stCondLst>
                                            <p:cond delay="499"/>
                                          </p:stCondLst>
                                        </p:cTn>
                                        <p:tgtEl>
                                          <p:spTgt spid="31"/>
                                        </p:tgtEl>
                                        <p:attrNameLst>
                                          <p:attrName>style.visibility</p:attrName>
                                        </p:attrNameLst>
                                      </p:cBhvr>
                                      <p:to>
                                        <p:strVal val="hidden"/>
                                      </p:to>
                                    </p:set>
                                  </p:childTnLst>
                                </p:cTn>
                              </p:par>
                              <p:par>
                                <p:cTn id="42" presetID="2" presetClass="exit" presetSubtype="4" fill="hold" nodeType="withEffect">
                                  <p:stCondLst>
                                    <p:cond delay="0"/>
                                  </p:stCondLst>
                                  <p:childTnLst>
                                    <p:anim calcmode="lin" valueType="num">
                                      <p:cBhvr additive="base">
                                        <p:cTn id="43" dur="500"/>
                                        <p:tgtEl>
                                          <p:spTgt spid="33"/>
                                        </p:tgtEl>
                                        <p:attrNameLst>
                                          <p:attrName>ppt_x</p:attrName>
                                        </p:attrNameLst>
                                      </p:cBhvr>
                                      <p:tavLst>
                                        <p:tav tm="0">
                                          <p:val>
                                            <p:strVal val="ppt_x"/>
                                          </p:val>
                                        </p:tav>
                                        <p:tav tm="100000">
                                          <p:val>
                                            <p:strVal val="ppt_x"/>
                                          </p:val>
                                        </p:tav>
                                      </p:tavLst>
                                    </p:anim>
                                    <p:anim calcmode="lin" valueType="num">
                                      <p:cBhvr additive="base">
                                        <p:cTn id="44" dur="500"/>
                                        <p:tgtEl>
                                          <p:spTgt spid="33"/>
                                        </p:tgtEl>
                                        <p:attrNameLst>
                                          <p:attrName>ppt_y</p:attrName>
                                        </p:attrNameLst>
                                      </p:cBhvr>
                                      <p:tavLst>
                                        <p:tav tm="0">
                                          <p:val>
                                            <p:strVal val="ppt_y"/>
                                          </p:val>
                                        </p:tav>
                                        <p:tav tm="100000">
                                          <p:val>
                                            <p:strVal val="1+ppt_h/2"/>
                                          </p:val>
                                        </p:tav>
                                      </p:tavLst>
                                    </p:anim>
                                    <p:set>
                                      <p:cBhvr>
                                        <p:cTn id="45" dur="1" fill="hold">
                                          <p:stCondLst>
                                            <p:cond delay="499"/>
                                          </p:stCondLst>
                                        </p:cTn>
                                        <p:tgtEl>
                                          <p:spTgt spid="33"/>
                                        </p:tgtEl>
                                        <p:attrNameLst>
                                          <p:attrName>style.visibility</p:attrName>
                                        </p:attrNameLst>
                                      </p:cBhvr>
                                      <p:to>
                                        <p:strVal val="hidden"/>
                                      </p:to>
                                    </p:set>
                                  </p:childTnLst>
                                </p:cTn>
                              </p:par>
                              <p:par>
                                <p:cTn id="46" presetID="2" presetClass="exit" presetSubtype="4" fill="hold" grpId="0" nodeType="withEffect">
                                  <p:stCondLst>
                                    <p:cond delay="0"/>
                                  </p:stCondLst>
                                  <p:childTnLst>
                                    <p:anim calcmode="lin" valueType="num">
                                      <p:cBhvr additive="base">
                                        <p:cTn id="47" dur="500"/>
                                        <p:tgtEl>
                                          <p:spTgt spid="37"/>
                                        </p:tgtEl>
                                        <p:attrNameLst>
                                          <p:attrName>ppt_x</p:attrName>
                                        </p:attrNameLst>
                                      </p:cBhvr>
                                      <p:tavLst>
                                        <p:tav tm="0">
                                          <p:val>
                                            <p:strVal val="ppt_x"/>
                                          </p:val>
                                        </p:tav>
                                        <p:tav tm="100000">
                                          <p:val>
                                            <p:strVal val="ppt_x"/>
                                          </p:val>
                                        </p:tav>
                                      </p:tavLst>
                                    </p:anim>
                                    <p:anim calcmode="lin" valueType="num">
                                      <p:cBhvr additive="base">
                                        <p:cTn id="48" dur="500"/>
                                        <p:tgtEl>
                                          <p:spTgt spid="37"/>
                                        </p:tgtEl>
                                        <p:attrNameLst>
                                          <p:attrName>ppt_y</p:attrName>
                                        </p:attrNameLst>
                                      </p:cBhvr>
                                      <p:tavLst>
                                        <p:tav tm="0">
                                          <p:val>
                                            <p:strVal val="ppt_y"/>
                                          </p:val>
                                        </p:tav>
                                        <p:tav tm="100000">
                                          <p:val>
                                            <p:strVal val="1+ppt_h/2"/>
                                          </p:val>
                                        </p:tav>
                                      </p:tavLst>
                                    </p:anim>
                                    <p:set>
                                      <p:cBhvr>
                                        <p:cTn id="49" dur="1" fill="hold">
                                          <p:stCondLst>
                                            <p:cond delay="499"/>
                                          </p:stCondLst>
                                        </p:cTn>
                                        <p:tgtEl>
                                          <p:spTgt spid="37"/>
                                        </p:tgtEl>
                                        <p:attrNameLst>
                                          <p:attrName>style.visibility</p:attrName>
                                        </p:attrNameLst>
                                      </p:cBhvr>
                                      <p:to>
                                        <p:strVal val="hidden"/>
                                      </p:to>
                                    </p:set>
                                  </p:childTnLst>
                                </p:cTn>
                              </p:par>
                              <p:par>
                                <p:cTn id="50" presetID="2" presetClass="exit" presetSubtype="4" fill="hold" nodeType="withEffect">
                                  <p:stCondLst>
                                    <p:cond delay="0"/>
                                  </p:stCondLst>
                                  <p:childTnLst>
                                    <p:anim calcmode="lin" valueType="num">
                                      <p:cBhvr additive="base">
                                        <p:cTn id="51" dur="500"/>
                                        <p:tgtEl>
                                          <p:spTgt spid="40"/>
                                        </p:tgtEl>
                                        <p:attrNameLst>
                                          <p:attrName>ppt_x</p:attrName>
                                        </p:attrNameLst>
                                      </p:cBhvr>
                                      <p:tavLst>
                                        <p:tav tm="0">
                                          <p:val>
                                            <p:strVal val="ppt_x"/>
                                          </p:val>
                                        </p:tav>
                                        <p:tav tm="100000">
                                          <p:val>
                                            <p:strVal val="ppt_x"/>
                                          </p:val>
                                        </p:tav>
                                      </p:tavLst>
                                    </p:anim>
                                    <p:anim calcmode="lin" valueType="num">
                                      <p:cBhvr additive="base">
                                        <p:cTn id="52" dur="500"/>
                                        <p:tgtEl>
                                          <p:spTgt spid="40"/>
                                        </p:tgtEl>
                                        <p:attrNameLst>
                                          <p:attrName>ppt_y</p:attrName>
                                        </p:attrNameLst>
                                      </p:cBhvr>
                                      <p:tavLst>
                                        <p:tav tm="0">
                                          <p:val>
                                            <p:strVal val="ppt_y"/>
                                          </p:val>
                                        </p:tav>
                                        <p:tav tm="100000">
                                          <p:val>
                                            <p:strVal val="1+ppt_h/2"/>
                                          </p:val>
                                        </p:tav>
                                      </p:tavLst>
                                    </p:anim>
                                    <p:set>
                                      <p:cBhvr>
                                        <p:cTn id="53" dur="1" fill="hold">
                                          <p:stCondLst>
                                            <p:cond delay="499"/>
                                          </p:stCondLst>
                                        </p:cTn>
                                        <p:tgtEl>
                                          <p:spTgt spid="40"/>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500"/>
                                        <p:tgtEl>
                                          <p:spTgt spid="34"/>
                                        </p:tgtEl>
                                        <p:attrNameLst>
                                          <p:attrName>ppt_x</p:attrName>
                                        </p:attrNameLst>
                                      </p:cBhvr>
                                      <p:tavLst>
                                        <p:tav tm="0">
                                          <p:val>
                                            <p:strVal val="ppt_x"/>
                                          </p:val>
                                        </p:tav>
                                        <p:tav tm="100000">
                                          <p:val>
                                            <p:strVal val="ppt_x"/>
                                          </p:val>
                                        </p:tav>
                                      </p:tavLst>
                                    </p:anim>
                                    <p:anim calcmode="lin" valueType="num">
                                      <p:cBhvr additive="base">
                                        <p:cTn id="56" dur="500"/>
                                        <p:tgtEl>
                                          <p:spTgt spid="34"/>
                                        </p:tgtEl>
                                        <p:attrNameLst>
                                          <p:attrName>ppt_y</p:attrName>
                                        </p:attrNameLst>
                                      </p:cBhvr>
                                      <p:tavLst>
                                        <p:tav tm="0">
                                          <p:val>
                                            <p:strVal val="ppt_y"/>
                                          </p:val>
                                        </p:tav>
                                        <p:tav tm="100000">
                                          <p:val>
                                            <p:strVal val="1+ppt_h/2"/>
                                          </p:val>
                                        </p:tav>
                                      </p:tavLst>
                                    </p:anim>
                                    <p:set>
                                      <p:cBhvr>
                                        <p:cTn id="57" dur="1" fill="hold">
                                          <p:stCondLst>
                                            <p:cond delay="499"/>
                                          </p:stCondLst>
                                        </p:cTn>
                                        <p:tgtEl>
                                          <p:spTgt spid="34"/>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41"/>
                                        </p:tgtEl>
                                        <p:attrNameLst>
                                          <p:attrName>ppt_x</p:attrName>
                                        </p:attrNameLst>
                                      </p:cBhvr>
                                      <p:tavLst>
                                        <p:tav tm="0">
                                          <p:val>
                                            <p:strVal val="ppt_x"/>
                                          </p:val>
                                        </p:tav>
                                        <p:tav tm="100000">
                                          <p:val>
                                            <p:strVal val="ppt_x"/>
                                          </p:val>
                                        </p:tav>
                                      </p:tavLst>
                                    </p:anim>
                                    <p:anim calcmode="lin" valueType="num">
                                      <p:cBhvr additive="base">
                                        <p:cTn id="60" dur="500"/>
                                        <p:tgtEl>
                                          <p:spTgt spid="41"/>
                                        </p:tgtEl>
                                        <p:attrNameLst>
                                          <p:attrName>ppt_y</p:attrName>
                                        </p:attrNameLst>
                                      </p:cBhvr>
                                      <p:tavLst>
                                        <p:tav tm="0">
                                          <p:val>
                                            <p:strVal val="ppt_y"/>
                                          </p:val>
                                        </p:tav>
                                        <p:tav tm="100000">
                                          <p:val>
                                            <p:strVal val="1+ppt_h/2"/>
                                          </p:val>
                                        </p:tav>
                                      </p:tavLst>
                                    </p:anim>
                                    <p:set>
                                      <p:cBhvr>
                                        <p:cTn id="61" dur="1" fill="hold">
                                          <p:stCondLst>
                                            <p:cond delay="499"/>
                                          </p:stCondLst>
                                        </p:cTn>
                                        <p:tgtEl>
                                          <p:spTgt spid="41"/>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35"/>
                                        </p:tgtEl>
                                        <p:attrNameLst>
                                          <p:attrName>ppt_x</p:attrName>
                                        </p:attrNameLst>
                                      </p:cBhvr>
                                      <p:tavLst>
                                        <p:tav tm="0">
                                          <p:val>
                                            <p:strVal val="ppt_x"/>
                                          </p:val>
                                        </p:tav>
                                        <p:tav tm="100000">
                                          <p:val>
                                            <p:strVal val="ppt_x"/>
                                          </p:val>
                                        </p:tav>
                                      </p:tavLst>
                                    </p:anim>
                                    <p:anim calcmode="lin" valueType="num">
                                      <p:cBhvr additive="base">
                                        <p:cTn id="64" dur="500"/>
                                        <p:tgtEl>
                                          <p:spTgt spid="35"/>
                                        </p:tgtEl>
                                        <p:attrNameLst>
                                          <p:attrName>ppt_y</p:attrName>
                                        </p:attrNameLst>
                                      </p:cBhvr>
                                      <p:tavLst>
                                        <p:tav tm="0">
                                          <p:val>
                                            <p:strVal val="ppt_y"/>
                                          </p:val>
                                        </p:tav>
                                        <p:tav tm="100000">
                                          <p:val>
                                            <p:strVal val="1+ppt_h/2"/>
                                          </p:val>
                                        </p:tav>
                                      </p:tavLst>
                                    </p:anim>
                                    <p:set>
                                      <p:cBhvr>
                                        <p:cTn id="65" dur="1" fill="hold">
                                          <p:stCondLst>
                                            <p:cond delay="499"/>
                                          </p:stCondLst>
                                        </p:cTn>
                                        <p:tgtEl>
                                          <p:spTgt spid="35"/>
                                        </p:tgtEl>
                                        <p:attrNameLst>
                                          <p:attrName>style.visibility</p:attrName>
                                        </p:attrNameLst>
                                      </p:cBhvr>
                                      <p:to>
                                        <p:strVal val="hidden"/>
                                      </p:to>
                                    </p:set>
                                  </p:childTnLst>
                                </p:cTn>
                              </p:par>
                              <p:par>
                                <p:cTn id="66" presetID="2" presetClass="exit" presetSubtype="4" fill="hold" nodeType="withEffect">
                                  <p:stCondLst>
                                    <p:cond delay="0"/>
                                  </p:stCondLst>
                                  <p:childTnLst>
                                    <p:anim calcmode="lin" valueType="num">
                                      <p:cBhvr additive="base">
                                        <p:cTn id="67" dur="500"/>
                                        <p:tgtEl>
                                          <p:spTgt spid="42"/>
                                        </p:tgtEl>
                                        <p:attrNameLst>
                                          <p:attrName>ppt_x</p:attrName>
                                        </p:attrNameLst>
                                      </p:cBhvr>
                                      <p:tavLst>
                                        <p:tav tm="0">
                                          <p:val>
                                            <p:strVal val="ppt_x"/>
                                          </p:val>
                                        </p:tav>
                                        <p:tav tm="100000">
                                          <p:val>
                                            <p:strVal val="ppt_x"/>
                                          </p:val>
                                        </p:tav>
                                      </p:tavLst>
                                    </p:anim>
                                    <p:anim calcmode="lin" valueType="num">
                                      <p:cBhvr additive="base">
                                        <p:cTn id="68" dur="500"/>
                                        <p:tgtEl>
                                          <p:spTgt spid="42"/>
                                        </p:tgtEl>
                                        <p:attrNameLst>
                                          <p:attrName>ppt_y</p:attrName>
                                        </p:attrNameLst>
                                      </p:cBhvr>
                                      <p:tavLst>
                                        <p:tav tm="0">
                                          <p:val>
                                            <p:strVal val="ppt_y"/>
                                          </p:val>
                                        </p:tav>
                                        <p:tav tm="100000">
                                          <p:val>
                                            <p:strVal val="1+ppt_h/2"/>
                                          </p:val>
                                        </p:tav>
                                      </p:tavLst>
                                    </p:anim>
                                    <p:set>
                                      <p:cBhvr>
                                        <p:cTn id="69" dur="1" fill="hold">
                                          <p:stCondLst>
                                            <p:cond delay="499"/>
                                          </p:stCondLst>
                                        </p:cTn>
                                        <p:tgtEl>
                                          <p:spTgt spid="42"/>
                                        </p:tgtEl>
                                        <p:attrNameLst>
                                          <p:attrName>style.visibility</p:attrName>
                                        </p:attrNameLst>
                                      </p:cBhvr>
                                      <p:to>
                                        <p:strVal val="hidden"/>
                                      </p:to>
                                    </p:set>
                                  </p:childTnLst>
                                </p:cTn>
                              </p:par>
                              <p:par>
                                <p:cTn id="70" presetID="2" presetClass="exit" presetSubtype="4" fill="hold" grpId="1" nodeType="withEffect">
                                  <p:stCondLst>
                                    <p:cond delay="0"/>
                                  </p:stCondLst>
                                  <p:childTnLst>
                                    <p:anim calcmode="lin" valueType="num">
                                      <p:cBhvr additive="base">
                                        <p:cTn id="71" dur="500"/>
                                        <p:tgtEl>
                                          <p:spTgt spid="36"/>
                                        </p:tgtEl>
                                        <p:attrNameLst>
                                          <p:attrName>ppt_x</p:attrName>
                                        </p:attrNameLst>
                                      </p:cBhvr>
                                      <p:tavLst>
                                        <p:tav tm="0">
                                          <p:val>
                                            <p:strVal val="ppt_x"/>
                                          </p:val>
                                        </p:tav>
                                        <p:tav tm="100000">
                                          <p:val>
                                            <p:strVal val="ppt_x"/>
                                          </p:val>
                                        </p:tav>
                                      </p:tavLst>
                                    </p:anim>
                                    <p:anim calcmode="lin" valueType="num">
                                      <p:cBhvr additive="base">
                                        <p:cTn id="72" dur="500"/>
                                        <p:tgtEl>
                                          <p:spTgt spid="36"/>
                                        </p:tgtEl>
                                        <p:attrNameLst>
                                          <p:attrName>ppt_y</p:attrName>
                                        </p:attrNameLst>
                                      </p:cBhvr>
                                      <p:tavLst>
                                        <p:tav tm="0">
                                          <p:val>
                                            <p:strVal val="ppt_y"/>
                                          </p:val>
                                        </p:tav>
                                        <p:tav tm="100000">
                                          <p:val>
                                            <p:strVal val="1+ppt_h/2"/>
                                          </p:val>
                                        </p:tav>
                                      </p:tavLst>
                                    </p:anim>
                                    <p:set>
                                      <p:cBhvr>
                                        <p:cTn id="73" dur="1" fill="hold">
                                          <p:stCondLst>
                                            <p:cond delay="499"/>
                                          </p:stCondLst>
                                        </p:cTn>
                                        <p:tgtEl>
                                          <p:spTgt spid="36"/>
                                        </p:tgtEl>
                                        <p:attrNameLst>
                                          <p:attrName>style.visibility</p:attrName>
                                        </p:attrNameLst>
                                      </p:cBhvr>
                                      <p:to>
                                        <p:strVal val="hidden"/>
                                      </p:to>
                                    </p:set>
                                  </p:childTnLst>
                                </p:cTn>
                              </p:par>
                              <p:par>
                                <p:cTn id="74" presetID="2" presetClass="exit" presetSubtype="4" fill="hold" nodeType="withEffect">
                                  <p:stCondLst>
                                    <p:cond delay="0"/>
                                  </p:stCondLst>
                                  <p:childTnLst>
                                    <p:anim calcmode="lin" valueType="num">
                                      <p:cBhvr additive="base">
                                        <p:cTn id="75" dur="500"/>
                                        <p:tgtEl>
                                          <p:spTgt spid="43"/>
                                        </p:tgtEl>
                                        <p:attrNameLst>
                                          <p:attrName>ppt_x</p:attrName>
                                        </p:attrNameLst>
                                      </p:cBhvr>
                                      <p:tavLst>
                                        <p:tav tm="0">
                                          <p:val>
                                            <p:strVal val="ppt_x"/>
                                          </p:val>
                                        </p:tav>
                                        <p:tav tm="100000">
                                          <p:val>
                                            <p:strVal val="ppt_x"/>
                                          </p:val>
                                        </p:tav>
                                      </p:tavLst>
                                    </p:anim>
                                    <p:anim calcmode="lin" valueType="num">
                                      <p:cBhvr additive="base">
                                        <p:cTn id="76" dur="500"/>
                                        <p:tgtEl>
                                          <p:spTgt spid="43"/>
                                        </p:tgtEl>
                                        <p:attrNameLst>
                                          <p:attrName>ppt_y</p:attrName>
                                        </p:attrNameLst>
                                      </p:cBhvr>
                                      <p:tavLst>
                                        <p:tav tm="0">
                                          <p:val>
                                            <p:strVal val="ppt_y"/>
                                          </p:val>
                                        </p:tav>
                                        <p:tav tm="100000">
                                          <p:val>
                                            <p:strVal val="1+ppt_h/2"/>
                                          </p:val>
                                        </p:tav>
                                      </p:tavLst>
                                    </p:anim>
                                    <p:set>
                                      <p:cBhvr>
                                        <p:cTn id="77" dur="1" fill="hold">
                                          <p:stCondLst>
                                            <p:cond delay="499"/>
                                          </p:stCondLst>
                                        </p:cTn>
                                        <p:tgtEl>
                                          <p:spTgt spid="43"/>
                                        </p:tgtEl>
                                        <p:attrNameLst>
                                          <p:attrName>style.visibility</p:attrName>
                                        </p:attrNameLst>
                                      </p:cBhvr>
                                      <p:to>
                                        <p:strVal val="hidden"/>
                                      </p:to>
                                    </p:set>
                                  </p:childTnLst>
                                </p:cTn>
                              </p:par>
                              <p:par>
                                <p:cTn id="78" presetID="24" presetClass="entr" presetSubtype="0"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 to="" calcmode="lin" valueType="num">
                                      <p:cBhvr>
                                        <p:cTn id="80" dur="1" fill="hold"/>
                                        <p:tgtEl>
                                          <p:spTgt spid="38"/>
                                        </p:tgtEl>
                                        <p:attrNameLst>
                                          <p:attrName/>
                                        </p:attrNameLst>
                                      </p:cBhvr>
                                    </p:anim>
                                  </p:childTnLst>
                                </p:cTn>
                              </p:par>
                              <p:par>
                                <p:cTn id="81" presetID="24"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to="" calcmode="lin" valueType="num">
                                      <p:cBhvr>
                                        <p:cTn id="83" dur="1" fill="hold"/>
                                        <p:tgtEl>
                                          <p:spTgt spid="30"/>
                                        </p:tgtEl>
                                        <p:attrNameLst>
                                          <p:attrName/>
                                        </p:attrNameLst>
                                      </p:cBhvr>
                                    </p:anim>
                                  </p:childTnLst>
                                </p:cTn>
                              </p:par>
                              <p:par>
                                <p:cTn id="84" presetID="24" presetClass="entr" presetSubtype="0"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 to="" calcmode="lin" valueType="num">
                                      <p:cBhvr>
                                        <p:cTn id="86" dur="1" fill="hold"/>
                                        <p:tgtEl>
                                          <p:spTgt spid="39"/>
                                        </p:tgtEl>
                                        <p:attrNameLst>
                                          <p:attrName/>
                                        </p:attrNameLst>
                                      </p:cBhvr>
                                    </p:anim>
                                  </p:childTnLst>
                                </p:cTn>
                              </p:par>
                            </p:childTnLst>
                          </p:cTn>
                        </p:par>
                      </p:childTnLst>
                    </p:cTn>
                  </p:par>
                  <p:par>
                    <p:cTn id="87" fill="hold">
                      <p:stCondLst>
                        <p:cond delay="indefinite"/>
                      </p:stCondLst>
                      <p:childTnLst>
                        <p:par>
                          <p:cTn id="88" fill="hold">
                            <p:stCondLst>
                              <p:cond delay="0"/>
                            </p:stCondLst>
                            <p:childTnLst>
                              <p:par>
                                <p:cTn id="89" presetID="24" presetClass="entr" presetSubtype="0" fill="hold" grpId="1" nodeType="clickEffect">
                                  <p:stCondLst>
                                    <p:cond delay="0"/>
                                  </p:stCondLst>
                                  <p:childTnLst>
                                    <p:set>
                                      <p:cBhvr>
                                        <p:cTn id="90" dur="1" fill="hold">
                                          <p:stCondLst>
                                            <p:cond delay="0"/>
                                          </p:stCondLst>
                                        </p:cTn>
                                        <p:tgtEl>
                                          <p:spTgt spid="37"/>
                                        </p:tgtEl>
                                        <p:attrNameLst>
                                          <p:attrName>style.visibility</p:attrName>
                                        </p:attrNameLst>
                                      </p:cBhvr>
                                      <p:to>
                                        <p:strVal val="visible"/>
                                      </p:to>
                                    </p:set>
                                    <p:anim to="" calcmode="lin" valueType="num">
                                      <p:cBhvr>
                                        <p:cTn id="91" dur="1" fill="hold"/>
                                        <p:tgtEl>
                                          <p:spTgt spid="37"/>
                                        </p:tgtEl>
                                        <p:attrNameLst>
                                          <p:attrName/>
                                        </p:attrNameLst>
                                      </p:cBhvr>
                                    </p:anim>
                                  </p:childTnLst>
                                </p:cTn>
                              </p:par>
                              <p:par>
                                <p:cTn id="92" presetID="24" presetClass="entr" presetSubtype="0" fill="hold" nodeType="withEffect">
                                  <p:stCondLst>
                                    <p:cond delay="0"/>
                                  </p:stCondLst>
                                  <p:childTnLst>
                                    <p:set>
                                      <p:cBhvr>
                                        <p:cTn id="93" dur="1" fill="hold">
                                          <p:stCondLst>
                                            <p:cond delay="0"/>
                                          </p:stCondLst>
                                        </p:cTn>
                                        <p:tgtEl>
                                          <p:spTgt spid="40"/>
                                        </p:tgtEl>
                                        <p:attrNameLst>
                                          <p:attrName>style.visibility</p:attrName>
                                        </p:attrNameLst>
                                      </p:cBhvr>
                                      <p:to>
                                        <p:strVal val="visible"/>
                                      </p:to>
                                    </p:set>
                                    <p:anim to="" calcmode="lin" valueType="num">
                                      <p:cBhvr>
                                        <p:cTn id="94" dur="1" fill="hold"/>
                                        <p:tgtEl>
                                          <p:spTgt spid="40"/>
                                        </p:tgtEl>
                                        <p:attrNameLst>
                                          <p:attrName/>
                                        </p:attrNameLst>
                                      </p:cBhvr>
                                    </p:anim>
                                  </p:childTnLst>
                                </p:cTn>
                              </p:par>
                              <p:par>
                                <p:cTn id="95" presetID="24" presetClass="entr" presetSubtype="0" fill="hold" grpId="2" nodeType="withEffect">
                                  <p:stCondLst>
                                    <p:cond delay="0"/>
                                  </p:stCondLst>
                                  <p:childTnLst>
                                    <p:set>
                                      <p:cBhvr>
                                        <p:cTn id="96" dur="1" fill="hold">
                                          <p:stCondLst>
                                            <p:cond delay="0"/>
                                          </p:stCondLst>
                                        </p:cTn>
                                        <p:tgtEl>
                                          <p:spTgt spid="34"/>
                                        </p:tgtEl>
                                        <p:attrNameLst>
                                          <p:attrName>style.visibility</p:attrName>
                                        </p:attrNameLst>
                                      </p:cBhvr>
                                      <p:to>
                                        <p:strVal val="visible"/>
                                      </p:to>
                                    </p:set>
                                    <p:anim to="" calcmode="lin" valueType="num">
                                      <p:cBhvr>
                                        <p:cTn id="97" dur="1" fill="hold"/>
                                        <p:tgtEl>
                                          <p:spTgt spid="34"/>
                                        </p:tgtEl>
                                        <p:attrNameLst>
                                          <p:attrName/>
                                        </p:attrNameLst>
                                      </p:cBhvr>
                                    </p:anim>
                                  </p:childTnLst>
                                </p:cTn>
                              </p:par>
                              <p:par>
                                <p:cTn id="98" presetID="24" presetClass="entr" presetSubtype="0" fill="hold" nodeType="withEffect">
                                  <p:stCondLst>
                                    <p:cond delay="0"/>
                                  </p:stCondLst>
                                  <p:childTnLst>
                                    <p:set>
                                      <p:cBhvr>
                                        <p:cTn id="99" dur="1" fill="hold">
                                          <p:stCondLst>
                                            <p:cond delay="0"/>
                                          </p:stCondLst>
                                        </p:cTn>
                                        <p:tgtEl>
                                          <p:spTgt spid="41"/>
                                        </p:tgtEl>
                                        <p:attrNameLst>
                                          <p:attrName>style.visibility</p:attrName>
                                        </p:attrNameLst>
                                      </p:cBhvr>
                                      <p:to>
                                        <p:strVal val="visible"/>
                                      </p:to>
                                    </p:set>
                                    <p:anim to="" calcmode="lin" valueType="num">
                                      <p:cBhvr>
                                        <p:cTn id="100" dur="1" fill="hold"/>
                                        <p:tgtEl>
                                          <p:spTgt spid="41"/>
                                        </p:tgtEl>
                                        <p:attrNameLst>
                                          <p:attrName/>
                                        </p:attrNameLst>
                                      </p:cBhvr>
                                    </p:anim>
                                  </p:childTnLst>
                                </p:cTn>
                              </p:par>
                            </p:childTnLst>
                          </p:cTn>
                        </p:par>
                      </p:childTnLst>
                    </p:cTn>
                  </p:par>
                  <p:par>
                    <p:cTn id="101" fill="hold">
                      <p:stCondLst>
                        <p:cond delay="indefinite"/>
                      </p:stCondLst>
                      <p:childTnLst>
                        <p:par>
                          <p:cTn id="102" fill="hold">
                            <p:stCondLst>
                              <p:cond delay="0"/>
                            </p:stCondLst>
                            <p:childTnLst>
                              <p:par>
                                <p:cTn id="103" presetID="24" presetClass="entr" presetSubtype="0" fill="hold" grpId="2" nodeType="clickEffect">
                                  <p:stCondLst>
                                    <p:cond delay="0"/>
                                  </p:stCondLst>
                                  <p:childTnLst>
                                    <p:set>
                                      <p:cBhvr>
                                        <p:cTn id="104" dur="1" fill="hold">
                                          <p:stCondLst>
                                            <p:cond delay="0"/>
                                          </p:stCondLst>
                                        </p:cTn>
                                        <p:tgtEl>
                                          <p:spTgt spid="35"/>
                                        </p:tgtEl>
                                        <p:attrNameLst>
                                          <p:attrName>style.visibility</p:attrName>
                                        </p:attrNameLst>
                                      </p:cBhvr>
                                      <p:to>
                                        <p:strVal val="visible"/>
                                      </p:to>
                                    </p:set>
                                    <p:anim to="" calcmode="lin" valueType="num">
                                      <p:cBhvr>
                                        <p:cTn id="105" dur="1" fill="hold"/>
                                        <p:tgtEl>
                                          <p:spTgt spid="35"/>
                                        </p:tgtEl>
                                        <p:attrNameLst>
                                          <p:attrName/>
                                        </p:attrNameLst>
                                      </p:cBhvr>
                                    </p:anim>
                                  </p:childTnLst>
                                </p:cTn>
                              </p:par>
                              <p:par>
                                <p:cTn id="106" presetID="24" presetClass="entr" presetSubtype="0" fill="hold" nodeType="withEffect">
                                  <p:stCondLst>
                                    <p:cond delay="0"/>
                                  </p:stCondLst>
                                  <p:childTnLst>
                                    <p:set>
                                      <p:cBhvr>
                                        <p:cTn id="107" dur="1" fill="hold">
                                          <p:stCondLst>
                                            <p:cond delay="0"/>
                                          </p:stCondLst>
                                        </p:cTn>
                                        <p:tgtEl>
                                          <p:spTgt spid="42"/>
                                        </p:tgtEl>
                                        <p:attrNameLst>
                                          <p:attrName>style.visibility</p:attrName>
                                        </p:attrNameLst>
                                      </p:cBhvr>
                                      <p:to>
                                        <p:strVal val="visible"/>
                                      </p:to>
                                    </p:set>
                                    <p:anim to="" calcmode="lin" valueType="num">
                                      <p:cBhvr>
                                        <p:cTn id="108" dur="1" fill="hold"/>
                                        <p:tgtEl>
                                          <p:spTgt spid="42"/>
                                        </p:tgtEl>
                                        <p:attrNameLst>
                                          <p:attrName/>
                                        </p:attrNameLst>
                                      </p:cBhvr>
                                    </p:anim>
                                  </p:childTnLst>
                                </p:cTn>
                              </p:par>
                              <p:par>
                                <p:cTn id="109" presetID="24" presetClass="entr" presetSubtype="0" fill="hold" grpId="2" nodeType="withEffect">
                                  <p:stCondLst>
                                    <p:cond delay="0"/>
                                  </p:stCondLst>
                                  <p:childTnLst>
                                    <p:set>
                                      <p:cBhvr>
                                        <p:cTn id="110" dur="1" fill="hold">
                                          <p:stCondLst>
                                            <p:cond delay="0"/>
                                          </p:stCondLst>
                                        </p:cTn>
                                        <p:tgtEl>
                                          <p:spTgt spid="36"/>
                                        </p:tgtEl>
                                        <p:attrNameLst>
                                          <p:attrName>style.visibility</p:attrName>
                                        </p:attrNameLst>
                                      </p:cBhvr>
                                      <p:to>
                                        <p:strVal val="visible"/>
                                      </p:to>
                                    </p:set>
                                    <p:anim to="" calcmode="lin" valueType="num">
                                      <p:cBhvr>
                                        <p:cTn id="111" dur="1" fill="hold"/>
                                        <p:tgtEl>
                                          <p:spTgt spid="36"/>
                                        </p:tgtEl>
                                        <p:attrNameLst>
                                          <p:attrName/>
                                        </p:attrNameLst>
                                      </p:cBhvr>
                                    </p:anim>
                                  </p:childTnLst>
                                </p:cTn>
                              </p:par>
                              <p:par>
                                <p:cTn id="112" presetID="24" presetClass="entr" presetSubtype="0" fill="hold" nodeType="withEffect">
                                  <p:stCondLst>
                                    <p:cond delay="0"/>
                                  </p:stCondLst>
                                  <p:childTnLst>
                                    <p:set>
                                      <p:cBhvr>
                                        <p:cTn id="113" dur="1" fill="hold">
                                          <p:stCondLst>
                                            <p:cond delay="0"/>
                                          </p:stCondLst>
                                        </p:cTn>
                                        <p:tgtEl>
                                          <p:spTgt spid="43"/>
                                        </p:tgtEl>
                                        <p:attrNameLst>
                                          <p:attrName>style.visibility</p:attrName>
                                        </p:attrNameLst>
                                      </p:cBhvr>
                                      <p:to>
                                        <p:strVal val="visible"/>
                                      </p:to>
                                    </p:set>
                                    <p:anim to="" calcmode="lin" valueType="num">
                                      <p:cBhvr>
                                        <p:cTn id="114" dur="1" fill="hold"/>
                                        <p:tgtEl>
                                          <p:spTgt spid="4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sp>
          <p:nvSpPr>
            <p:cNvPr id="3"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5"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6"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7" name="Text Box 10"/>
          <p:cNvSpPr txBox="1">
            <a:spLocks noChangeArrowheads="1"/>
          </p:cNvSpPr>
          <p:nvPr/>
        </p:nvSpPr>
        <p:spPr bwMode="auto">
          <a:xfrm>
            <a:off x="251520" y="980728"/>
            <a:ext cx="8243888" cy="1015663"/>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Qualité nutritionnelle des pâtes: Composition chimique</a:t>
            </a:r>
          </a:p>
          <a:p>
            <a:pPr fontAlgn="auto">
              <a:spcBef>
                <a:spcPct val="50000"/>
              </a:spcBef>
              <a:spcAft>
                <a:spcPts val="0"/>
              </a:spcAft>
              <a:buClr>
                <a:schemeClr val="tx2"/>
              </a:buClr>
              <a:defRPr/>
            </a:pPr>
            <a:endParaRPr lang="fr-FR" sz="2400" b="1" dirty="0">
              <a:solidFill>
                <a:schemeClr val="bg1"/>
              </a:solidFill>
              <a:effectLst>
                <a:outerShdw blurRad="38100" dist="38100" dir="2700000" algn="tl">
                  <a:srgbClr val="000000"/>
                </a:outerShdw>
              </a:effectLst>
              <a:latin typeface="Book Antiqua" pitchFamily="18" charset="0"/>
              <a:cs typeface="+mn-cs"/>
            </a:endParaRPr>
          </a:p>
        </p:txBody>
      </p:sp>
      <p:sp>
        <p:nvSpPr>
          <p:cNvPr id="11" name="Rectangle 10"/>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Matériel et méthodes</a:t>
            </a:r>
            <a:endParaRPr lang="fr-FR" sz="2400" dirty="0">
              <a:solidFill>
                <a:srgbClr val="996633"/>
              </a:solidFill>
              <a:latin typeface="Times New Roman" pitchFamily="18" charset="0"/>
              <a:cs typeface="Times New Roman" pitchFamily="18" charset="0"/>
            </a:endParaRPr>
          </a:p>
        </p:txBody>
      </p:sp>
      <p:grpSp>
        <p:nvGrpSpPr>
          <p:cNvPr id="27" name="Groupe 26"/>
          <p:cNvGrpSpPr/>
          <p:nvPr/>
        </p:nvGrpSpPr>
        <p:grpSpPr>
          <a:xfrm>
            <a:off x="323455" y="3789029"/>
            <a:ext cx="7416897" cy="792099"/>
            <a:chOff x="323455" y="3789029"/>
            <a:chExt cx="7416897" cy="792099"/>
          </a:xfrm>
        </p:grpSpPr>
        <p:sp>
          <p:nvSpPr>
            <p:cNvPr id="42" name="AutoShape 54"/>
            <p:cNvSpPr>
              <a:spLocks noChangeArrowheads="1"/>
            </p:cNvSpPr>
            <p:nvPr/>
          </p:nvSpPr>
          <p:spPr bwMode="gray">
            <a:xfrm>
              <a:off x="323528" y="3954426"/>
              <a:ext cx="7416824" cy="626702"/>
            </a:xfrm>
            <a:prstGeom prst="roundRect">
              <a:avLst>
                <a:gd name="adj" fmla="val 16667"/>
              </a:avLst>
            </a:prstGeom>
            <a:solidFill>
              <a:srgbClr val="F6C700"/>
            </a:solidFill>
            <a:ln/>
          </p:spPr>
          <p:style>
            <a:lnRef idx="1">
              <a:schemeClr val="accent6"/>
            </a:lnRef>
            <a:fillRef idx="2">
              <a:schemeClr val="accent6"/>
            </a:fillRef>
            <a:effectRef idx="1">
              <a:schemeClr val="accent6"/>
            </a:effectRef>
            <a:fontRef idx="minor">
              <a:schemeClr val="dk1"/>
            </a:fontRef>
          </p:style>
          <p:txBody>
            <a:bodyPr wrap="none" anchor="ctr"/>
            <a:lstStyle/>
            <a:p>
              <a:r>
                <a:rPr lang="fr-FR" dirty="0" smtClean="0">
                  <a:solidFill>
                    <a:schemeClr val="bg1"/>
                  </a:solidFill>
                  <a:latin typeface="Times New Roman" pitchFamily="18" charset="0"/>
                  <a:cs typeface="Times New Roman" pitchFamily="18" charset="0"/>
                </a:rPr>
                <a:t>   </a:t>
              </a:r>
              <a:r>
                <a:rPr lang="fr-FR" dirty="0" smtClean="0">
                  <a:solidFill>
                    <a:srgbClr val="966F00"/>
                  </a:solidFill>
                  <a:latin typeface="Times New Roman" pitchFamily="18" charset="0"/>
                  <a:cs typeface="Times New Roman" pitchFamily="18" charset="0"/>
                </a:rPr>
                <a:t>Selon la méthode (AOAC, 996.11) </a:t>
              </a:r>
              <a:endParaRPr lang="fr-FR" dirty="0">
                <a:solidFill>
                  <a:srgbClr val="966F00"/>
                </a:solidFill>
                <a:latin typeface="Times New Roman" pitchFamily="18" charset="0"/>
                <a:cs typeface="Times New Roman" pitchFamily="18" charset="0"/>
              </a:endParaRPr>
            </a:p>
          </p:txBody>
        </p:sp>
        <p:sp>
          <p:nvSpPr>
            <p:cNvPr id="63" name="AutoShape 65"/>
            <p:cNvSpPr>
              <a:spLocks noChangeArrowheads="1"/>
            </p:cNvSpPr>
            <p:nvPr/>
          </p:nvSpPr>
          <p:spPr bwMode="gray">
            <a:xfrm>
              <a:off x="323455" y="3789029"/>
              <a:ext cx="3731039" cy="288043"/>
            </a:xfrm>
            <a:prstGeom prst="roundRect">
              <a:avLst>
                <a:gd name="adj" fmla="val 50000"/>
              </a:avLst>
            </a:prstGeom>
            <a:solidFill>
              <a:srgbClr val="9966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sz="2000" dirty="0" smtClean="0">
                  <a:solidFill>
                    <a:schemeClr val="bg1"/>
                  </a:solidFill>
                  <a:latin typeface="Times New Roman" pitchFamily="18" charset="0"/>
                  <a:cs typeface="Times New Roman" pitchFamily="18" charset="0"/>
                </a:rPr>
                <a:t>Dosage de l’amidon</a:t>
              </a:r>
              <a:endParaRPr lang="fr-FR" sz="2000" dirty="0">
                <a:solidFill>
                  <a:schemeClr val="bg1"/>
                </a:solidFill>
                <a:latin typeface="Times New Roman" pitchFamily="18" charset="0"/>
                <a:cs typeface="Times New Roman" pitchFamily="18" charset="0"/>
              </a:endParaRPr>
            </a:p>
          </p:txBody>
        </p:sp>
      </p:grpSp>
      <p:grpSp>
        <p:nvGrpSpPr>
          <p:cNvPr id="25" name="Groupe 24"/>
          <p:cNvGrpSpPr/>
          <p:nvPr/>
        </p:nvGrpSpPr>
        <p:grpSpPr>
          <a:xfrm>
            <a:off x="323198" y="1772816"/>
            <a:ext cx="7633178" cy="876919"/>
            <a:chOff x="323198" y="1772816"/>
            <a:chExt cx="7633178" cy="876919"/>
          </a:xfrm>
        </p:grpSpPr>
        <p:sp>
          <p:nvSpPr>
            <p:cNvPr id="45" name="AutoShape 55"/>
            <p:cNvSpPr>
              <a:spLocks noChangeArrowheads="1"/>
            </p:cNvSpPr>
            <p:nvPr/>
          </p:nvSpPr>
          <p:spPr bwMode="gray">
            <a:xfrm>
              <a:off x="365726" y="1988840"/>
              <a:ext cx="7590650" cy="660895"/>
            </a:xfrm>
            <a:prstGeom prst="roundRect">
              <a:avLst>
                <a:gd name="adj" fmla="val 16667"/>
              </a:avLst>
            </a:prstGeom>
            <a:solidFill>
              <a:srgbClr val="F6C700">
                <a:alpha val="30000"/>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dirty="0" smtClean="0">
                  <a:solidFill>
                    <a:srgbClr val="996633"/>
                  </a:solidFill>
                  <a:latin typeface="Times New Roman" pitchFamily="18" charset="0"/>
                  <a:cs typeface="Times New Roman" pitchFamily="18" charset="0"/>
                </a:rPr>
                <a:t>Selon la méthode (AOAC, 925,09</a:t>
              </a:r>
              <a:r>
                <a:rPr lang="fr-FR" dirty="0" smtClean="0">
                  <a:solidFill>
                    <a:srgbClr val="966F00"/>
                  </a:solidFill>
                </a:rPr>
                <a:t>)</a:t>
              </a:r>
              <a:endParaRPr lang="fr-FR" dirty="0">
                <a:solidFill>
                  <a:srgbClr val="966F00"/>
                </a:solidFill>
              </a:endParaRPr>
            </a:p>
          </p:txBody>
        </p:sp>
        <p:sp>
          <p:nvSpPr>
            <p:cNvPr id="56" name="AutoShape 67"/>
            <p:cNvSpPr>
              <a:spLocks noChangeArrowheads="1"/>
            </p:cNvSpPr>
            <p:nvPr/>
          </p:nvSpPr>
          <p:spPr bwMode="gray">
            <a:xfrm>
              <a:off x="323198" y="1772816"/>
              <a:ext cx="3662447" cy="294800"/>
            </a:xfrm>
            <a:prstGeom prst="roundRect">
              <a:avLst>
                <a:gd name="adj" fmla="val 17509"/>
              </a:avLst>
            </a:prstGeom>
            <a:solidFill>
              <a:srgbClr val="FFCC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sz="2000" dirty="0" smtClean="0">
                  <a:solidFill>
                    <a:schemeClr val="bg1"/>
                  </a:solidFill>
                  <a:latin typeface="Times New Roman" pitchFamily="18" charset="0"/>
                  <a:cs typeface="Times New Roman" pitchFamily="18" charset="0"/>
                </a:rPr>
                <a:t>Détermination de l’humidité</a:t>
              </a:r>
              <a:endParaRPr lang="fr-FR" sz="2000" dirty="0">
                <a:solidFill>
                  <a:schemeClr val="bg1"/>
                </a:solidFill>
                <a:latin typeface="Times New Roman" pitchFamily="18" charset="0"/>
                <a:cs typeface="Times New Roman" pitchFamily="18" charset="0"/>
              </a:endParaRPr>
            </a:p>
          </p:txBody>
        </p:sp>
      </p:grpSp>
      <p:grpSp>
        <p:nvGrpSpPr>
          <p:cNvPr id="28" name="Groupe 27"/>
          <p:cNvGrpSpPr/>
          <p:nvPr/>
        </p:nvGrpSpPr>
        <p:grpSpPr>
          <a:xfrm>
            <a:off x="394677" y="4725133"/>
            <a:ext cx="7345675" cy="864107"/>
            <a:chOff x="394677" y="4725133"/>
            <a:chExt cx="7345675" cy="864107"/>
          </a:xfrm>
        </p:grpSpPr>
        <p:sp>
          <p:nvSpPr>
            <p:cNvPr id="50" name="AutoShape 55"/>
            <p:cNvSpPr>
              <a:spLocks noChangeArrowheads="1"/>
            </p:cNvSpPr>
            <p:nvPr/>
          </p:nvSpPr>
          <p:spPr bwMode="gray">
            <a:xfrm>
              <a:off x="406700" y="4926622"/>
              <a:ext cx="7333652" cy="662618"/>
            </a:xfrm>
            <a:prstGeom prst="roundRect">
              <a:avLst>
                <a:gd name="adj" fmla="val 16667"/>
              </a:avLst>
            </a:prstGeom>
            <a:solidFill>
              <a:srgbClr val="E6AA00"/>
            </a:solidFill>
            <a:ln/>
          </p:spPr>
          <p:style>
            <a:lnRef idx="1">
              <a:schemeClr val="accent3"/>
            </a:lnRef>
            <a:fillRef idx="2">
              <a:schemeClr val="accent3"/>
            </a:fillRef>
            <a:effectRef idx="1">
              <a:schemeClr val="accent3"/>
            </a:effectRef>
            <a:fontRef idx="minor">
              <a:schemeClr val="dk1"/>
            </a:fontRef>
          </p:style>
          <p:txBody>
            <a:bodyPr wrap="none" anchor="ctr"/>
            <a:lstStyle/>
            <a:p>
              <a:r>
                <a:rPr lang="fr-FR" dirty="0" smtClean="0">
                  <a:solidFill>
                    <a:schemeClr val="bg1"/>
                  </a:solidFill>
                  <a:latin typeface="Times New Roman" pitchFamily="18" charset="0"/>
                  <a:cs typeface="Times New Roman" pitchFamily="18" charset="0"/>
                </a:rPr>
                <a:t>Selon la </a:t>
              </a:r>
              <a:r>
                <a:rPr lang="fr-FR" dirty="0" err="1" smtClean="0">
                  <a:solidFill>
                    <a:schemeClr val="bg1"/>
                  </a:solidFill>
                  <a:latin typeface="Times New Roman" pitchFamily="18" charset="0"/>
                  <a:cs typeface="Times New Roman" pitchFamily="18" charset="0"/>
                </a:rPr>
                <a:t>méthde</a:t>
              </a:r>
              <a:r>
                <a:rPr lang="fr-FR" dirty="0" smtClean="0">
                  <a:solidFill>
                    <a:schemeClr val="bg1"/>
                  </a:solidFill>
                  <a:latin typeface="Times New Roman" pitchFamily="18" charset="0"/>
                  <a:cs typeface="Times New Roman" pitchFamily="18" charset="0"/>
                </a:rPr>
                <a:t> (AACC, 08-03)</a:t>
              </a:r>
              <a:endParaRPr lang="fr-FR" dirty="0">
                <a:solidFill>
                  <a:schemeClr val="bg1"/>
                </a:solidFill>
                <a:latin typeface="Times New Roman" pitchFamily="18" charset="0"/>
                <a:cs typeface="Times New Roman" pitchFamily="18" charset="0"/>
              </a:endParaRPr>
            </a:p>
          </p:txBody>
        </p:sp>
        <p:sp>
          <p:nvSpPr>
            <p:cNvPr id="55" name="AutoShape 70"/>
            <p:cNvSpPr>
              <a:spLocks noChangeArrowheads="1"/>
            </p:cNvSpPr>
            <p:nvPr/>
          </p:nvSpPr>
          <p:spPr bwMode="gray">
            <a:xfrm>
              <a:off x="394677" y="4725133"/>
              <a:ext cx="3752442" cy="288043"/>
            </a:xfrm>
            <a:prstGeom prst="roundRect">
              <a:avLst>
                <a:gd name="adj" fmla="val 50000"/>
              </a:avLst>
            </a:prstGeom>
            <a:solidFill>
              <a:srgbClr val="CC66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sz="2000" dirty="0" smtClean="0">
                  <a:solidFill>
                    <a:schemeClr val="bg1"/>
                  </a:solidFill>
                  <a:latin typeface="Times New Roman" pitchFamily="18" charset="0"/>
                  <a:cs typeface="Times New Roman" pitchFamily="18" charset="0"/>
                </a:rPr>
                <a:t>Détermination des cendres</a:t>
              </a:r>
              <a:endParaRPr lang="fr-FR" sz="2000" dirty="0">
                <a:solidFill>
                  <a:schemeClr val="bg1"/>
                </a:solidFill>
                <a:latin typeface="Times New Roman" pitchFamily="18" charset="0"/>
                <a:cs typeface="Times New Roman" pitchFamily="18" charset="0"/>
              </a:endParaRPr>
            </a:p>
          </p:txBody>
        </p:sp>
      </p:grpSp>
      <p:grpSp>
        <p:nvGrpSpPr>
          <p:cNvPr id="29" name="Groupe 28"/>
          <p:cNvGrpSpPr/>
          <p:nvPr/>
        </p:nvGrpSpPr>
        <p:grpSpPr>
          <a:xfrm>
            <a:off x="395536" y="5733245"/>
            <a:ext cx="7344816" cy="936115"/>
            <a:chOff x="395536" y="5733245"/>
            <a:chExt cx="7344816" cy="936115"/>
          </a:xfrm>
        </p:grpSpPr>
        <p:sp>
          <p:nvSpPr>
            <p:cNvPr id="69" name="AutoShape 55"/>
            <p:cNvSpPr>
              <a:spLocks noChangeArrowheads="1"/>
            </p:cNvSpPr>
            <p:nvPr/>
          </p:nvSpPr>
          <p:spPr bwMode="gray">
            <a:xfrm>
              <a:off x="395536" y="6006742"/>
              <a:ext cx="7344816" cy="662618"/>
            </a:xfrm>
            <a:prstGeom prst="roundRect">
              <a:avLst>
                <a:gd name="adj" fmla="val 16667"/>
              </a:avLst>
            </a:prstGeom>
            <a:solidFill>
              <a:srgbClr val="966F00"/>
            </a:solidFill>
            <a:ln/>
          </p:spPr>
          <p:style>
            <a:lnRef idx="1">
              <a:schemeClr val="accent3"/>
            </a:lnRef>
            <a:fillRef idx="2">
              <a:schemeClr val="accent3"/>
            </a:fillRef>
            <a:effectRef idx="1">
              <a:schemeClr val="accent3"/>
            </a:effectRef>
            <a:fontRef idx="minor">
              <a:schemeClr val="dk1"/>
            </a:fontRef>
          </p:style>
          <p:txBody>
            <a:bodyPr wrap="none" anchor="ctr"/>
            <a:lstStyle/>
            <a:p>
              <a:r>
                <a:rPr lang="fr-FR" dirty="0" smtClean="0">
                  <a:solidFill>
                    <a:schemeClr val="bg1"/>
                  </a:solidFill>
                  <a:latin typeface="Times New Roman" pitchFamily="18" charset="0"/>
                  <a:cs typeface="Times New Roman" pitchFamily="18" charset="0"/>
                </a:rPr>
                <a:t>Selon la méthode  (AOAC 945-16)</a:t>
              </a:r>
              <a:endParaRPr lang="fr-FR" dirty="0">
                <a:solidFill>
                  <a:schemeClr val="bg1"/>
                </a:solidFill>
                <a:latin typeface="Times New Roman" pitchFamily="18" charset="0"/>
                <a:cs typeface="Times New Roman" pitchFamily="18" charset="0"/>
              </a:endParaRPr>
            </a:p>
          </p:txBody>
        </p:sp>
        <p:sp>
          <p:nvSpPr>
            <p:cNvPr id="70" name="AutoShape 70"/>
            <p:cNvSpPr>
              <a:spLocks noChangeArrowheads="1"/>
            </p:cNvSpPr>
            <p:nvPr/>
          </p:nvSpPr>
          <p:spPr bwMode="gray">
            <a:xfrm>
              <a:off x="395536" y="5733245"/>
              <a:ext cx="3250743" cy="288043"/>
            </a:xfrm>
            <a:prstGeom prst="roundRect">
              <a:avLst>
                <a:gd name="adj" fmla="val 50000"/>
              </a:avLst>
            </a:prstGeom>
            <a:solidFill>
              <a:srgbClr val="CAAB5E"/>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sz="2000" dirty="0" smtClean="0">
                  <a:solidFill>
                    <a:schemeClr val="bg1"/>
                  </a:solidFill>
                  <a:latin typeface="Times New Roman" pitchFamily="18" charset="0"/>
                  <a:cs typeface="Times New Roman" pitchFamily="18" charset="0"/>
                </a:rPr>
                <a:t>Dosage des lipides</a:t>
              </a:r>
              <a:endParaRPr lang="fr-FR" sz="2000" dirty="0">
                <a:solidFill>
                  <a:schemeClr val="bg1"/>
                </a:solidFill>
                <a:latin typeface="Times New Roman" pitchFamily="18" charset="0"/>
                <a:cs typeface="Times New Roman" pitchFamily="18" charset="0"/>
              </a:endParaRPr>
            </a:p>
          </p:txBody>
        </p:sp>
      </p:grpSp>
      <p:grpSp>
        <p:nvGrpSpPr>
          <p:cNvPr id="30" name="Groupe 29"/>
          <p:cNvGrpSpPr/>
          <p:nvPr/>
        </p:nvGrpSpPr>
        <p:grpSpPr>
          <a:xfrm>
            <a:off x="388103" y="2780928"/>
            <a:ext cx="7352249" cy="864096"/>
            <a:chOff x="388103" y="2780928"/>
            <a:chExt cx="7352249" cy="864096"/>
          </a:xfrm>
        </p:grpSpPr>
        <p:grpSp>
          <p:nvGrpSpPr>
            <p:cNvPr id="26" name="Groupe 25"/>
            <p:cNvGrpSpPr/>
            <p:nvPr/>
          </p:nvGrpSpPr>
          <p:grpSpPr>
            <a:xfrm>
              <a:off x="388103" y="2780928"/>
              <a:ext cx="7352249" cy="864096"/>
              <a:chOff x="388103" y="2780928"/>
              <a:chExt cx="7352249" cy="864096"/>
            </a:xfrm>
          </p:grpSpPr>
          <p:sp>
            <p:nvSpPr>
              <p:cNvPr id="44" name="AutoShape 52"/>
              <p:cNvSpPr>
                <a:spLocks noChangeArrowheads="1"/>
              </p:cNvSpPr>
              <p:nvPr/>
            </p:nvSpPr>
            <p:spPr bwMode="gray">
              <a:xfrm>
                <a:off x="388103" y="3027554"/>
                <a:ext cx="7352249" cy="617470"/>
              </a:xfrm>
              <a:prstGeom prst="roundRect">
                <a:avLst>
                  <a:gd name="adj" fmla="val 16667"/>
                </a:avLst>
              </a:prstGeom>
              <a:solidFill>
                <a:srgbClr val="FF9933"/>
              </a:solidFill>
              <a:ln>
                <a:noFill/>
              </a:ln>
            </p:spPr>
            <p:style>
              <a:lnRef idx="1">
                <a:schemeClr val="accent4"/>
              </a:lnRef>
              <a:fillRef idx="2">
                <a:schemeClr val="accent4"/>
              </a:fillRef>
              <a:effectRef idx="1">
                <a:schemeClr val="accent4"/>
              </a:effectRef>
              <a:fontRef idx="minor">
                <a:schemeClr val="dk1"/>
              </a:fontRef>
            </p:style>
            <p:txBody>
              <a:bodyPr wrap="none" anchor="ctr"/>
              <a:lstStyle/>
              <a:p>
                <a:endParaRPr lang="fr-FR" dirty="0"/>
              </a:p>
            </p:txBody>
          </p:sp>
          <p:sp>
            <p:nvSpPr>
              <p:cNvPr id="64" name="AutoShape 57"/>
              <p:cNvSpPr>
                <a:spLocks noChangeArrowheads="1"/>
              </p:cNvSpPr>
              <p:nvPr/>
            </p:nvSpPr>
            <p:spPr bwMode="gray">
              <a:xfrm>
                <a:off x="405497" y="2780928"/>
                <a:ext cx="3662447" cy="294800"/>
              </a:xfrm>
              <a:prstGeom prst="roundRect">
                <a:avLst>
                  <a:gd name="adj" fmla="val 17509"/>
                </a:avLst>
              </a:prstGeom>
              <a:solidFill>
                <a:srgbClr val="9933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sz="2000" dirty="0" smtClean="0">
                    <a:solidFill>
                      <a:schemeClr val="bg1"/>
                    </a:solidFill>
                    <a:latin typeface="Times New Roman" pitchFamily="18" charset="0"/>
                    <a:cs typeface="Times New Roman" pitchFamily="18" charset="0"/>
                  </a:rPr>
                  <a:t>Dosage des protéines</a:t>
                </a:r>
                <a:endParaRPr lang="fr-FR" sz="2000" dirty="0">
                  <a:solidFill>
                    <a:schemeClr val="bg1"/>
                  </a:solidFill>
                  <a:latin typeface="Times New Roman" pitchFamily="18" charset="0"/>
                  <a:cs typeface="Times New Roman" pitchFamily="18" charset="0"/>
                </a:endParaRPr>
              </a:p>
            </p:txBody>
          </p:sp>
        </p:grpSp>
        <p:sp>
          <p:nvSpPr>
            <p:cNvPr id="71" name="Rectangle 70"/>
            <p:cNvSpPr/>
            <p:nvPr/>
          </p:nvSpPr>
          <p:spPr>
            <a:xfrm>
              <a:off x="539552" y="3068960"/>
              <a:ext cx="6984776" cy="369332"/>
            </a:xfrm>
            <a:prstGeom prst="rect">
              <a:avLst/>
            </a:prstGeom>
            <a:ln>
              <a:noFill/>
            </a:ln>
          </p:spPr>
          <p:txBody>
            <a:bodyPr wrap="square">
              <a:spAutoFit/>
            </a:bodyPr>
            <a:lstStyle/>
            <a:p>
              <a:r>
                <a:rPr lang="fr-FR" dirty="0" smtClean="0">
                  <a:solidFill>
                    <a:schemeClr val="bg1"/>
                  </a:solidFill>
                  <a:latin typeface="Times New Roman" pitchFamily="18" charset="0"/>
                  <a:cs typeface="Times New Roman" pitchFamily="18" charset="0"/>
                </a:rPr>
                <a:t>Par la méthode de </a:t>
              </a:r>
              <a:r>
                <a:rPr lang="fr-FR" dirty="0" err="1" smtClean="0">
                  <a:solidFill>
                    <a:schemeClr val="bg1"/>
                  </a:solidFill>
                  <a:latin typeface="Times New Roman" pitchFamily="18" charset="0"/>
                  <a:cs typeface="Times New Roman" pitchFamily="18" charset="0"/>
                </a:rPr>
                <a:t>Kjeldahl</a:t>
              </a:r>
              <a:r>
                <a:rPr lang="fr-FR" dirty="0" smtClean="0">
                  <a:solidFill>
                    <a:schemeClr val="bg1"/>
                  </a:solidFill>
                  <a:latin typeface="Times New Roman" pitchFamily="18" charset="0"/>
                  <a:cs typeface="Times New Roman" pitchFamily="18" charset="0"/>
                </a:rPr>
                <a:t> (AACC, 46-13</a:t>
              </a:r>
              <a:r>
                <a:rPr lang="fr-FR" dirty="0" smtClean="0">
                  <a:solidFill>
                    <a:schemeClr val="bg1"/>
                  </a:solidFill>
                </a:rPr>
                <a:t>)</a:t>
              </a:r>
              <a:endParaRPr lang="fr-FR" dirty="0">
                <a:solidFill>
                  <a:schemeClr val="bg1"/>
                </a:solidFill>
              </a:endParaRPr>
            </a:p>
          </p:txBody>
        </p:sp>
      </p:grpSp>
      <p:sp>
        <p:nvSpPr>
          <p:cNvPr id="23" name="Espace réservé du numéro de diapositive 22"/>
          <p:cNvSpPr>
            <a:spLocks noGrp="1"/>
          </p:cNvSpPr>
          <p:nvPr>
            <p:ph type="sldNum" sz="quarter" idx="12"/>
          </p:nvPr>
        </p:nvSpPr>
        <p:spPr/>
        <p:txBody>
          <a:bodyPr/>
          <a:lstStyle/>
          <a:p>
            <a:fld id="{595DA4C4-1FAB-46A1-BC97-01521FB48311}" type="slidenum">
              <a:rPr lang="es-ES" smtClean="0"/>
              <a:pPr/>
              <a:t>25</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to="" calcmode="lin" valueType="num">
                                      <p:cBhvr>
                                        <p:cTn id="13" dur="1" fill="hold"/>
                                        <p:tgtEl>
                                          <p:spTgt spid="2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to="" calcmode="lin" valueType="num">
                                      <p:cBhvr>
                                        <p:cTn id="16" dur="1" fill="hold"/>
                                        <p:tgtEl>
                                          <p:spTgt spid="30"/>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to="" calcmode="lin" valueType="num">
                                      <p:cBhvr>
                                        <p:cTn id="19" dur="1" fill="hold"/>
                                        <p:tgtEl>
                                          <p:spTgt spid="27"/>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to="" calcmode="lin" valueType="num">
                                      <p:cBhvr>
                                        <p:cTn id="22" dur="1" fill="hold"/>
                                        <p:tgtEl>
                                          <p:spTgt spid="28"/>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to="" calcmode="lin" valueType="num">
                                      <p:cBhvr>
                                        <p:cTn id="25"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sp>
          <p:nvSpPr>
            <p:cNvPr id="3"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C:\Users\user\Desktop\images (2).jpg"/>
            <p:cNvPicPr>
              <a:picLocks noChangeAspect="1" noChangeArrowheads="1"/>
            </p:cNvPicPr>
            <p:nvPr/>
          </p:nvPicPr>
          <p:blipFill>
            <a:blip r:embed="rId3" cstate="print"/>
            <a:srcRect/>
            <a:stretch>
              <a:fillRect/>
            </a:stretch>
          </p:blipFill>
          <p:spPr bwMode="auto">
            <a:xfrm>
              <a:off x="5436096" y="-27383"/>
              <a:ext cx="1656184" cy="936103"/>
            </a:xfrm>
            <a:prstGeom prst="rect">
              <a:avLst/>
            </a:prstGeom>
            <a:noFill/>
          </p:spPr>
        </p:pic>
        <p:pic>
          <p:nvPicPr>
            <p:cNvPr id="5" name="Picture 3" descr="C:\Users\user\Desktop\pasta-prices-rice.0.0.jpg"/>
            <p:cNvPicPr>
              <a:picLocks noChangeAspect="1" noChangeArrowheads="1"/>
            </p:cNvPicPr>
            <p:nvPr/>
          </p:nvPicPr>
          <p:blipFill>
            <a:blip r:embed="rId4" cstate="print"/>
            <a:srcRect/>
            <a:stretch>
              <a:fillRect/>
            </a:stretch>
          </p:blipFill>
          <p:spPr bwMode="auto">
            <a:xfrm>
              <a:off x="7236296" y="0"/>
              <a:ext cx="1656184" cy="908720"/>
            </a:xfrm>
            <a:prstGeom prst="rect">
              <a:avLst/>
            </a:prstGeom>
            <a:noFill/>
          </p:spPr>
        </p:pic>
        <p:pic>
          <p:nvPicPr>
            <p:cNvPr id="6" name="Picture 4" descr="C:\Users\user\Desktop\pasta_625x350_61436865206.jpg"/>
            <p:cNvPicPr>
              <a:picLocks noChangeAspect="1" noChangeArrowheads="1"/>
            </p:cNvPicPr>
            <p:nvPr/>
          </p:nvPicPr>
          <p:blipFill>
            <a:blip r:embed="rId5" cstate="print"/>
            <a:srcRect/>
            <a:stretch>
              <a:fillRect/>
            </a:stretch>
          </p:blipFill>
          <p:spPr bwMode="auto">
            <a:xfrm>
              <a:off x="3635896" y="0"/>
              <a:ext cx="1656184" cy="908720"/>
            </a:xfrm>
            <a:prstGeom prst="rect">
              <a:avLst/>
            </a:prstGeom>
            <a:noFill/>
          </p:spPr>
        </p:pic>
      </p:grpSp>
      <p:sp>
        <p:nvSpPr>
          <p:cNvPr id="10" name="Rectangle 9"/>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Matériel et méthodes</a:t>
            </a:r>
            <a:endParaRPr lang="fr-FR" sz="2400" dirty="0">
              <a:solidFill>
                <a:srgbClr val="996633"/>
              </a:solidFill>
              <a:latin typeface="Times New Roman" pitchFamily="18" charset="0"/>
              <a:cs typeface="Times New Roman" pitchFamily="18" charset="0"/>
            </a:endParaRPr>
          </a:p>
        </p:txBody>
      </p:sp>
      <p:sp>
        <p:nvSpPr>
          <p:cNvPr id="12" name="Text Box 10"/>
          <p:cNvSpPr txBox="1">
            <a:spLocks noChangeArrowheads="1"/>
          </p:cNvSpPr>
          <p:nvPr/>
        </p:nvSpPr>
        <p:spPr bwMode="auto">
          <a:xfrm>
            <a:off x="251520" y="1052737"/>
            <a:ext cx="8243888" cy="1015663"/>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Qualité nutritionnelle des pâtes: Composition chimique </a:t>
            </a:r>
          </a:p>
          <a:p>
            <a:pPr fontAlgn="auto">
              <a:spcBef>
                <a:spcPct val="50000"/>
              </a:spcBef>
              <a:spcAft>
                <a:spcPts val="0"/>
              </a:spcAft>
              <a:buClr>
                <a:schemeClr val="tx2"/>
              </a:buClr>
              <a:defRPr/>
            </a:pPr>
            <a:endParaRPr lang="fr-FR" sz="2400" b="1" dirty="0">
              <a:solidFill>
                <a:schemeClr val="bg1"/>
              </a:solidFill>
              <a:effectLst>
                <a:outerShdw blurRad="38100" dist="38100" dir="2700000" algn="tl">
                  <a:srgbClr val="000000"/>
                </a:outerShdw>
              </a:effectLst>
              <a:latin typeface="Book Antiqua" pitchFamily="18" charset="0"/>
              <a:cs typeface="+mn-cs"/>
            </a:endParaRPr>
          </a:p>
        </p:txBody>
      </p:sp>
      <p:grpSp>
        <p:nvGrpSpPr>
          <p:cNvPr id="51" name="Groupe 50"/>
          <p:cNvGrpSpPr/>
          <p:nvPr/>
        </p:nvGrpSpPr>
        <p:grpSpPr>
          <a:xfrm>
            <a:off x="323528" y="3349491"/>
            <a:ext cx="8567192" cy="511176"/>
            <a:chOff x="323528" y="3349491"/>
            <a:chExt cx="8567192" cy="511176"/>
          </a:xfrm>
        </p:grpSpPr>
        <p:grpSp>
          <p:nvGrpSpPr>
            <p:cNvPr id="79" name="Group 18"/>
            <p:cNvGrpSpPr>
              <a:grpSpLocks/>
            </p:cNvGrpSpPr>
            <p:nvPr/>
          </p:nvGrpSpPr>
          <p:grpSpPr bwMode="auto">
            <a:xfrm>
              <a:off x="423042" y="3349491"/>
              <a:ext cx="8467678" cy="511176"/>
              <a:chOff x="348" y="1740"/>
              <a:chExt cx="4773" cy="343"/>
            </a:xfrm>
          </p:grpSpPr>
          <p:sp>
            <p:nvSpPr>
              <p:cNvPr id="82" name="AutoShape 21"/>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fr-FR"/>
              </a:p>
            </p:txBody>
          </p:sp>
          <p:sp>
            <p:nvSpPr>
              <p:cNvPr id="83" name="AutoShape 22"/>
              <p:cNvSpPr>
                <a:spLocks noChangeArrowheads="1"/>
              </p:cNvSpPr>
              <p:nvPr/>
            </p:nvSpPr>
            <p:spPr bwMode="gray">
              <a:xfrm>
                <a:off x="350" y="1740"/>
                <a:ext cx="4771" cy="343"/>
              </a:xfrm>
              <a:prstGeom prst="roundRect">
                <a:avLst>
                  <a:gd name="adj" fmla="val 50000"/>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t="100000" r="100000"/>
                </a:path>
                <a:tileRect l="-100000" b="-100000"/>
              </a:gradFill>
              <a:ln w="9525" algn="ctr">
                <a:noFill/>
                <a:round/>
                <a:headEnd/>
                <a:tailEnd/>
              </a:ln>
              <a:effectLst/>
            </p:spPr>
            <p:txBody>
              <a:bodyPr wrap="none" anchor="ctr"/>
              <a:lstStyle/>
              <a:p>
                <a:endParaRPr lang="fr-FR" dirty="0">
                  <a:solidFill>
                    <a:srgbClr val="E6AA00"/>
                  </a:solidFill>
                </a:endParaRPr>
              </a:p>
            </p:txBody>
          </p:sp>
        </p:grpSp>
        <p:sp>
          <p:nvSpPr>
            <p:cNvPr id="61" name="Text Box 27"/>
            <p:cNvSpPr txBox="1">
              <a:spLocks noChangeArrowheads="1"/>
            </p:cNvSpPr>
            <p:nvPr/>
          </p:nvSpPr>
          <p:spPr bwMode="black">
            <a:xfrm>
              <a:off x="5854811" y="3424585"/>
              <a:ext cx="2731702" cy="313997"/>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pPr algn="ctr">
                <a:lnSpc>
                  <a:spcPct val="70000"/>
                </a:lnSpc>
                <a:spcBef>
                  <a:spcPct val="50000"/>
                </a:spcBef>
              </a:pPr>
              <a:r>
                <a:rPr lang="fr-FR" sz="2000" b="1" dirty="0" smtClean="0">
                  <a:solidFill>
                    <a:schemeClr val="bg1"/>
                  </a:solidFill>
                  <a:latin typeface="Times New Roman" pitchFamily="18" charset="0"/>
                  <a:cs typeface="Times New Roman" pitchFamily="18" charset="0"/>
                </a:rPr>
                <a:t>AOAC 2002.02</a:t>
              </a:r>
              <a:endParaRPr lang="en-US" sz="2000" b="1" dirty="0">
                <a:solidFill>
                  <a:schemeClr val="bg1"/>
                </a:solidFill>
                <a:latin typeface="Times New Roman" pitchFamily="18" charset="0"/>
                <a:cs typeface="Times New Roman" pitchFamily="18" charset="0"/>
              </a:endParaRPr>
            </a:p>
          </p:txBody>
        </p:sp>
        <p:sp>
          <p:nvSpPr>
            <p:cNvPr id="62" name="Text Box 28"/>
            <p:cNvSpPr txBox="1">
              <a:spLocks noChangeArrowheads="1"/>
            </p:cNvSpPr>
            <p:nvPr/>
          </p:nvSpPr>
          <p:spPr bwMode="black">
            <a:xfrm>
              <a:off x="323528" y="3424585"/>
              <a:ext cx="2999629" cy="307777"/>
            </a:xfrm>
            <a:prstGeom prst="rect">
              <a:avLst/>
            </a:prstGeom>
            <a:noFill/>
            <a:ln w="9525" algn="ctr">
              <a:noFill/>
              <a:miter lim="800000"/>
              <a:headEnd/>
              <a:tailEnd/>
            </a:ln>
            <a:effectLst>
              <a:outerShdw dist="17961" dir="2700000" algn="ctr" rotWithShape="0">
                <a:srgbClr val="000000">
                  <a:alpha val="50000"/>
                </a:srgbClr>
              </a:outerShdw>
            </a:effectLst>
          </p:spPr>
          <p:txBody>
            <a:bodyPr wrap="square">
              <a:spAutoFit/>
            </a:bodyPr>
            <a:lstStyle/>
            <a:p>
              <a:pPr algn="ctr">
                <a:lnSpc>
                  <a:spcPct val="70000"/>
                </a:lnSpc>
                <a:spcBef>
                  <a:spcPct val="50000"/>
                </a:spcBef>
              </a:pPr>
              <a:r>
                <a:rPr lang="en-US" sz="2000" b="1" dirty="0" err="1" smtClean="0">
                  <a:solidFill>
                    <a:srgbClr val="FFFFFF"/>
                  </a:solidFill>
                  <a:latin typeface="Times New Roman" pitchFamily="18" charset="0"/>
                  <a:cs typeface="Times New Roman" pitchFamily="18" charset="0"/>
                </a:rPr>
                <a:t>Amidon</a:t>
              </a:r>
              <a:r>
                <a:rPr lang="en-US" sz="2000" b="1" dirty="0" smtClean="0">
                  <a:solidFill>
                    <a:srgbClr val="FFFFFF"/>
                  </a:solidFill>
                  <a:latin typeface="Times New Roman" pitchFamily="18" charset="0"/>
                  <a:cs typeface="Times New Roman" pitchFamily="18" charset="0"/>
                </a:rPr>
                <a:t> </a:t>
              </a:r>
              <a:r>
                <a:rPr lang="en-US" sz="2000" b="1" dirty="0" err="1" smtClean="0">
                  <a:solidFill>
                    <a:srgbClr val="FFFFFF"/>
                  </a:solidFill>
                  <a:latin typeface="Times New Roman" pitchFamily="18" charset="0"/>
                  <a:cs typeface="Times New Roman" pitchFamily="18" charset="0"/>
                </a:rPr>
                <a:t>résistant</a:t>
              </a:r>
              <a:endParaRPr lang="en-US" sz="2000" b="1" dirty="0">
                <a:solidFill>
                  <a:srgbClr val="FFFFFF"/>
                </a:solidFill>
                <a:latin typeface="Times New Roman" pitchFamily="18" charset="0"/>
                <a:cs typeface="Times New Roman" pitchFamily="18" charset="0"/>
              </a:endParaRPr>
            </a:p>
          </p:txBody>
        </p:sp>
      </p:grpSp>
      <p:grpSp>
        <p:nvGrpSpPr>
          <p:cNvPr id="48" name="Groupe 47"/>
          <p:cNvGrpSpPr/>
          <p:nvPr/>
        </p:nvGrpSpPr>
        <p:grpSpPr>
          <a:xfrm>
            <a:off x="752504" y="4007625"/>
            <a:ext cx="7809995" cy="573299"/>
            <a:chOff x="752504" y="4007625"/>
            <a:chExt cx="7809995" cy="573299"/>
          </a:xfrm>
        </p:grpSpPr>
        <p:grpSp>
          <p:nvGrpSpPr>
            <p:cNvPr id="47" name="Groupe 46"/>
            <p:cNvGrpSpPr/>
            <p:nvPr/>
          </p:nvGrpSpPr>
          <p:grpSpPr>
            <a:xfrm>
              <a:off x="752504" y="4007625"/>
              <a:ext cx="7809995" cy="573299"/>
              <a:chOff x="752504" y="4007625"/>
              <a:chExt cx="7809995" cy="573299"/>
            </a:xfrm>
          </p:grpSpPr>
          <p:grpSp>
            <p:nvGrpSpPr>
              <p:cNvPr id="78" name="Group 13"/>
              <p:cNvGrpSpPr>
                <a:grpSpLocks/>
              </p:cNvGrpSpPr>
              <p:nvPr/>
            </p:nvGrpSpPr>
            <p:grpSpPr bwMode="auto">
              <a:xfrm>
                <a:off x="752504" y="4007625"/>
                <a:ext cx="7809995" cy="573299"/>
                <a:chOff x="348" y="1740"/>
                <a:chExt cx="4773" cy="423"/>
              </a:xfrm>
            </p:grpSpPr>
            <p:sp>
              <p:nvSpPr>
                <p:cNvPr id="86" name="AutoShape 16"/>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fr-FR"/>
                </a:p>
              </p:txBody>
            </p:sp>
            <p:sp>
              <p:nvSpPr>
                <p:cNvPr id="87" name="AutoShape 17"/>
                <p:cNvSpPr>
                  <a:spLocks noChangeArrowheads="1"/>
                </p:cNvSpPr>
                <p:nvPr/>
              </p:nvSpPr>
              <p:spPr bwMode="gray">
                <a:xfrm>
                  <a:off x="350" y="1740"/>
                  <a:ext cx="4771" cy="423"/>
                </a:xfrm>
                <a:prstGeom prst="roundRect">
                  <a:avLst>
                    <a:gd name="adj" fmla="val 50000"/>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0" scaled="1"/>
                  <a:tileRect/>
                </a:gradFill>
                <a:ln w="9525" algn="ctr">
                  <a:noFill/>
                  <a:round/>
                  <a:headEnd/>
                  <a:tailEnd/>
                </a:ln>
                <a:effectLst/>
              </p:spPr>
              <p:txBody>
                <a:bodyPr wrap="none" anchor="ctr"/>
                <a:lstStyle/>
                <a:p>
                  <a:endParaRPr lang="fr-FR"/>
                </a:p>
              </p:txBody>
            </p:sp>
          </p:grpSp>
          <p:sp>
            <p:nvSpPr>
              <p:cNvPr id="63" name="Text Box 29"/>
              <p:cNvSpPr txBox="1">
                <a:spLocks noChangeArrowheads="1"/>
              </p:cNvSpPr>
              <p:nvPr/>
            </p:nvSpPr>
            <p:spPr bwMode="black">
              <a:xfrm>
                <a:off x="5865158" y="4152950"/>
                <a:ext cx="2576492" cy="291875"/>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pPr algn="ctr">
                  <a:lnSpc>
                    <a:spcPct val="70000"/>
                  </a:lnSpc>
                  <a:spcBef>
                    <a:spcPct val="50000"/>
                  </a:spcBef>
                </a:pPr>
                <a:r>
                  <a:rPr lang="fr-FR" b="1" dirty="0" smtClean="0">
                    <a:solidFill>
                      <a:schemeClr val="bg1"/>
                    </a:solidFill>
                    <a:latin typeface="Times New Roman" pitchFamily="18" charset="0"/>
                    <a:cs typeface="Times New Roman" pitchFamily="18" charset="0"/>
                  </a:rPr>
                  <a:t>AOAC 991.43 (1995)</a:t>
                </a:r>
                <a:endParaRPr lang="en-US" b="1" dirty="0">
                  <a:solidFill>
                    <a:schemeClr val="bg1"/>
                  </a:solidFill>
                  <a:latin typeface="Times New Roman" pitchFamily="18" charset="0"/>
                  <a:cs typeface="Times New Roman" pitchFamily="18" charset="0"/>
                </a:endParaRPr>
              </a:p>
            </p:txBody>
          </p:sp>
        </p:grpSp>
        <p:sp>
          <p:nvSpPr>
            <p:cNvPr id="64" name="Text Box 30"/>
            <p:cNvSpPr txBox="1">
              <a:spLocks noChangeArrowheads="1"/>
            </p:cNvSpPr>
            <p:nvPr/>
          </p:nvSpPr>
          <p:spPr bwMode="black">
            <a:xfrm>
              <a:off x="908773" y="4065935"/>
              <a:ext cx="2424731" cy="492571"/>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pPr algn="ctr">
                <a:lnSpc>
                  <a:spcPct val="70000"/>
                </a:lnSpc>
                <a:spcBef>
                  <a:spcPct val="50000"/>
                </a:spcBef>
              </a:pPr>
              <a:r>
                <a:rPr lang="en-US" b="1" dirty="0" err="1" smtClean="0">
                  <a:solidFill>
                    <a:srgbClr val="FFFFFF"/>
                  </a:solidFill>
                  <a:latin typeface="Times New Roman" pitchFamily="18" charset="0"/>
                  <a:cs typeface="Times New Roman" pitchFamily="18" charset="0"/>
                </a:rPr>
                <a:t>Fibres</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totales</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solubles</a:t>
              </a:r>
              <a:r>
                <a:rPr lang="en-US" b="1" dirty="0" smtClean="0">
                  <a:solidFill>
                    <a:srgbClr val="FFFFFF"/>
                  </a:solidFill>
                  <a:latin typeface="Times New Roman" pitchFamily="18" charset="0"/>
                  <a:cs typeface="Times New Roman" pitchFamily="18" charset="0"/>
                </a:rPr>
                <a:t> et </a:t>
              </a:r>
              <a:r>
                <a:rPr lang="en-US" b="1" dirty="0" err="1" smtClean="0">
                  <a:solidFill>
                    <a:srgbClr val="FFFFFF"/>
                  </a:solidFill>
                  <a:latin typeface="Times New Roman" pitchFamily="18" charset="0"/>
                  <a:cs typeface="Times New Roman" pitchFamily="18" charset="0"/>
                </a:rPr>
                <a:t>insolubles</a:t>
              </a:r>
              <a:endParaRPr lang="en-US" b="1" dirty="0">
                <a:solidFill>
                  <a:srgbClr val="FFFFFF"/>
                </a:solidFill>
                <a:latin typeface="Times New Roman" pitchFamily="18" charset="0"/>
                <a:cs typeface="Times New Roman" pitchFamily="18" charset="0"/>
              </a:endParaRPr>
            </a:p>
          </p:txBody>
        </p:sp>
      </p:grpSp>
      <p:sp>
        <p:nvSpPr>
          <p:cNvPr id="98" name="AutoShape 22"/>
          <p:cNvSpPr>
            <a:spLocks noChangeArrowheads="1"/>
          </p:cNvSpPr>
          <p:nvPr/>
        </p:nvSpPr>
        <p:spPr bwMode="gray">
          <a:xfrm>
            <a:off x="251520" y="2636912"/>
            <a:ext cx="8680154" cy="511176"/>
          </a:xfrm>
          <a:prstGeom prst="roundRect">
            <a:avLst>
              <a:gd name="adj" fmla="val 50000"/>
            </a:avLst>
          </a:prstGeom>
          <a:noFill/>
          <a:ln w="9525" algn="ctr">
            <a:noFill/>
            <a:round/>
            <a:headEnd/>
            <a:tailEnd/>
          </a:ln>
          <a:effectLst/>
        </p:spPr>
        <p:txBody>
          <a:bodyPr wrap="none" anchor="ctr"/>
          <a:lstStyle/>
          <a:p>
            <a:endParaRPr lang="fr-FR" dirty="0">
              <a:solidFill>
                <a:srgbClr val="E6AA00"/>
              </a:solidFill>
            </a:endParaRPr>
          </a:p>
        </p:txBody>
      </p:sp>
      <p:grpSp>
        <p:nvGrpSpPr>
          <p:cNvPr id="45" name="Groupe 44"/>
          <p:cNvGrpSpPr/>
          <p:nvPr/>
        </p:nvGrpSpPr>
        <p:grpSpPr>
          <a:xfrm>
            <a:off x="251520" y="2636912"/>
            <a:ext cx="8856984" cy="504056"/>
            <a:chOff x="251520" y="2636912"/>
            <a:chExt cx="8856984" cy="504056"/>
          </a:xfrm>
        </p:grpSpPr>
        <p:sp>
          <p:nvSpPr>
            <p:cNvPr id="99" name="Rectangle à coins arrondis 98"/>
            <p:cNvSpPr/>
            <p:nvPr/>
          </p:nvSpPr>
          <p:spPr>
            <a:xfrm>
              <a:off x="251520" y="2636912"/>
              <a:ext cx="3312368" cy="504056"/>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Times New Roman" pitchFamily="18" charset="0"/>
                  <a:cs typeface="Times New Roman" pitchFamily="18" charset="0"/>
                </a:rPr>
                <a:t>Détermination des acides aminés</a:t>
              </a:r>
              <a:endParaRPr lang="fr-FR" b="1" dirty="0">
                <a:latin typeface="Times New Roman" pitchFamily="18" charset="0"/>
                <a:cs typeface="Times New Roman" pitchFamily="18" charset="0"/>
              </a:endParaRPr>
            </a:p>
          </p:txBody>
        </p:sp>
        <p:sp>
          <p:nvSpPr>
            <p:cNvPr id="100" name="Rectangle à coins arrondis 99"/>
            <p:cNvSpPr/>
            <p:nvPr/>
          </p:nvSpPr>
          <p:spPr>
            <a:xfrm>
              <a:off x="5796136" y="2636912"/>
              <a:ext cx="3312368" cy="504056"/>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latin typeface="Times New Roman" pitchFamily="18" charset="0"/>
                  <a:cs typeface="Times New Roman" pitchFamily="18" charset="0"/>
                </a:rPr>
                <a:t>Alaiz</a:t>
              </a:r>
              <a:r>
                <a:rPr lang="fr-FR" b="1" dirty="0" smtClean="0">
                  <a:latin typeface="Times New Roman" pitchFamily="18" charset="0"/>
                  <a:cs typeface="Times New Roman" pitchFamily="18" charset="0"/>
                </a:rPr>
                <a:t> </a:t>
              </a:r>
              <a:r>
                <a:rPr lang="fr-FR" b="1" i="1" dirty="0" smtClean="0">
                  <a:latin typeface="Times New Roman" pitchFamily="18" charset="0"/>
                  <a:cs typeface="Times New Roman" pitchFamily="18" charset="0"/>
                </a:rPr>
                <a:t>et al. </a:t>
              </a:r>
              <a:r>
                <a:rPr lang="fr-FR" b="1" dirty="0" smtClean="0">
                  <a:latin typeface="Times New Roman" pitchFamily="18" charset="0"/>
                  <a:cs typeface="Times New Roman" pitchFamily="18" charset="0"/>
                </a:rPr>
                <a:t>(1992</a:t>
              </a:r>
              <a:r>
                <a:rPr lang="fr-FR" dirty="0" smtClean="0"/>
                <a:t>)</a:t>
              </a:r>
              <a:endParaRPr lang="fr-FR" dirty="0"/>
            </a:p>
          </p:txBody>
        </p:sp>
      </p:grpSp>
      <p:grpSp>
        <p:nvGrpSpPr>
          <p:cNvPr id="50" name="Groupe 49"/>
          <p:cNvGrpSpPr/>
          <p:nvPr/>
        </p:nvGrpSpPr>
        <p:grpSpPr>
          <a:xfrm>
            <a:off x="1115220" y="5157192"/>
            <a:ext cx="6841042" cy="726873"/>
            <a:chOff x="1115220" y="5150399"/>
            <a:chExt cx="6841042" cy="726873"/>
          </a:xfrm>
        </p:grpSpPr>
        <p:grpSp>
          <p:nvGrpSpPr>
            <p:cNvPr id="76" name="Group 3"/>
            <p:cNvGrpSpPr>
              <a:grpSpLocks/>
            </p:cNvGrpSpPr>
            <p:nvPr/>
          </p:nvGrpSpPr>
          <p:grpSpPr bwMode="auto">
            <a:xfrm>
              <a:off x="1115220" y="5150399"/>
              <a:ext cx="6841042" cy="726450"/>
              <a:chOff x="-120" y="1741"/>
              <a:chExt cx="5510" cy="536"/>
            </a:xfrm>
          </p:grpSpPr>
          <p:sp>
            <p:nvSpPr>
              <p:cNvPr id="92" name="AutoShape 4"/>
              <p:cNvSpPr>
                <a:spLocks noChangeArrowheads="1"/>
              </p:cNvSpPr>
              <p:nvPr/>
            </p:nvSpPr>
            <p:spPr bwMode="gray">
              <a:xfrm>
                <a:off x="-120" y="1905"/>
                <a:ext cx="5510" cy="372"/>
              </a:xfrm>
              <a:prstGeom prst="roundRect">
                <a:avLst>
                  <a:gd name="adj" fmla="val 50000"/>
                </a:avLst>
              </a:prstGeom>
              <a:gradFill flip="none" rotWithShape="1">
                <a:gsLst>
                  <a:gs pos="0">
                    <a:srgbClr val="CC6600">
                      <a:shade val="30000"/>
                      <a:satMod val="115000"/>
                    </a:srgbClr>
                  </a:gs>
                  <a:gs pos="50000">
                    <a:srgbClr val="CC6600">
                      <a:shade val="67500"/>
                      <a:satMod val="115000"/>
                    </a:srgbClr>
                  </a:gs>
                  <a:gs pos="100000">
                    <a:srgbClr val="CC6600">
                      <a:shade val="100000"/>
                      <a:satMod val="115000"/>
                    </a:srgbClr>
                  </a:gs>
                </a:gsLst>
                <a:lin ang="18900000" scaled="1"/>
                <a:tileRect/>
              </a:gradFill>
              <a:ln w="12700">
                <a:noFill/>
                <a:round/>
                <a:headEnd/>
                <a:tailEnd/>
              </a:ln>
              <a:effectLst>
                <a:outerShdw dist="50800" dir="5400000" algn="ctr" rotWithShape="0">
                  <a:srgbClr val="808080">
                    <a:alpha val="50000"/>
                  </a:srgbClr>
                </a:outerShdw>
              </a:effectLst>
            </p:spPr>
            <p:txBody>
              <a:bodyPr wrap="none" anchor="ctr"/>
              <a:lstStyle/>
              <a:p>
                <a:r>
                  <a:rPr lang="fr-FR" b="1" dirty="0" smtClean="0">
                    <a:solidFill>
                      <a:schemeClr val="bg1"/>
                    </a:solidFill>
                    <a:latin typeface="Times New Roman" pitchFamily="18" charset="0"/>
                    <a:cs typeface="Times New Roman" pitchFamily="18" charset="0"/>
                  </a:rPr>
                  <a:t>Minéraux</a:t>
                </a:r>
                <a:r>
                  <a:rPr lang="fr-FR" dirty="0" smtClean="0">
                    <a:solidFill>
                      <a:schemeClr val="bg1"/>
                    </a:solidFill>
                    <a:latin typeface="Times New Roman" pitchFamily="18" charset="0"/>
                    <a:cs typeface="Times New Roman" pitchFamily="18" charset="0"/>
                  </a:rPr>
                  <a:t> (</a:t>
                </a:r>
                <a:r>
                  <a:rPr lang="fr-FR" b="1" dirty="0" smtClean="0">
                    <a:solidFill>
                      <a:schemeClr val="bg1"/>
                    </a:solidFill>
                    <a:latin typeface="Times New Roman" pitchFamily="18" charset="0"/>
                    <a:cs typeface="Times New Roman" pitchFamily="18" charset="0"/>
                  </a:rPr>
                  <a:t>Ca, Fe, Zn</a:t>
                </a:r>
                <a:r>
                  <a:rPr lang="fr-FR" dirty="0" smtClean="0">
                    <a:solidFill>
                      <a:schemeClr val="bg1"/>
                    </a:solidFill>
                    <a:latin typeface="Times New Roman" pitchFamily="18" charset="0"/>
                    <a:cs typeface="Times New Roman" pitchFamily="18" charset="0"/>
                  </a:rPr>
                  <a:t>)</a:t>
                </a:r>
                <a:endParaRPr lang="fr-FR" dirty="0">
                  <a:solidFill>
                    <a:schemeClr val="bg1"/>
                  </a:solidFill>
                  <a:latin typeface="Times New Roman" pitchFamily="18" charset="0"/>
                  <a:cs typeface="Times New Roman" pitchFamily="18" charset="0"/>
                </a:endParaRPr>
              </a:p>
            </p:txBody>
          </p:sp>
          <p:sp>
            <p:nvSpPr>
              <p:cNvPr id="93" name="AutoShape 5"/>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fr-FR"/>
              </a:p>
            </p:txBody>
          </p:sp>
          <p:sp>
            <p:nvSpPr>
              <p:cNvPr id="94" name="AutoShape 6"/>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fr-FR"/>
              </a:p>
            </p:txBody>
          </p:sp>
        </p:grpSp>
        <p:sp>
          <p:nvSpPr>
            <p:cNvPr id="101" name="Rectangle 100"/>
            <p:cNvSpPr/>
            <p:nvPr/>
          </p:nvSpPr>
          <p:spPr>
            <a:xfrm>
              <a:off x="6393369" y="5507940"/>
              <a:ext cx="646331" cy="369332"/>
            </a:xfrm>
            <a:prstGeom prst="rect">
              <a:avLst/>
            </a:prstGeom>
          </p:spPr>
          <p:txBody>
            <a:bodyPr wrap="none">
              <a:spAutoFit/>
            </a:bodyPr>
            <a:lstStyle/>
            <a:p>
              <a:r>
                <a:rPr lang="fr-FR" b="1" dirty="0" smtClean="0">
                  <a:solidFill>
                    <a:schemeClr val="bg1"/>
                  </a:solidFill>
                  <a:latin typeface="Times New Roman" pitchFamily="18" charset="0"/>
                  <a:cs typeface="Times New Roman" pitchFamily="18" charset="0"/>
                </a:rPr>
                <a:t>SAA</a:t>
              </a:r>
              <a:endParaRPr lang="fr-FR" b="1" dirty="0">
                <a:solidFill>
                  <a:schemeClr val="bg1"/>
                </a:solidFill>
                <a:latin typeface="Times New Roman" pitchFamily="18" charset="0"/>
                <a:cs typeface="Times New Roman" pitchFamily="18" charset="0"/>
              </a:endParaRPr>
            </a:p>
          </p:txBody>
        </p:sp>
      </p:grpSp>
      <p:sp>
        <p:nvSpPr>
          <p:cNvPr id="46" name="Espace réservé du numéro de diapositive 45"/>
          <p:cNvSpPr>
            <a:spLocks noGrp="1"/>
          </p:cNvSpPr>
          <p:nvPr>
            <p:ph type="sldNum" sz="quarter" idx="12"/>
          </p:nvPr>
        </p:nvSpPr>
        <p:spPr/>
        <p:txBody>
          <a:bodyPr/>
          <a:lstStyle/>
          <a:p>
            <a:fld id="{595DA4C4-1FAB-46A1-BC97-01521FB48311}" type="slidenum">
              <a:rPr lang="es-ES" smtClean="0"/>
              <a:pPr/>
              <a:t>26</a:t>
            </a:fld>
            <a:endParaRPr lang="es-ES"/>
          </a:p>
        </p:txBody>
      </p:sp>
      <p:grpSp>
        <p:nvGrpSpPr>
          <p:cNvPr id="85" name="Groupe 84"/>
          <p:cNvGrpSpPr/>
          <p:nvPr/>
        </p:nvGrpSpPr>
        <p:grpSpPr>
          <a:xfrm>
            <a:off x="972293" y="4603043"/>
            <a:ext cx="7272461" cy="679883"/>
            <a:chOff x="972293" y="4603043"/>
            <a:chExt cx="7272461" cy="679883"/>
          </a:xfrm>
        </p:grpSpPr>
        <p:grpSp>
          <p:nvGrpSpPr>
            <p:cNvPr id="49" name="Groupe 48"/>
            <p:cNvGrpSpPr/>
            <p:nvPr/>
          </p:nvGrpSpPr>
          <p:grpSpPr>
            <a:xfrm>
              <a:off x="972293" y="4603043"/>
              <a:ext cx="7272461" cy="626157"/>
              <a:chOff x="972293" y="4602708"/>
              <a:chExt cx="7272461" cy="626157"/>
            </a:xfrm>
          </p:grpSpPr>
          <p:grpSp>
            <p:nvGrpSpPr>
              <p:cNvPr id="77" name="Group 8"/>
              <p:cNvGrpSpPr>
                <a:grpSpLocks/>
              </p:cNvGrpSpPr>
              <p:nvPr/>
            </p:nvGrpSpPr>
            <p:grpSpPr bwMode="auto">
              <a:xfrm>
                <a:off x="972293" y="4602708"/>
                <a:ext cx="7272461" cy="626157"/>
                <a:chOff x="183" y="1741"/>
                <a:chExt cx="5034" cy="462"/>
              </a:xfrm>
            </p:grpSpPr>
            <p:sp>
              <p:nvSpPr>
                <p:cNvPr id="89" name="AutoShape 10"/>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fr-FR"/>
                </a:p>
              </p:txBody>
            </p:sp>
            <p:sp>
              <p:nvSpPr>
                <p:cNvPr id="90" name="AutoShape 11"/>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fr-FR"/>
                </a:p>
              </p:txBody>
            </p:sp>
            <p:sp>
              <p:nvSpPr>
                <p:cNvPr id="91" name="AutoShape 12"/>
                <p:cNvSpPr>
                  <a:spLocks noChangeArrowheads="1"/>
                </p:cNvSpPr>
                <p:nvPr/>
              </p:nvSpPr>
              <p:spPr bwMode="gray">
                <a:xfrm>
                  <a:off x="183" y="1846"/>
                  <a:ext cx="5034" cy="357"/>
                </a:xfrm>
                <a:prstGeom prst="roundRect">
                  <a:avLst>
                    <a:gd name="adj" fmla="val 50000"/>
                  </a:avLst>
                </a:prstGeom>
                <a:gradFill flip="none" rotWithShape="1">
                  <a:gsLst>
                    <a:gs pos="0">
                      <a:srgbClr val="CAAB5E">
                        <a:shade val="30000"/>
                        <a:satMod val="115000"/>
                      </a:srgbClr>
                    </a:gs>
                    <a:gs pos="50000">
                      <a:srgbClr val="CAAB5E">
                        <a:shade val="67500"/>
                        <a:satMod val="115000"/>
                      </a:srgbClr>
                    </a:gs>
                    <a:gs pos="100000">
                      <a:srgbClr val="CAAB5E">
                        <a:shade val="100000"/>
                        <a:satMod val="115000"/>
                      </a:srgbClr>
                    </a:gs>
                  </a:gsLst>
                  <a:lin ang="18900000" scaled="1"/>
                  <a:tileRect/>
                </a:gradFill>
                <a:ln w="9525" algn="ctr">
                  <a:noFill/>
                  <a:round/>
                  <a:headEnd/>
                  <a:tailEnd/>
                </a:ln>
                <a:effectLst/>
              </p:spPr>
              <p:txBody>
                <a:bodyPr wrap="none" anchor="ctr"/>
                <a:lstStyle/>
                <a:p>
                  <a:endParaRPr lang="fr-FR" dirty="0"/>
                </a:p>
              </p:txBody>
            </p:sp>
          </p:grpSp>
          <p:sp>
            <p:nvSpPr>
              <p:cNvPr id="66" name="Text Box 32"/>
              <p:cNvSpPr txBox="1">
                <a:spLocks noChangeArrowheads="1"/>
              </p:cNvSpPr>
              <p:nvPr/>
            </p:nvSpPr>
            <p:spPr bwMode="black">
              <a:xfrm>
                <a:off x="1331640" y="4797152"/>
                <a:ext cx="1928058" cy="286232"/>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pPr algn="ctr">
                  <a:lnSpc>
                    <a:spcPct val="70000"/>
                  </a:lnSpc>
                  <a:spcBef>
                    <a:spcPct val="50000"/>
                  </a:spcBef>
                </a:pPr>
                <a:r>
                  <a:rPr lang="en-US" b="1" dirty="0" smtClean="0">
                    <a:solidFill>
                      <a:srgbClr val="FFFFFF"/>
                    </a:solidFill>
                    <a:latin typeface="Times New Roman" pitchFamily="18" charset="0"/>
                    <a:cs typeface="Times New Roman" pitchFamily="18" charset="0"/>
                  </a:rPr>
                  <a:t>Phytates</a:t>
                </a:r>
                <a:endParaRPr lang="en-US" b="1" dirty="0">
                  <a:solidFill>
                    <a:srgbClr val="FFFFFF"/>
                  </a:solidFill>
                  <a:latin typeface="Times New Roman" pitchFamily="18" charset="0"/>
                  <a:cs typeface="Times New Roman" pitchFamily="18" charset="0"/>
                </a:endParaRPr>
              </a:p>
            </p:txBody>
          </p:sp>
        </p:grpSp>
        <p:sp>
          <p:nvSpPr>
            <p:cNvPr id="84" name="Text Box 31"/>
            <p:cNvSpPr txBox="1">
              <a:spLocks noChangeArrowheads="1"/>
            </p:cNvSpPr>
            <p:nvPr/>
          </p:nvSpPr>
          <p:spPr bwMode="black">
            <a:xfrm>
              <a:off x="5796136" y="4797152"/>
              <a:ext cx="2376264" cy="485774"/>
            </a:xfrm>
            <a:prstGeom prst="rect">
              <a:avLst/>
            </a:prstGeom>
            <a:noFill/>
            <a:ln w="9525" algn="ctr">
              <a:noFill/>
              <a:miter lim="800000"/>
              <a:headEnd/>
              <a:tailEnd/>
            </a:ln>
            <a:effectLst>
              <a:outerShdw dist="17961" dir="2700000" algn="ctr" rotWithShape="0">
                <a:srgbClr val="000000">
                  <a:alpha val="50000"/>
                </a:srgbClr>
              </a:outerShdw>
            </a:effectLst>
          </p:spPr>
          <p:txBody>
            <a:bodyPr wrap="square">
              <a:spAutoFit/>
            </a:bodyPr>
            <a:lstStyle/>
            <a:p>
              <a:pPr algn="ctr">
                <a:lnSpc>
                  <a:spcPct val="70000"/>
                </a:lnSpc>
                <a:spcBef>
                  <a:spcPct val="50000"/>
                </a:spcBef>
              </a:pPr>
              <a:r>
                <a:rPr lang="fr-FR" b="1" dirty="0" smtClean="0">
                  <a:solidFill>
                    <a:schemeClr val="bg1"/>
                  </a:solidFill>
                  <a:latin typeface="Times New Roman" pitchFamily="18" charset="0"/>
                  <a:cs typeface="Times New Roman" pitchFamily="18" charset="0"/>
                </a:rPr>
                <a:t>kit enzymatique (K-</a:t>
              </a:r>
              <a:r>
                <a:rPr lang="fr-FR" b="1" dirty="0" err="1" smtClean="0">
                  <a:solidFill>
                    <a:schemeClr val="bg1"/>
                  </a:solidFill>
                  <a:latin typeface="Times New Roman" pitchFamily="18" charset="0"/>
                  <a:cs typeface="Times New Roman" pitchFamily="18" charset="0"/>
                </a:rPr>
                <a:t>Phyt</a:t>
              </a:r>
              <a:r>
                <a:rPr lang="fr-FR" b="1" dirty="0" smtClean="0">
                  <a:solidFill>
                    <a:schemeClr val="bg1"/>
                  </a:solidFill>
                  <a:latin typeface="Times New Roman" pitchFamily="18" charset="0"/>
                  <a:cs typeface="Times New Roman" pitchFamily="18" charset="0"/>
                </a:rPr>
                <a:t> 07/11 Megazyme</a:t>
              </a:r>
              <a:endParaRPr lang="en-US" b="1" dirty="0">
                <a:solidFill>
                  <a:schemeClr val="bg1"/>
                </a:solidFill>
                <a:latin typeface="Times New Roman" pitchFamily="18" charset="0"/>
                <a:cs typeface="Times New Roman" pitchFamily="18" charset="0"/>
              </a:endParaRPr>
            </a:p>
          </p:txBody>
        </p:sp>
      </p:grpSp>
      <p:grpSp>
        <p:nvGrpSpPr>
          <p:cNvPr id="88" name="Groupe 87"/>
          <p:cNvGrpSpPr/>
          <p:nvPr/>
        </p:nvGrpSpPr>
        <p:grpSpPr>
          <a:xfrm>
            <a:off x="3547350" y="1556792"/>
            <a:ext cx="2251567" cy="4320480"/>
            <a:chOff x="3547350" y="1556792"/>
            <a:chExt cx="2251567" cy="4320480"/>
          </a:xfrm>
        </p:grpSpPr>
        <p:sp>
          <p:nvSpPr>
            <p:cNvPr id="95" name="AutoShape 23"/>
            <p:cNvSpPr>
              <a:spLocks noChangeArrowheads="1"/>
            </p:cNvSpPr>
            <p:nvPr/>
          </p:nvSpPr>
          <p:spPr bwMode="gray">
            <a:xfrm>
              <a:off x="3547350" y="4734272"/>
              <a:ext cx="2235029" cy="1143000"/>
            </a:xfrm>
            <a:prstGeom prst="can">
              <a:avLst>
                <a:gd name="adj" fmla="val 50000"/>
              </a:avLst>
            </a:prstGeom>
            <a:gradFill rotWithShape="1">
              <a:gsLst>
                <a:gs pos="0">
                  <a:srgbClr val="4C5464"/>
                </a:gs>
                <a:gs pos="50000">
                  <a:srgbClr val="4C5464">
                    <a:gamma/>
                    <a:tint val="0"/>
                    <a:invGamma/>
                  </a:srgbClr>
                </a:gs>
                <a:gs pos="100000">
                  <a:srgbClr val="4C5464"/>
                </a:gs>
              </a:gsLst>
              <a:lin ang="0" scaled="1"/>
            </a:gradFill>
            <a:ln w="9525">
              <a:solidFill>
                <a:srgbClr val="6F7A91">
                  <a:alpha val="50000"/>
                </a:srgbClr>
              </a:solidFill>
              <a:round/>
              <a:headEnd/>
              <a:tailEnd/>
            </a:ln>
            <a:effectLst/>
          </p:spPr>
          <p:txBody>
            <a:bodyPr wrap="none" anchor="ctr"/>
            <a:lstStyle/>
            <a:p>
              <a:endParaRPr lang="fr-FR"/>
            </a:p>
          </p:txBody>
        </p:sp>
        <p:grpSp>
          <p:nvGrpSpPr>
            <p:cNvPr id="102" name="Groupe 51"/>
            <p:cNvGrpSpPr/>
            <p:nvPr/>
          </p:nvGrpSpPr>
          <p:grpSpPr>
            <a:xfrm>
              <a:off x="3547350" y="1556792"/>
              <a:ext cx="2251567" cy="3726755"/>
              <a:chOff x="3547350" y="1556792"/>
              <a:chExt cx="2251567" cy="3726755"/>
            </a:xfrm>
          </p:grpSpPr>
          <p:sp>
            <p:nvSpPr>
              <p:cNvPr id="103" name="AutoShape 24"/>
              <p:cNvSpPr>
                <a:spLocks noChangeArrowheads="1"/>
              </p:cNvSpPr>
              <p:nvPr/>
            </p:nvSpPr>
            <p:spPr bwMode="gray">
              <a:xfrm>
                <a:off x="3547350" y="4140547"/>
                <a:ext cx="2235029" cy="1143000"/>
              </a:xfrm>
              <a:prstGeom prst="can">
                <a:avLst>
                  <a:gd name="adj" fmla="val 50000"/>
                </a:avLst>
              </a:prstGeom>
              <a:gradFill rotWithShape="1">
                <a:gsLst>
                  <a:gs pos="0">
                    <a:srgbClr val="5A6376"/>
                  </a:gs>
                  <a:gs pos="50000">
                    <a:srgbClr val="5A6376">
                      <a:gamma/>
                      <a:tint val="0"/>
                      <a:invGamma/>
                    </a:srgbClr>
                  </a:gs>
                  <a:gs pos="100000">
                    <a:srgbClr val="5A6376"/>
                  </a:gs>
                </a:gsLst>
                <a:lin ang="0" scaled="1"/>
              </a:gradFill>
              <a:ln w="9525">
                <a:solidFill>
                  <a:srgbClr val="6F7A91">
                    <a:alpha val="50000"/>
                  </a:srgbClr>
                </a:solidFill>
                <a:round/>
                <a:headEnd/>
                <a:tailEnd/>
              </a:ln>
              <a:effectLst/>
            </p:spPr>
            <p:txBody>
              <a:bodyPr wrap="none" anchor="ctr"/>
              <a:lstStyle/>
              <a:p>
                <a:endParaRPr lang="fr-FR"/>
              </a:p>
            </p:txBody>
          </p:sp>
          <p:sp>
            <p:nvSpPr>
              <p:cNvPr id="104" name="AutoShape 25"/>
              <p:cNvSpPr>
                <a:spLocks noChangeArrowheads="1"/>
              </p:cNvSpPr>
              <p:nvPr/>
            </p:nvSpPr>
            <p:spPr bwMode="gray">
              <a:xfrm>
                <a:off x="3547350" y="3546822"/>
                <a:ext cx="2235029" cy="1143000"/>
              </a:xfrm>
              <a:prstGeom prst="can">
                <a:avLst>
                  <a:gd name="adj" fmla="val 50000"/>
                </a:avLst>
              </a:prstGeom>
              <a:gradFill rotWithShape="1">
                <a:gsLst>
                  <a:gs pos="0">
                    <a:srgbClr val="6B768B"/>
                  </a:gs>
                  <a:gs pos="50000">
                    <a:srgbClr val="6B768B">
                      <a:gamma/>
                      <a:tint val="0"/>
                      <a:invGamma/>
                    </a:srgbClr>
                  </a:gs>
                  <a:gs pos="100000">
                    <a:srgbClr val="6B768B"/>
                  </a:gs>
                </a:gsLst>
                <a:lin ang="0" scaled="1"/>
              </a:gradFill>
              <a:ln w="9525">
                <a:solidFill>
                  <a:srgbClr val="6F7A91">
                    <a:alpha val="50000"/>
                  </a:srgbClr>
                </a:solidFill>
                <a:round/>
                <a:headEnd/>
                <a:tailEnd/>
              </a:ln>
              <a:effectLst/>
            </p:spPr>
            <p:txBody>
              <a:bodyPr wrap="none" anchor="ctr"/>
              <a:lstStyle/>
              <a:p>
                <a:endParaRPr lang="fr-FR"/>
              </a:p>
            </p:txBody>
          </p:sp>
          <p:sp>
            <p:nvSpPr>
              <p:cNvPr id="105" name="AutoShape 26"/>
              <p:cNvSpPr>
                <a:spLocks noChangeArrowheads="1"/>
              </p:cNvSpPr>
              <p:nvPr/>
            </p:nvSpPr>
            <p:spPr bwMode="gray">
              <a:xfrm>
                <a:off x="3547350" y="2953097"/>
                <a:ext cx="2235029" cy="1143000"/>
              </a:xfrm>
              <a:prstGeom prst="can">
                <a:avLst>
                  <a:gd name="adj" fmla="val 50000"/>
                </a:avLst>
              </a:prstGeom>
              <a:gradFill rotWithShape="1">
                <a:gsLst>
                  <a:gs pos="0">
                    <a:srgbClr val="7F899D"/>
                  </a:gs>
                  <a:gs pos="50000">
                    <a:srgbClr val="7F899D">
                      <a:gamma/>
                      <a:tint val="0"/>
                      <a:invGamma/>
                    </a:srgbClr>
                  </a:gs>
                  <a:gs pos="100000">
                    <a:srgbClr val="7F899D"/>
                  </a:gs>
                </a:gsLst>
                <a:lin ang="0" scaled="1"/>
              </a:gradFill>
              <a:ln w="9525">
                <a:solidFill>
                  <a:srgbClr val="6F7A91">
                    <a:alpha val="50000"/>
                  </a:srgbClr>
                </a:solidFill>
                <a:round/>
                <a:headEnd/>
                <a:tailEnd/>
              </a:ln>
              <a:effectLst/>
            </p:spPr>
            <p:txBody>
              <a:bodyPr wrap="none" anchor="ctr"/>
              <a:lstStyle/>
              <a:p>
                <a:endParaRPr lang="fr-FR" dirty="0"/>
              </a:p>
            </p:txBody>
          </p:sp>
          <p:sp>
            <p:nvSpPr>
              <p:cNvPr id="106" name="AutoShape 23"/>
              <p:cNvSpPr>
                <a:spLocks noChangeArrowheads="1"/>
              </p:cNvSpPr>
              <p:nvPr/>
            </p:nvSpPr>
            <p:spPr bwMode="gray">
              <a:xfrm>
                <a:off x="3563888" y="2358008"/>
                <a:ext cx="2235029" cy="1143000"/>
              </a:xfrm>
              <a:prstGeom prst="can">
                <a:avLst>
                  <a:gd name="adj" fmla="val 50000"/>
                </a:avLst>
              </a:prstGeom>
              <a:gradFill rotWithShape="1">
                <a:gsLst>
                  <a:gs pos="0">
                    <a:srgbClr val="4C5464"/>
                  </a:gs>
                  <a:gs pos="50000">
                    <a:srgbClr val="4C5464">
                      <a:gamma/>
                      <a:tint val="0"/>
                      <a:invGamma/>
                    </a:srgbClr>
                  </a:gs>
                  <a:gs pos="100000">
                    <a:srgbClr val="4C5464"/>
                  </a:gs>
                </a:gsLst>
                <a:lin ang="0" scaled="1"/>
              </a:gradFill>
              <a:ln w="9525">
                <a:solidFill>
                  <a:srgbClr val="6F7A91">
                    <a:alpha val="50000"/>
                  </a:srgbClr>
                </a:solidFill>
                <a:round/>
                <a:headEnd/>
                <a:tailEnd/>
              </a:ln>
              <a:effectLst/>
            </p:spPr>
            <p:txBody>
              <a:bodyPr wrap="none" anchor="ctr"/>
              <a:lstStyle/>
              <a:p>
                <a:endParaRPr lang="fr-FR"/>
              </a:p>
            </p:txBody>
          </p:sp>
          <p:sp>
            <p:nvSpPr>
              <p:cNvPr id="107" name="Ellipse 106"/>
              <p:cNvSpPr/>
              <p:nvPr/>
            </p:nvSpPr>
            <p:spPr>
              <a:xfrm>
                <a:off x="3635896" y="1556792"/>
                <a:ext cx="2088232" cy="1058416"/>
              </a:xfrm>
              <a:prstGeom prst="ellipse">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0066"/>
                  </a:buClr>
                  <a:buSzPct val="75000"/>
                  <a:buFont typeface="Arial" charset="0"/>
                  <a:buNone/>
                </a:pPr>
                <a:r>
                  <a:rPr lang="en-US" b="1" dirty="0" err="1" smtClean="0">
                    <a:solidFill>
                      <a:srgbClr val="996633"/>
                    </a:solidFill>
                    <a:latin typeface="Times New Roman" pitchFamily="18" charset="0"/>
                    <a:cs typeface="Times New Roman" pitchFamily="18" charset="0"/>
                  </a:rPr>
                  <a:t>Pâtes</a:t>
                </a:r>
                <a:r>
                  <a:rPr lang="en-US" b="1" dirty="0" smtClean="0">
                    <a:solidFill>
                      <a:srgbClr val="996633"/>
                    </a:solidFill>
                    <a:latin typeface="Times New Roman" pitchFamily="18" charset="0"/>
                    <a:cs typeface="Times New Roman" pitchFamily="18" charset="0"/>
                  </a:rPr>
                  <a:t> </a:t>
                </a:r>
                <a:r>
                  <a:rPr lang="en-US" b="1" dirty="0" err="1" smtClean="0">
                    <a:solidFill>
                      <a:srgbClr val="996633"/>
                    </a:solidFill>
                    <a:latin typeface="Times New Roman" pitchFamily="18" charset="0"/>
                    <a:cs typeface="Times New Roman" pitchFamily="18" charset="0"/>
                  </a:rPr>
                  <a:t>sèches+pâtes</a:t>
                </a:r>
                <a:r>
                  <a:rPr lang="en-US" b="1" dirty="0" smtClean="0">
                    <a:solidFill>
                      <a:srgbClr val="996633"/>
                    </a:solidFill>
                    <a:latin typeface="Times New Roman" pitchFamily="18" charset="0"/>
                    <a:cs typeface="Times New Roman" pitchFamily="18" charset="0"/>
                  </a:rPr>
                  <a:t> </a:t>
                </a:r>
                <a:r>
                  <a:rPr lang="en-US" b="1" dirty="0" err="1" smtClean="0">
                    <a:solidFill>
                      <a:srgbClr val="996633"/>
                    </a:solidFill>
                    <a:latin typeface="Times New Roman" pitchFamily="18" charset="0"/>
                    <a:cs typeface="Times New Roman" pitchFamily="18" charset="0"/>
                  </a:rPr>
                  <a:t>fraiches</a:t>
                </a:r>
                <a:endParaRPr lang="en-US" b="1" dirty="0">
                  <a:solidFill>
                    <a:srgbClr val="996633"/>
                  </a:solidFill>
                  <a:latin typeface="Times New Roman" pitchFamily="18"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
                                        </p:tgtEl>
                                        <p:attrNameLst>
                                          <p:attrName>style.visibility</p:attrName>
                                        </p:attrNameLst>
                                      </p:cBhvr>
                                      <p:to>
                                        <p:strVal val="visible"/>
                                      </p:to>
                                    </p:set>
                                    <p:anim calcmode="lin" valueType="num">
                                      <p:cBhvr additive="base">
                                        <p:cTn id="13" dur="500" fill="hold"/>
                                        <p:tgtEl>
                                          <p:spTgt spid="88"/>
                                        </p:tgtEl>
                                        <p:attrNameLst>
                                          <p:attrName>ppt_x</p:attrName>
                                        </p:attrNameLst>
                                      </p:cBhvr>
                                      <p:tavLst>
                                        <p:tav tm="0">
                                          <p:val>
                                            <p:strVal val="#ppt_x"/>
                                          </p:val>
                                        </p:tav>
                                        <p:tav tm="100000">
                                          <p:val>
                                            <p:strVal val="#ppt_x"/>
                                          </p:val>
                                        </p:tav>
                                      </p:tavLst>
                                    </p:anim>
                                    <p:anim calcmode="lin" valueType="num">
                                      <p:cBhvr additive="base">
                                        <p:cTn id="14" dur="500" fill="hold"/>
                                        <p:tgtEl>
                                          <p:spTgt spid="8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 to="" calcmode="lin" valueType="num">
                                      <p:cBhvr>
                                        <p:cTn id="23" dur="1" fill="hold"/>
                                        <p:tgtEl>
                                          <p:spTgt spid="51"/>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 to="" calcmode="lin" valueType="num">
                                      <p:cBhvr>
                                        <p:cTn id="28" dur="1" fill="hold"/>
                                        <p:tgtEl>
                                          <p:spTgt spid="48"/>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85"/>
                                        </p:tgtEl>
                                        <p:attrNameLst>
                                          <p:attrName>style.visibility</p:attrName>
                                        </p:attrNameLst>
                                      </p:cBhvr>
                                      <p:to>
                                        <p:strVal val="visible"/>
                                      </p:to>
                                    </p:set>
                                    <p:anim to="" calcmode="lin" valueType="num">
                                      <p:cBhvr>
                                        <p:cTn id="33" dur="1" fill="hold"/>
                                        <p:tgtEl>
                                          <p:spTgt spid="85"/>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50"/>
                                        </p:tgtEl>
                                        <p:attrNameLst>
                                          <p:attrName>style.visibility</p:attrName>
                                        </p:attrNameLst>
                                      </p:cBhvr>
                                      <p:to>
                                        <p:strVal val="visible"/>
                                      </p:to>
                                    </p:set>
                                    <p:anim to="" calcmode="lin" valueType="num">
                                      <p:cBhvr>
                                        <p:cTn id="38" dur="1" fill="hold"/>
                                        <p:tgtEl>
                                          <p:spTgt spid="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sp>
          <p:nvSpPr>
            <p:cNvPr id="3"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5"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6"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7" name="Rectangle 6"/>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Matériel et méthodes</a:t>
            </a:r>
            <a:endParaRPr lang="fr-FR" sz="2400" dirty="0">
              <a:solidFill>
                <a:srgbClr val="996633"/>
              </a:solidFill>
              <a:latin typeface="Times New Roman" pitchFamily="18" charset="0"/>
              <a:cs typeface="Times New Roman" pitchFamily="18" charset="0"/>
            </a:endParaRPr>
          </a:p>
        </p:txBody>
      </p:sp>
      <p:sp>
        <p:nvSpPr>
          <p:cNvPr id="8" name="Text Box 10"/>
          <p:cNvSpPr txBox="1">
            <a:spLocks noChangeArrowheads="1"/>
          </p:cNvSpPr>
          <p:nvPr/>
        </p:nvSpPr>
        <p:spPr bwMode="auto">
          <a:xfrm>
            <a:off x="251520" y="1052737"/>
            <a:ext cx="8243888" cy="138499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Qualité nutritionnelle des pâtes: Digestibilité de l’amidon et des protéines</a:t>
            </a:r>
          </a:p>
          <a:p>
            <a:pPr fontAlgn="auto">
              <a:spcBef>
                <a:spcPct val="50000"/>
              </a:spcBef>
              <a:spcAft>
                <a:spcPts val="0"/>
              </a:spcAft>
              <a:buClr>
                <a:schemeClr val="tx2"/>
              </a:buClr>
              <a:defRPr/>
            </a:pPr>
            <a:endParaRPr lang="fr-FR" sz="2400" b="1" dirty="0">
              <a:solidFill>
                <a:schemeClr val="bg1"/>
              </a:solidFill>
              <a:effectLst>
                <a:outerShdw blurRad="38100" dist="38100" dir="2700000" algn="tl">
                  <a:srgbClr val="000000"/>
                </a:outerShdw>
              </a:effectLst>
              <a:latin typeface="Book Antiqua" pitchFamily="18" charset="0"/>
              <a:cs typeface="+mn-cs"/>
            </a:endParaRPr>
          </a:p>
        </p:txBody>
      </p:sp>
      <p:sp>
        <p:nvSpPr>
          <p:cNvPr id="31745" name="Rectangle 1"/>
          <p:cNvSpPr>
            <a:spLocks noChangeArrowheads="1"/>
          </p:cNvSpPr>
          <p:nvPr/>
        </p:nvSpPr>
        <p:spPr bwMode="auto">
          <a:xfrm>
            <a:off x="5271143" y="5561166"/>
            <a:ext cx="203716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Y = 210,464 - 18.1</a:t>
            </a:r>
            <a:r>
              <a:rPr kumimoji="0" lang="fr-FR"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x</a:t>
            </a:r>
            <a:endParaRPr kumimoji="0" lang="fr-FR"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5" name="Espace réservé du numéro de diapositive 54"/>
          <p:cNvSpPr>
            <a:spLocks noGrp="1"/>
          </p:cNvSpPr>
          <p:nvPr>
            <p:ph type="sldNum" sz="quarter" idx="12"/>
          </p:nvPr>
        </p:nvSpPr>
        <p:spPr/>
        <p:txBody>
          <a:bodyPr/>
          <a:lstStyle/>
          <a:p>
            <a:fld id="{595DA4C4-1FAB-46A1-BC97-01521FB48311}" type="slidenum">
              <a:rPr lang="es-ES" smtClean="0"/>
              <a:pPr/>
              <a:t>27</a:t>
            </a:fld>
            <a:endParaRPr lang="es-ES"/>
          </a:p>
        </p:txBody>
      </p:sp>
      <p:grpSp>
        <p:nvGrpSpPr>
          <p:cNvPr id="56" name="Groupe 55"/>
          <p:cNvGrpSpPr/>
          <p:nvPr/>
        </p:nvGrpSpPr>
        <p:grpSpPr>
          <a:xfrm>
            <a:off x="971600" y="2401231"/>
            <a:ext cx="7416824" cy="1315801"/>
            <a:chOff x="323528" y="3857433"/>
            <a:chExt cx="7416824" cy="723695"/>
          </a:xfrm>
        </p:grpSpPr>
        <p:sp>
          <p:nvSpPr>
            <p:cNvPr id="57" name="AutoShape 54"/>
            <p:cNvSpPr>
              <a:spLocks noChangeArrowheads="1"/>
            </p:cNvSpPr>
            <p:nvPr/>
          </p:nvSpPr>
          <p:spPr bwMode="gray">
            <a:xfrm>
              <a:off x="323528" y="3954426"/>
              <a:ext cx="7416824" cy="626702"/>
            </a:xfrm>
            <a:prstGeom prst="roundRect">
              <a:avLst>
                <a:gd name="adj" fmla="val 16667"/>
              </a:avLst>
            </a:prstGeom>
            <a:solidFill>
              <a:srgbClr val="F6C700"/>
            </a:solidFill>
            <a:ln/>
          </p:spPr>
          <p:style>
            <a:lnRef idx="1">
              <a:schemeClr val="accent6"/>
            </a:lnRef>
            <a:fillRef idx="2">
              <a:schemeClr val="accent6"/>
            </a:fillRef>
            <a:effectRef idx="1">
              <a:schemeClr val="accent6"/>
            </a:effectRef>
            <a:fontRef idx="minor">
              <a:schemeClr val="dk1"/>
            </a:fontRef>
          </p:style>
          <p:txBody>
            <a:bodyPr wrap="none" anchor="ctr"/>
            <a:lstStyle/>
            <a:p>
              <a:r>
                <a:rPr lang="fr-FR" dirty="0" smtClean="0">
                  <a:solidFill>
                    <a:schemeClr val="bg1"/>
                  </a:solidFill>
                  <a:latin typeface="Times New Roman" pitchFamily="18" charset="0"/>
                  <a:cs typeface="Times New Roman" pitchFamily="18" charset="0"/>
                </a:rPr>
                <a:t>                 </a:t>
              </a:r>
            </a:p>
            <a:p>
              <a:pPr algn="ctr"/>
              <a:r>
                <a:rPr lang="fr-FR" dirty="0" smtClean="0">
                  <a:solidFill>
                    <a:srgbClr val="993300"/>
                  </a:solidFill>
                  <a:latin typeface="Times New Roman" pitchFamily="18" charset="0"/>
                  <a:cs typeface="Times New Roman" pitchFamily="18" charset="0"/>
                </a:rPr>
                <a:t>    </a:t>
              </a:r>
              <a:r>
                <a:rPr lang="fr-FR" sz="2400" dirty="0" smtClean="0">
                  <a:solidFill>
                    <a:srgbClr val="993300"/>
                  </a:solidFill>
                  <a:latin typeface="Times New Roman" pitchFamily="18" charset="0"/>
                  <a:cs typeface="Times New Roman" pitchFamily="18" charset="0"/>
                </a:rPr>
                <a:t>Evalués selon la méthode décrite par  </a:t>
              </a:r>
              <a:r>
                <a:rPr lang="fr-FR" sz="2400" dirty="0" err="1" smtClean="0">
                  <a:solidFill>
                    <a:srgbClr val="993300"/>
                  </a:solidFill>
                  <a:latin typeface="Times New Roman" pitchFamily="18" charset="0"/>
                  <a:cs typeface="Times New Roman" pitchFamily="18" charset="0"/>
                </a:rPr>
                <a:t>Goni</a:t>
              </a:r>
              <a:r>
                <a:rPr lang="fr-FR" sz="2400" dirty="0" smtClean="0">
                  <a:solidFill>
                    <a:srgbClr val="993300"/>
                  </a:solidFill>
                  <a:latin typeface="Times New Roman" pitchFamily="18" charset="0"/>
                  <a:cs typeface="Times New Roman" pitchFamily="18" charset="0"/>
                </a:rPr>
                <a:t> </a:t>
              </a:r>
              <a:r>
                <a:rPr lang="fr-FR" sz="2400" i="1" dirty="0" smtClean="0">
                  <a:solidFill>
                    <a:srgbClr val="993300"/>
                  </a:solidFill>
                  <a:latin typeface="Times New Roman" pitchFamily="18" charset="0"/>
                  <a:cs typeface="Times New Roman" pitchFamily="18" charset="0"/>
                </a:rPr>
                <a:t>et al. </a:t>
              </a:r>
              <a:r>
                <a:rPr lang="fr-FR" sz="2400" dirty="0" smtClean="0">
                  <a:solidFill>
                    <a:srgbClr val="993300"/>
                  </a:solidFill>
                  <a:latin typeface="Times New Roman" pitchFamily="18" charset="0"/>
                  <a:cs typeface="Times New Roman" pitchFamily="18" charset="0"/>
                </a:rPr>
                <a:t>(1997) </a:t>
              </a:r>
              <a:endParaRPr lang="fr-FR" sz="2400" dirty="0">
                <a:solidFill>
                  <a:srgbClr val="993300"/>
                </a:solidFill>
                <a:latin typeface="Times New Roman" pitchFamily="18" charset="0"/>
                <a:cs typeface="Times New Roman" pitchFamily="18" charset="0"/>
              </a:endParaRPr>
            </a:p>
          </p:txBody>
        </p:sp>
        <p:sp>
          <p:nvSpPr>
            <p:cNvPr id="58" name="AutoShape 65"/>
            <p:cNvSpPr>
              <a:spLocks noChangeArrowheads="1"/>
            </p:cNvSpPr>
            <p:nvPr/>
          </p:nvSpPr>
          <p:spPr bwMode="gray">
            <a:xfrm>
              <a:off x="1331567" y="3857433"/>
              <a:ext cx="5472681" cy="288043"/>
            </a:xfrm>
            <a:prstGeom prst="roundRect">
              <a:avLst>
                <a:gd name="adj" fmla="val 50000"/>
              </a:avLst>
            </a:prstGeom>
            <a:solidFill>
              <a:srgbClr val="9966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fr-FR" sz="2000" dirty="0" smtClean="0">
                  <a:solidFill>
                    <a:schemeClr val="bg1"/>
                  </a:solidFill>
                  <a:latin typeface="Times New Roman" pitchFamily="18" charset="0"/>
                  <a:cs typeface="Times New Roman" pitchFamily="18" charset="0"/>
                </a:rPr>
                <a:t>Digestibilité </a:t>
              </a:r>
              <a:r>
                <a:rPr lang="fr-FR" sz="2000" i="1" dirty="0" smtClean="0">
                  <a:solidFill>
                    <a:schemeClr val="bg1"/>
                  </a:solidFill>
                  <a:latin typeface="Times New Roman" pitchFamily="18" charset="0"/>
                  <a:cs typeface="Times New Roman" pitchFamily="18" charset="0"/>
                </a:rPr>
                <a:t>in vitro </a:t>
              </a:r>
              <a:r>
                <a:rPr lang="fr-FR" sz="2000" dirty="0" smtClean="0">
                  <a:solidFill>
                    <a:schemeClr val="bg1"/>
                  </a:solidFill>
                  <a:latin typeface="Times New Roman" pitchFamily="18" charset="0"/>
                  <a:cs typeface="Times New Roman" pitchFamily="18" charset="0"/>
                </a:rPr>
                <a:t>de l’amidon et mesure de l’IG </a:t>
              </a:r>
              <a:endParaRPr lang="fr-FR" sz="2000" dirty="0">
                <a:solidFill>
                  <a:schemeClr val="bg1"/>
                </a:solidFill>
                <a:latin typeface="Times New Roman" pitchFamily="18" charset="0"/>
                <a:cs typeface="Times New Roman" pitchFamily="18" charset="0"/>
              </a:endParaRPr>
            </a:p>
          </p:txBody>
        </p:sp>
      </p:grpSp>
      <p:grpSp>
        <p:nvGrpSpPr>
          <p:cNvPr id="59" name="Groupe 58"/>
          <p:cNvGrpSpPr/>
          <p:nvPr/>
        </p:nvGrpSpPr>
        <p:grpSpPr>
          <a:xfrm>
            <a:off x="683568" y="4221088"/>
            <a:ext cx="7920879" cy="1501135"/>
            <a:chOff x="388103" y="2861823"/>
            <a:chExt cx="7352249" cy="783201"/>
          </a:xfrm>
        </p:grpSpPr>
        <p:grpSp>
          <p:nvGrpSpPr>
            <p:cNvPr id="60" name="Groupe 25"/>
            <p:cNvGrpSpPr/>
            <p:nvPr/>
          </p:nvGrpSpPr>
          <p:grpSpPr>
            <a:xfrm>
              <a:off x="388103" y="2861823"/>
              <a:ext cx="7352249" cy="783201"/>
              <a:chOff x="388103" y="2861823"/>
              <a:chExt cx="7352249" cy="783201"/>
            </a:xfrm>
          </p:grpSpPr>
          <p:sp>
            <p:nvSpPr>
              <p:cNvPr id="62" name="AutoShape 52"/>
              <p:cNvSpPr>
                <a:spLocks noChangeArrowheads="1"/>
              </p:cNvSpPr>
              <p:nvPr/>
            </p:nvSpPr>
            <p:spPr bwMode="gray">
              <a:xfrm>
                <a:off x="388103" y="3027554"/>
                <a:ext cx="7352249" cy="617470"/>
              </a:xfrm>
              <a:prstGeom prst="roundRect">
                <a:avLst>
                  <a:gd name="adj" fmla="val 16667"/>
                </a:avLst>
              </a:prstGeom>
              <a:solidFill>
                <a:srgbClr val="FF9933"/>
              </a:solidFill>
              <a:ln>
                <a:noFill/>
              </a:ln>
            </p:spPr>
            <p:style>
              <a:lnRef idx="1">
                <a:schemeClr val="accent4"/>
              </a:lnRef>
              <a:fillRef idx="2">
                <a:schemeClr val="accent4"/>
              </a:fillRef>
              <a:effectRef idx="1">
                <a:schemeClr val="accent4"/>
              </a:effectRef>
              <a:fontRef idx="minor">
                <a:schemeClr val="dk1"/>
              </a:fontRef>
            </p:style>
            <p:txBody>
              <a:bodyPr wrap="none" anchor="ctr"/>
              <a:lstStyle/>
              <a:p>
                <a:r>
                  <a:rPr lang="fr-FR" sz="2400" dirty="0" smtClean="0">
                    <a:solidFill>
                      <a:schemeClr val="bg1"/>
                    </a:solidFill>
                    <a:latin typeface="Times New Roman" pitchFamily="18" charset="0"/>
                    <a:cs typeface="Times New Roman" pitchFamily="18" charset="0"/>
                  </a:rPr>
                  <a:t>Mesurée selon la méthode rapportée par </a:t>
                </a:r>
                <a:r>
                  <a:rPr lang="fr-FR" sz="2400" dirty="0" err="1" smtClean="0">
                    <a:solidFill>
                      <a:schemeClr val="bg1"/>
                    </a:solidFill>
                    <a:latin typeface="Times New Roman" pitchFamily="18" charset="0"/>
                    <a:cs typeface="Times New Roman" pitchFamily="18" charset="0"/>
                  </a:rPr>
                  <a:t>Pinarli</a:t>
                </a:r>
                <a:r>
                  <a:rPr lang="fr-FR" sz="2400" dirty="0" smtClean="0">
                    <a:solidFill>
                      <a:schemeClr val="bg1"/>
                    </a:solidFill>
                    <a:latin typeface="Times New Roman" pitchFamily="18" charset="0"/>
                    <a:cs typeface="Times New Roman" pitchFamily="18" charset="0"/>
                  </a:rPr>
                  <a:t>  </a:t>
                </a:r>
                <a:r>
                  <a:rPr lang="fr-FR" sz="2400" i="1" dirty="0" smtClean="0">
                    <a:solidFill>
                      <a:schemeClr val="bg1"/>
                    </a:solidFill>
                    <a:latin typeface="Times New Roman" pitchFamily="18" charset="0"/>
                    <a:cs typeface="Times New Roman" pitchFamily="18" charset="0"/>
                  </a:rPr>
                  <a:t>et al. </a:t>
                </a:r>
                <a:r>
                  <a:rPr lang="fr-FR" sz="2400" dirty="0" smtClean="0">
                    <a:solidFill>
                      <a:schemeClr val="bg1"/>
                    </a:solidFill>
                    <a:latin typeface="Times New Roman" pitchFamily="18" charset="0"/>
                    <a:cs typeface="Times New Roman" pitchFamily="18" charset="0"/>
                  </a:rPr>
                  <a:t>(2004</a:t>
                </a:r>
                <a:r>
                  <a:rPr lang="fr-FR" dirty="0" smtClean="0">
                    <a:solidFill>
                      <a:schemeClr val="bg1"/>
                    </a:solidFill>
                  </a:rPr>
                  <a:t>)</a:t>
                </a:r>
                <a:endParaRPr lang="fr-FR" dirty="0">
                  <a:solidFill>
                    <a:schemeClr val="bg1"/>
                  </a:solidFill>
                </a:endParaRPr>
              </a:p>
            </p:txBody>
          </p:sp>
          <p:sp>
            <p:nvSpPr>
              <p:cNvPr id="63" name="AutoShape 57"/>
              <p:cNvSpPr>
                <a:spLocks noChangeArrowheads="1"/>
              </p:cNvSpPr>
              <p:nvPr/>
            </p:nvSpPr>
            <p:spPr bwMode="gray">
              <a:xfrm>
                <a:off x="1547665" y="2861823"/>
                <a:ext cx="5040560" cy="294800"/>
              </a:xfrm>
              <a:prstGeom prst="roundRect">
                <a:avLst>
                  <a:gd name="adj" fmla="val 17509"/>
                </a:avLst>
              </a:prstGeom>
              <a:solidFill>
                <a:srgbClr val="9933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fr-FR" sz="2000" dirty="0" smtClean="0">
                    <a:solidFill>
                      <a:schemeClr val="bg1"/>
                    </a:solidFill>
                    <a:latin typeface="Times New Roman" pitchFamily="18" charset="0"/>
                    <a:cs typeface="Times New Roman" pitchFamily="18" charset="0"/>
                  </a:rPr>
                  <a:t>Digestibilité </a:t>
                </a:r>
                <a:r>
                  <a:rPr lang="fr-FR" sz="2000" i="1" dirty="0" smtClean="0">
                    <a:solidFill>
                      <a:schemeClr val="bg1"/>
                    </a:solidFill>
                    <a:latin typeface="Times New Roman" pitchFamily="18" charset="0"/>
                    <a:cs typeface="Times New Roman" pitchFamily="18" charset="0"/>
                  </a:rPr>
                  <a:t>in vitro </a:t>
                </a:r>
                <a:r>
                  <a:rPr lang="fr-FR" sz="2000" dirty="0" smtClean="0">
                    <a:solidFill>
                      <a:schemeClr val="bg1"/>
                    </a:solidFill>
                    <a:latin typeface="Times New Roman" pitchFamily="18" charset="0"/>
                    <a:cs typeface="Times New Roman" pitchFamily="18" charset="0"/>
                  </a:rPr>
                  <a:t>des protéines</a:t>
                </a:r>
                <a:endParaRPr lang="fr-FR" sz="2000" dirty="0">
                  <a:solidFill>
                    <a:schemeClr val="bg1"/>
                  </a:solidFill>
                  <a:latin typeface="Times New Roman" pitchFamily="18" charset="0"/>
                  <a:cs typeface="Times New Roman" pitchFamily="18" charset="0"/>
                </a:endParaRPr>
              </a:p>
            </p:txBody>
          </p:sp>
        </p:grpSp>
        <p:sp>
          <p:nvSpPr>
            <p:cNvPr id="61" name="Rectangle 60"/>
            <p:cNvSpPr/>
            <p:nvPr/>
          </p:nvSpPr>
          <p:spPr>
            <a:xfrm>
              <a:off x="683568" y="3238123"/>
              <a:ext cx="6984776" cy="192695"/>
            </a:xfrm>
            <a:prstGeom prst="rect">
              <a:avLst/>
            </a:prstGeom>
            <a:ln>
              <a:noFill/>
            </a:ln>
          </p:spPr>
          <p:txBody>
            <a:bodyPr wrap="square">
              <a:spAutoFit/>
            </a:bodyPr>
            <a:lstStyle/>
            <a:p>
              <a:endParaRPr lang="fr-FR"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 to="" calcmode="lin" valueType="num">
                                      <p:cBhvr>
                                        <p:cTn id="13" dur="1" fill="hold"/>
                                        <p:tgtEl>
                                          <p:spTgt spid="5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9"/>
                                        </p:tgtEl>
                                        <p:attrNameLst>
                                          <p:attrName>style.visibility</p:attrName>
                                        </p:attrNameLst>
                                      </p:cBhvr>
                                      <p:to>
                                        <p:strVal val="visible"/>
                                      </p:to>
                                    </p:set>
                                    <p:anim to="" calcmode="lin" valueType="num">
                                      <p:cBhvr>
                                        <p:cTn id="18" dur="1" fill="hold"/>
                                        <p:tgtEl>
                                          <p:spTgt spid="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sp>
          <p:nvSpPr>
            <p:cNvPr id="3"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5"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6"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7" name="Rectangle 6"/>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Matériel et méthodes</a:t>
            </a:r>
            <a:endParaRPr lang="fr-FR" sz="2400" dirty="0">
              <a:solidFill>
                <a:srgbClr val="996633"/>
              </a:solidFill>
              <a:latin typeface="Times New Roman" pitchFamily="18" charset="0"/>
              <a:cs typeface="Times New Roman" pitchFamily="18" charset="0"/>
            </a:endParaRPr>
          </a:p>
        </p:txBody>
      </p:sp>
      <p:sp>
        <p:nvSpPr>
          <p:cNvPr id="8" name="Text Box 10"/>
          <p:cNvSpPr txBox="1">
            <a:spLocks noChangeArrowheads="1"/>
          </p:cNvSpPr>
          <p:nvPr/>
        </p:nvSpPr>
        <p:spPr bwMode="auto">
          <a:xfrm>
            <a:off x="251520" y="908720"/>
            <a:ext cx="8243888" cy="1015663"/>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Qualité de cuisson des pâtes</a:t>
            </a:r>
          </a:p>
          <a:p>
            <a:pPr fontAlgn="auto">
              <a:spcBef>
                <a:spcPct val="50000"/>
              </a:spcBef>
              <a:spcAft>
                <a:spcPts val="0"/>
              </a:spcAft>
              <a:buClr>
                <a:schemeClr val="tx2"/>
              </a:buClr>
              <a:defRPr/>
            </a:pPr>
            <a:endParaRPr lang="fr-FR" sz="2400" b="1" dirty="0">
              <a:solidFill>
                <a:schemeClr val="bg1"/>
              </a:solidFill>
              <a:effectLst>
                <a:outerShdw blurRad="38100" dist="38100" dir="2700000" algn="tl">
                  <a:srgbClr val="000000"/>
                </a:outerShdw>
              </a:effectLst>
              <a:latin typeface="Book Antiqua" pitchFamily="18" charset="0"/>
              <a:cs typeface="+mn-cs"/>
            </a:endParaRPr>
          </a:p>
        </p:txBody>
      </p:sp>
      <p:pic>
        <p:nvPicPr>
          <p:cNvPr id="1026" name="Picture 2" descr="C:\Users\user\Desktop\IMG_1603.JPG"/>
          <p:cNvPicPr>
            <a:picLocks noChangeAspect="1" noChangeArrowheads="1"/>
          </p:cNvPicPr>
          <p:nvPr/>
        </p:nvPicPr>
        <p:blipFill>
          <a:blip r:embed="rId5" cstate="print"/>
          <a:srcRect/>
          <a:stretch>
            <a:fillRect/>
          </a:stretch>
        </p:blipFill>
        <p:spPr bwMode="auto">
          <a:xfrm>
            <a:off x="827584" y="2636912"/>
            <a:ext cx="1428750" cy="1472952"/>
          </a:xfrm>
          <a:prstGeom prst="rect">
            <a:avLst/>
          </a:prstGeom>
          <a:noFill/>
        </p:spPr>
      </p:pic>
      <p:pic>
        <p:nvPicPr>
          <p:cNvPr id="11" name="Picture 4" descr="C:\Users\user\Downloads\20160813_162805.jpg"/>
          <p:cNvPicPr>
            <a:picLocks noChangeAspect="1" noChangeArrowheads="1"/>
          </p:cNvPicPr>
          <p:nvPr/>
        </p:nvPicPr>
        <p:blipFill>
          <a:blip r:embed="rId6" cstate="print"/>
          <a:srcRect l="30312" t="8001" r="20863" b="5201"/>
          <a:stretch>
            <a:fillRect/>
          </a:stretch>
        </p:blipFill>
        <p:spPr bwMode="auto">
          <a:xfrm>
            <a:off x="35496" y="1484784"/>
            <a:ext cx="1116632" cy="792088"/>
          </a:xfrm>
          <a:prstGeom prst="rect">
            <a:avLst/>
          </a:prstGeom>
          <a:ln>
            <a:noFill/>
          </a:ln>
          <a:effectLst>
            <a:outerShdw blurRad="292100" dist="139700" dir="2700000" algn="tl" rotWithShape="0">
              <a:srgbClr val="333333">
                <a:alpha val="65000"/>
              </a:srgbClr>
            </a:outerShdw>
          </a:effectLst>
        </p:spPr>
      </p:pic>
      <p:pic>
        <p:nvPicPr>
          <p:cNvPr id="12" name="Image 11" descr="C:\Users\celine\Desktop\100% raw pasta\best 100% raw pasta\20150131_102230.jpg"/>
          <p:cNvPicPr/>
          <p:nvPr/>
        </p:nvPicPr>
        <p:blipFill>
          <a:blip r:embed="rId7" cstate="print"/>
          <a:srcRect l="25111" t="7713" r="27995" b="16661"/>
          <a:stretch>
            <a:fillRect/>
          </a:stretch>
        </p:blipFill>
        <p:spPr bwMode="auto">
          <a:xfrm>
            <a:off x="1979712" y="1484784"/>
            <a:ext cx="1008112" cy="720080"/>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108520" y="4221088"/>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Cuisson dans l’eau bouillante</a:t>
            </a:r>
            <a:endParaRPr lang="fr-FR" dirty="0">
              <a:solidFill>
                <a:srgbClr val="996633"/>
              </a:solidFill>
              <a:latin typeface="Times New Roman" pitchFamily="18" charset="0"/>
              <a:cs typeface="Times New Roman" pitchFamily="18" charset="0"/>
            </a:endParaRPr>
          </a:p>
        </p:txBody>
      </p:sp>
      <p:sp>
        <p:nvSpPr>
          <p:cNvPr id="17" name="Freeform 49"/>
          <p:cNvSpPr>
            <a:spLocks/>
          </p:cNvSpPr>
          <p:nvPr/>
        </p:nvSpPr>
        <p:spPr bwMode="invGray">
          <a:xfrm flipH="1">
            <a:off x="1475656" y="2276872"/>
            <a:ext cx="1078175" cy="538224"/>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FFCC00"/>
          </a:solidFill>
          <a:ln>
            <a:solidFill>
              <a:srgbClr val="FFCC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endParaRPr lang="fr-FR"/>
          </a:p>
        </p:txBody>
      </p:sp>
      <p:sp>
        <p:nvSpPr>
          <p:cNvPr id="18" name="Freeform 49"/>
          <p:cNvSpPr>
            <a:spLocks/>
          </p:cNvSpPr>
          <p:nvPr/>
        </p:nvSpPr>
        <p:spPr bwMode="invGray">
          <a:xfrm>
            <a:off x="251520" y="2276872"/>
            <a:ext cx="1196557" cy="520331"/>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FFCC00"/>
          </a:solidFill>
          <a:ln>
            <a:solidFill>
              <a:srgbClr val="FFCC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endParaRPr lang="fr-FR"/>
          </a:p>
        </p:txBody>
      </p:sp>
      <p:sp>
        <p:nvSpPr>
          <p:cNvPr id="19" name="Flèche droite 18"/>
          <p:cNvSpPr/>
          <p:nvPr/>
        </p:nvSpPr>
        <p:spPr>
          <a:xfrm>
            <a:off x="3203848" y="2924944"/>
            <a:ext cx="1512168" cy="288032"/>
          </a:xfrm>
          <a:prstGeom prst="right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4" name="Groupe 43"/>
          <p:cNvGrpSpPr/>
          <p:nvPr/>
        </p:nvGrpSpPr>
        <p:grpSpPr>
          <a:xfrm>
            <a:off x="4392488" y="1700808"/>
            <a:ext cx="2987824" cy="2160240"/>
            <a:chOff x="4392488" y="1700808"/>
            <a:chExt cx="2987824" cy="2160240"/>
          </a:xfrm>
        </p:grpSpPr>
        <p:pic>
          <p:nvPicPr>
            <p:cNvPr id="1027" name="Picture 3" descr="C:\Users\user\Desktop\passeoire-en-inox.jpg"/>
            <p:cNvPicPr>
              <a:picLocks noChangeAspect="1" noChangeArrowheads="1"/>
            </p:cNvPicPr>
            <p:nvPr/>
          </p:nvPicPr>
          <p:blipFill>
            <a:blip r:embed="rId8" cstate="print"/>
            <a:srcRect/>
            <a:stretch>
              <a:fillRect/>
            </a:stretch>
          </p:blipFill>
          <p:spPr bwMode="auto">
            <a:xfrm>
              <a:off x="5076056" y="1700808"/>
              <a:ext cx="1656184" cy="2160240"/>
            </a:xfrm>
            <a:prstGeom prst="rect">
              <a:avLst/>
            </a:prstGeom>
            <a:noFill/>
          </p:spPr>
        </p:pic>
        <p:sp>
          <p:nvSpPr>
            <p:cNvPr id="22" name="Rectangle 21"/>
            <p:cNvSpPr/>
            <p:nvPr/>
          </p:nvSpPr>
          <p:spPr>
            <a:xfrm>
              <a:off x="4392488" y="3501008"/>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Egouttage </a:t>
              </a:r>
              <a:endParaRPr lang="fr-FR" dirty="0">
                <a:solidFill>
                  <a:srgbClr val="996633"/>
                </a:solidFill>
                <a:latin typeface="Times New Roman" pitchFamily="18" charset="0"/>
                <a:cs typeface="Times New Roman" pitchFamily="18" charset="0"/>
              </a:endParaRPr>
            </a:p>
          </p:txBody>
        </p:sp>
      </p:grpSp>
      <p:grpSp>
        <p:nvGrpSpPr>
          <p:cNvPr id="46" name="Groupe 45"/>
          <p:cNvGrpSpPr/>
          <p:nvPr/>
        </p:nvGrpSpPr>
        <p:grpSpPr>
          <a:xfrm>
            <a:off x="6588224" y="2060848"/>
            <a:ext cx="2987824" cy="1800200"/>
            <a:chOff x="6588224" y="2060848"/>
            <a:chExt cx="2987824" cy="1800200"/>
          </a:xfrm>
        </p:grpSpPr>
        <p:pic>
          <p:nvPicPr>
            <p:cNvPr id="1031" name="Picture 7" descr="Résultat de recherche d'images"/>
            <p:cNvPicPr>
              <a:picLocks noChangeAspect="1" noChangeArrowheads="1"/>
            </p:cNvPicPr>
            <p:nvPr/>
          </p:nvPicPr>
          <p:blipFill>
            <a:blip r:embed="rId9" cstate="print"/>
            <a:srcRect t="15949" b="20255"/>
            <a:stretch>
              <a:fillRect/>
            </a:stretch>
          </p:blipFill>
          <p:spPr bwMode="auto">
            <a:xfrm>
              <a:off x="7161857" y="2060848"/>
              <a:ext cx="1586607" cy="1440160"/>
            </a:xfrm>
            <a:prstGeom prst="rect">
              <a:avLst/>
            </a:prstGeom>
            <a:noFill/>
          </p:spPr>
        </p:pic>
        <p:sp>
          <p:nvSpPr>
            <p:cNvPr id="25" name="Rectangle 24"/>
            <p:cNvSpPr/>
            <p:nvPr/>
          </p:nvSpPr>
          <p:spPr>
            <a:xfrm>
              <a:off x="6588224" y="3501008"/>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Pesée des pâtes </a:t>
              </a:r>
              <a:endParaRPr lang="fr-FR" dirty="0">
                <a:solidFill>
                  <a:srgbClr val="996633"/>
                </a:solidFill>
                <a:latin typeface="Times New Roman" pitchFamily="18" charset="0"/>
                <a:cs typeface="Times New Roman" pitchFamily="18" charset="0"/>
              </a:endParaRPr>
            </a:p>
          </p:txBody>
        </p:sp>
      </p:grpSp>
      <p:pic>
        <p:nvPicPr>
          <p:cNvPr id="29" name="Picture 12" descr="Résultat de recherche d'images"/>
          <p:cNvPicPr>
            <a:picLocks noChangeAspect="1" noChangeArrowheads="1"/>
          </p:cNvPicPr>
          <p:nvPr/>
        </p:nvPicPr>
        <p:blipFill>
          <a:blip r:embed="rId10" cstate="print"/>
          <a:srcRect/>
          <a:stretch>
            <a:fillRect/>
          </a:stretch>
        </p:blipFill>
        <p:spPr bwMode="auto">
          <a:xfrm>
            <a:off x="827584" y="5013176"/>
            <a:ext cx="1345332" cy="941463"/>
          </a:xfrm>
          <a:prstGeom prst="rect">
            <a:avLst/>
          </a:prstGeom>
          <a:noFill/>
        </p:spPr>
      </p:pic>
      <p:sp>
        <p:nvSpPr>
          <p:cNvPr id="30" name="Flèche courbée vers la gauche 29"/>
          <p:cNvSpPr/>
          <p:nvPr/>
        </p:nvSpPr>
        <p:spPr>
          <a:xfrm>
            <a:off x="2339752" y="3212976"/>
            <a:ext cx="576064" cy="2088232"/>
          </a:xfrm>
          <a:prstGeom prst="curvedLeft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Rectangle 31"/>
          <p:cNvSpPr/>
          <p:nvPr/>
        </p:nvSpPr>
        <p:spPr>
          <a:xfrm>
            <a:off x="0" y="6165304"/>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Transfert vers des </a:t>
            </a:r>
          </a:p>
          <a:p>
            <a:pPr algn="ctr"/>
            <a:r>
              <a:rPr lang="fr-FR" dirty="0" err="1" smtClean="0">
                <a:solidFill>
                  <a:srgbClr val="996633"/>
                </a:solidFill>
                <a:latin typeface="Times New Roman" pitchFamily="18" charset="0"/>
                <a:cs typeface="Times New Roman" pitchFamily="18" charset="0"/>
              </a:rPr>
              <a:t>eppendorfs</a:t>
            </a:r>
            <a:r>
              <a:rPr lang="fr-FR" dirty="0" smtClean="0">
                <a:solidFill>
                  <a:srgbClr val="996633"/>
                </a:solidFill>
                <a:latin typeface="Times New Roman" pitchFamily="18" charset="0"/>
                <a:cs typeface="Times New Roman" pitchFamily="18" charset="0"/>
              </a:rPr>
              <a:t> </a:t>
            </a:r>
            <a:endParaRPr lang="fr-FR" dirty="0">
              <a:solidFill>
                <a:srgbClr val="996633"/>
              </a:solidFill>
              <a:latin typeface="Times New Roman" pitchFamily="18" charset="0"/>
              <a:cs typeface="Times New Roman" pitchFamily="18" charset="0"/>
            </a:endParaRPr>
          </a:p>
        </p:txBody>
      </p:sp>
      <p:grpSp>
        <p:nvGrpSpPr>
          <p:cNvPr id="49" name="Groupe 48"/>
          <p:cNvGrpSpPr/>
          <p:nvPr/>
        </p:nvGrpSpPr>
        <p:grpSpPr>
          <a:xfrm>
            <a:off x="2267744" y="4655392"/>
            <a:ext cx="3131840" cy="1941960"/>
            <a:chOff x="2267744" y="4655392"/>
            <a:chExt cx="3131840" cy="1941960"/>
          </a:xfrm>
        </p:grpSpPr>
        <p:pic>
          <p:nvPicPr>
            <p:cNvPr id="1033" name="Picture 9" descr="Résultat de recherche d'images"/>
            <p:cNvPicPr>
              <a:picLocks noChangeAspect="1" noChangeArrowheads="1"/>
            </p:cNvPicPr>
            <p:nvPr/>
          </p:nvPicPr>
          <p:blipFill>
            <a:blip r:embed="rId11" cstate="print"/>
            <a:srcRect/>
            <a:stretch>
              <a:fillRect/>
            </a:stretch>
          </p:blipFill>
          <p:spPr bwMode="auto">
            <a:xfrm>
              <a:off x="3203848" y="4655392"/>
              <a:ext cx="1254646" cy="1509912"/>
            </a:xfrm>
            <a:prstGeom prst="rect">
              <a:avLst/>
            </a:prstGeom>
            <a:noFill/>
          </p:spPr>
        </p:pic>
        <p:sp>
          <p:nvSpPr>
            <p:cNvPr id="33" name="Flèche droite 32"/>
            <p:cNvSpPr/>
            <p:nvPr/>
          </p:nvSpPr>
          <p:spPr>
            <a:xfrm>
              <a:off x="2267744" y="5445224"/>
              <a:ext cx="936104" cy="288032"/>
            </a:xfrm>
            <a:prstGeom prst="right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2411760" y="6237312"/>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Concentration </a:t>
              </a:r>
            </a:p>
            <a:p>
              <a:pPr algn="ctr"/>
              <a:r>
                <a:rPr lang="fr-FR" dirty="0" smtClean="0">
                  <a:solidFill>
                    <a:srgbClr val="996633"/>
                  </a:solidFill>
                  <a:latin typeface="Times New Roman" pitchFamily="18" charset="0"/>
                  <a:cs typeface="Times New Roman" pitchFamily="18" charset="0"/>
                </a:rPr>
                <a:t>du contenu </a:t>
              </a:r>
              <a:endParaRPr lang="fr-FR" dirty="0">
                <a:solidFill>
                  <a:srgbClr val="996633"/>
                </a:solidFill>
                <a:latin typeface="Times New Roman" pitchFamily="18" charset="0"/>
                <a:cs typeface="Times New Roman" pitchFamily="18" charset="0"/>
              </a:endParaRPr>
            </a:p>
          </p:txBody>
        </p:sp>
      </p:grpSp>
      <p:grpSp>
        <p:nvGrpSpPr>
          <p:cNvPr id="50" name="Groupe 49"/>
          <p:cNvGrpSpPr/>
          <p:nvPr/>
        </p:nvGrpSpPr>
        <p:grpSpPr>
          <a:xfrm>
            <a:off x="4572000" y="4005064"/>
            <a:ext cx="3312368" cy="2808312"/>
            <a:chOff x="4572000" y="4005064"/>
            <a:chExt cx="3312368" cy="2808312"/>
          </a:xfrm>
        </p:grpSpPr>
        <p:sp>
          <p:nvSpPr>
            <p:cNvPr id="35" name="Flèche droite 34"/>
            <p:cNvSpPr/>
            <p:nvPr/>
          </p:nvSpPr>
          <p:spPr>
            <a:xfrm>
              <a:off x="4572000" y="5445224"/>
              <a:ext cx="936104" cy="288032"/>
            </a:xfrm>
            <a:prstGeom prst="right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5" name="Picture 11" descr="Résultat de recherche d'images"/>
            <p:cNvPicPr>
              <a:picLocks noChangeAspect="1" noChangeArrowheads="1"/>
            </p:cNvPicPr>
            <p:nvPr/>
          </p:nvPicPr>
          <p:blipFill>
            <a:blip r:embed="rId12" cstate="print"/>
            <a:srcRect b="20000"/>
            <a:stretch>
              <a:fillRect/>
            </a:stretch>
          </p:blipFill>
          <p:spPr bwMode="auto">
            <a:xfrm>
              <a:off x="5508104" y="4005064"/>
              <a:ext cx="1512168" cy="2304256"/>
            </a:xfrm>
            <a:prstGeom prst="rect">
              <a:avLst/>
            </a:prstGeom>
            <a:noFill/>
          </p:spPr>
        </p:pic>
        <p:sp>
          <p:nvSpPr>
            <p:cNvPr id="38" name="Rectangle 37"/>
            <p:cNvSpPr/>
            <p:nvPr/>
          </p:nvSpPr>
          <p:spPr>
            <a:xfrm>
              <a:off x="4896544" y="6453336"/>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Etuve à 105°C jusqu’à poids </a:t>
              </a:r>
            </a:p>
            <a:p>
              <a:pPr algn="ctr"/>
              <a:r>
                <a:rPr lang="fr-FR" dirty="0" smtClean="0">
                  <a:solidFill>
                    <a:srgbClr val="996633"/>
                  </a:solidFill>
                  <a:latin typeface="Times New Roman" pitchFamily="18" charset="0"/>
                  <a:cs typeface="Times New Roman" pitchFamily="18" charset="0"/>
                </a:rPr>
                <a:t>constant </a:t>
              </a:r>
              <a:endParaRPr lang="fr-FR" dirty="0">
                <a:solidFill>
                  <a:srgbClr val="996633"/>
                </a:solidFill>
                <a:latin typeface="Times New Roman" pitchFamily="18" charset="0"/>
                <a:cs typeface="Times New Roman" pitchFamily="18" charset="0"/>
              </a:endParaRPr>
            </a:p>
          </p:txBody>
        </p:sp>
      </p:grpSp>
      <p:sp>
        <p:nvSpPr>
          <p:cNvPr id="40" name="Nuage 39"/>
          <p:cNvSpPr/>
          <p:nvPr/>
        </p:nvSpPr>
        <p:spPr>
          <a:xfrm>
            <a:off x="7740352" y="4653136"/>
            <a:ext cx="1403648" cy="1152128"/>
          </a:xfrm>
          <a:prstGeom prst="cloud">
            <a:avLst/>
          </a:prstGeom>
          <a:solidFill>
            <a:srgbClr val="E6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Pertes à la cuisson</a:t>
            </a:r>
            <a:endParaRPr lang="fr-FR" dirty="0">
              <a:solidFill>
                <a:schemeClr val="bg1"/>
              </a:solidFill>
            </a:endParaRPr>
          </a:p>
        </p:txBody>
      </p:sp>
      <p:grpSp>
        <p:nvGrpSpPr>
          <p:cNvPr id="51" name="Groupe 50"/>
          <p:cNvGrpSpPr/>
          <p:nvPr/>
        </p:nvGrpSpPr>
        <p:grpSpPr>
          <a:xfrm>
            <a:off x="5868144" y="4869160"/>
            <a:ext cx="2987824" cy="792088"/>
            <a:chOff x="5868144" y="4869160"/>
            <a:chExt cx="2987824" cy="792088"/>
          </a:xfrm>
        </p:grpSpPr>
        <p:sp>
          <p:nvSpPr>
            <p:cNvPr id="39" name="Flèche droite 38"/>
            <p:cNvSpPr/>
            <p:nvPr/>
          </p:nvSpPr>
          <p:spPr>
            <a:xfrm>
              <a:off x="7020272" y="5373216"/>
              <a:ext cx="648072" cy="288032"/>
            </a:xfrm>
            <a:prstGeom prst="right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5868144" y="4869160"/>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996633"/>
                  </a:solidFill>
                  <a:latin typeface="Times New Roman" pitchFamily="18" charset="0"/>
                  <a:cs typeface="Times New Roman" pitchFamily="18" charset="0"/>
                </a:rPr>
                <a:t>Pesée  </a:t>
              </a:r>
              <a:endParaRPr lang="fr-FR" dirty="0">
                <a:solidFill>
                  <a:srgbClr val="996633"/>
                </a:solidFill>
                <a:latin typeface="Times New Roman" pitchFamily="18" charset="0"/>
                <a:cs typeface="Times New Roman" pitchFamily="18" charset="0"/>
              </a:endParaRPr>
            </a:p>
          </p:txBody>
        </p:sp>
      </p:grpSp>
      <p:sp>
        <p:nvSpPr>
          <p:cNvPr id="42" name="Nuage 41"/>
          <p:cNvSpPr/>
          <p:nvPr/>
        </p:nvSpPr>
        <p:spPr>
          <a:xfrm>
            <a:off x="3312368" y="1556792"/>
            <a:ext cx="1619672" cy="1368152"/>
          </a:xfrm>
          <a:prstGeom prst="cloud">
            <a:avLst/>
          </a:prstGeom>
          <a:solidFill>
            <a:srgbClr val="E6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Temps de cuisson optimal</a:t>
            </a:r>
            <a:endParaRPr lang="fr-FR" dirty="0">
              <a:solidFill>
                <a:schemeClr val="bg1"/>
              </a:solidFill>
            </a:endParaRPr>
          </a:p>
        </p:txBody>
      </p:sp>
      <p:grpSp>
        <p:nvGrpSpPr>
          <p:cNvPr id="47" name="Groupe 46"/>
          <p:cNvGrpSpPr/>
          <p:nvPr/>
        </p:nvGrpSpPr>
        <p:grpSpPr>
          <a:xfrm>
            <a:off x="6876256" y="836712"/>
            <a:ext cx="2088232" cy="1224136"/>
            <a:chOff x="6876256" y="836712"/>
            <a:chExt cx="2088232" cy="1224136"/>
          </a:xfrm>
        </p:grpSpPr>
        <p:sp>
          <p:nvSpPr>
            <p:cNvPr id="27" name="Flèche vers le haut 26"/>
            <p:cNvSpPr/>
            <p:nvPr/>
          </p:nvSpPr>
          <p:spPr>
            <a:xfrm>
              <a:off x="7812360" y="1628800"/>
              <a:ext cx="216024" cy="43204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Nuage 42"/>
            <p:cNvSpPr/>
            <p:nvPr/>
          </p:nvSpPr>
          <p:spPr>
            <a:xfrm>
              <a:off x="6876256" y="836712"/>
              <a:ext cx="2088232" cy="792088"/>
            </a:xfrm>
            <a:prstGeom prst="cloud">
              <a:avLst/>
            </a:prstGeom>
            <a:solidFill>
              <a:srgbClr val="E6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Absorption d’eau</a:t>
              </a:r>
              <a:endParaRPr lang="fr-FR" dirty="0">
                <a:solidFill>
                  <a:schemeClr val="bg1"/>
                </a:solidFill>
              </a:endParaRPr>
            </a:p>
          </p:txBody>
        </p:sp>
      </p:grpSp>
      <p:sp>
        <p:nvSpPr>
          <p:cNvPr id="45" name="Espace réservé du numéro de diapositive 44"/>
          <p:cNvSpPr>
            <a:spLocks noGrp="1"/>
          </p:cNvSpPr>
          <p:nvPr>
            <p:ph type="sldNum" sz="quarter" idx="12"/>
          </p:nvPr>
        </p:nvSpPr>
        <p:spPr>
          <a:xfrm>
            <a:off x="6974904" y="6448251"/>
            <a:ext cx="2133600" cy="365125"/>
          </a:xfrm>
        </p:spPr>
        <p:txBody>
          <a:bodyPr/>
          <a:lstStyle/>
          <a:p>
            <a:fld id="{595DA4C4-1FAB-46A1-BC97-01521FB48311}" type="slidenum">
              <a:rPr lang="es-ES" smtClean="0"/>
              <a:pPr/>
              <a:t>28</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4)">
                                      <p:cBhvr>
                                        <p:cTn id="12" dur="500"/>
                                        <p:tgtEl>
                                          <p:spTgt spid="11"/>
                                        </p:tgtEl>
                                      </p:cBhvr>
                                    </p:animEffect>
                                  </p:childTnLst>
                                </p:cTn>
                              </p:par>
                            </p:childTnLst>
                          </p:cTn>
                        </p:par>
                        <p:par>
                          <p:cTn id="13" fill="hold">
                            <p:stCondLst>
                              <p:cond delay="1000"/>
                            </p:stCondLst>
                            <p:childTnLst>
                              <p:par>
                                <p:cTn id="14" presetID="21"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4)">
                                      <p:cBhvr>
                                        <p:cTn id="16" dur="500"/>
                                        <p:tgtEl>
                                          <p:spTgt spid="12"/>
                                        </p:tgtEl>
                                      </p:cBhvr>
                                    </p:animEffect>
                                  </p:childTnLst>
                                </p:cTn>
                              </p:par>
                            </p:childTnLst>
                          </p:cTn>
                        </p:par>
                        <p:par>
                          <p:cTn id="17" fill="hold">
                            <p:stCondLst>
                              <p:cond delay="1500"/>
                            </p:stCondLst>
                            <p:childTnLst>
                              <p:par>
                                <p:cTn id="18" presetID="21" presetClass="entr" presetSubtype="4"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4)">
                                      <p:cBhvr>
                                        <p:cTn id="20" dur="500"/>
                                        <p:tgtEl>
                                          <p:spTgt spid="18"/>
                                        </p:tgtEl>
                                      </p:cBhvr>
                                    </p:animEffect>
                                  </p:childTnLst>
                                </p:cTn>
                              </p:par>
                            </p:childTnLst>
                          </p:cTn>
                        </p:par>
                        <p:par>
                          <p:cTn id="21" fill="hold">
                            <p:stCondLst>
                              <p:cond delay="2000"/>
                            </p:stCondLst>
                            <p:childTnLst>
                              <p:par>
                                <p:cTn id="22" presetID="21"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heel(4)">
                                      <p:cBhvr>
                                        <p:cTn id="24" dur="500"/>
                                        <p:tgtEl>
                                          <p:spTgt spid="17"/>
                                        </p:tgtEl>
                                      </p:cBhvr>
                                    </p:animEffect>
                                  </p:childTnLst>
                                </p:cTn>
                              </p:par>
                            </p:childTnLst>
                          </p:cTn>
                        </p:par>
                        <p:par>
                          <p:cTn id="25" fill="hold">
                            <p:stCondLst>
                              <p:cond delay="2500"/>
                            </p:stCondLst>
                            <p:childTnLst>
                              <p:par>
                                <p:cTn id="26" presetID="21" presetClass="entr" presetSubtype="4"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heel(4)">
                                      <p:cBhvr>
                                        <p:cTn id="28" dur="500"/>
                                        <p:tgtEl>
                                          <p:spTgt spid="1026"/>
                                        </p:tgtEl>
                                      </p:cBhvr>
                                    </p:animEffect>
                                  </p:childTnLst>
                                </p:cTn>
                              </p:par>
                            </p:childTnLst>
                          </p:cTn>
                        </p:par>
                        <p:par>
                          <p:cTn id="29" fill="hold">
                            <p:stCondLst>
                              <p:cond delay="3000"/>
                            </p:stCondLst>
                            <p:childTnLst>
                              <p:par>
                                <p:cTn id="30" presetID="21" presetClass="entr" presetSubtype="4"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heel(4)">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ox(in)">
                                      <p:cBhvr>
                                        <p:cTn id="37" dur="10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ox(in)">
                                      <p:cBhvr>
                                        <p:cTn id="42" dur="1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1000" fill="hold"/>
                                        <p:tgtEl>
                                          <p:spTgt spid="44"/>
                                        </p:tgtEl>
                                        <p:attrNameLst>
                                          <p:attrName>ppt_x</p:attrName>
                                        </p:attrNameLst>
                                      </p:cBhvr>
                                      <p:tavLst>
                                        <p:tav tm="0">
                                          <p:val>
                                            <p:strVal val="1+#ppt_w/2"/>
                                          </p:val>
                                        </p:tav>
                                        <p:tav tm="100000">
                                          <p:val>
                                            <p:strVal val="#ppt_x"/>
                                          </p:val>
                                        </p:tav>
                                      </p:tavLst>
                                    </p:anim>
                                    <p:anim calcmode="lin" valueType="num">
                                      <p:cBhvr additive="base">
                                        <p:cTn id="48" dur="10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1000" fill="hold"/>
                                        <p:tgtEl>
                                          <p:spTgt spid="46"/>
                                        </p:tgtEl>
                                        <p:attrNameLst>
                                          <p:attrName>ppt_x</p:attrName>
                                        </p:attrNameLst>
                                      </p:cBhvr>
                                      <p:tavLst>
                                        <p:tav tm="0">
                                          <p:val>
                                            <p:strVal val="1+#ppt_w/2"/>
                                          </p:val>
                                        </p:tav>
                                        <p:tav tm="100000">
                                          <p:val>
                                            <p:strVal val="#ppt_x"/>
                                          </p:val>
                                        </p:tav>
                                      </p:tavLst>
                                    </p:anim>
                                    <p:anim calcmode="lin" valueType="num">
                                      <p:cBhvr additive="base">
                                        <p:cTn id="54" dur="10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ppt_x"/>
                                          </p:val>
                                        </p:tav>
                                        <p:tav tm="100000">
                                          <p:val>
                                            <p:strVal val="#ppt_x"/>
                                          </p:val>
                                        </p:tav>
                                      </p:tavLst>
                                    </p:anim>
                                    <p:anim calcmode="lin" valueType="num">
                                      <p:cBhvr additive="base">
                                        <p:cTn id="6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nodeType="clickEffect">
                                  <p:stCondLst>
                                    <p:cond delay="0"/>
                                  </p:stCondLst>
                                  <p:childTnLst>
                                    <p:anim calcmode="lin" valueType="num">
                                      <p:cBhvr additive="base">
                                        <p:cTn id="64" dur="500"/>
                                        <p:tgtEl>
                                          <p:spTgt spid="47"/>
                                        </p:tgtEl>
                                        <p:attrNameLst>
                                          <p:attrName>ppt_x</p:attrName>
                                        </p:attrNameLst>
                                      </p:cBhvr>
                                      <p:tavLst>
                                        <p:tav tm="0">
                                          <p:val>
                                            <p:strVal val="ppt_x"/>
                                          </p:val>
                                        </p:tav>
                                        <p:tav tm="100000">
                                          <p:val>
                                            <p:strVal val="ppt_x"/>
                                          </p:val>
                                        </p:tav>
                                      </p:tavLst>
                                    </p:anim>
                                    <p:anim calcmode="lin" valueType="num">
                                      <p:cBhvr additive="base">
                                        <p:cTn id="65" dur="500"/>
                                        <p:tgtEl>
                                          <p:spTgt spid="47"/>
                                        </p:tgtEl>
                                        <p:attrNameLst>
                                          <p:attrName>ppt_y</p:attrName>
                                        </p:attrNameLst>
                                      </p:cBhvr>
                                      <p:tavLst>
                                        <p:tav tm="0">
                                          <p:val>
                                            <p:strVal val="ppt_y"/>
                                          </p:val>
                                        </p:tav>
                                        <p:tav tm="100000">
                                          <p:val>
                                            <p:strVal val="1+ppt_h/2"/>
                                          </p:val>
                                        </p:tav>
                                      </p:tavLst>
                                    </p:anim>
                                    <p:set>
                                      <p:cBhvr>
                                        <p:cTn id="66" dur="1" fill="hold">
                                          <p:stCondLst>
                                            <p:cond delay="499"/>
                                          </p:stCondLst>
                                        </p:cTn>
                                        <p:tgtEl>
                                          <p:spTgt spid="47"/>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11"/>
                                        </p:tgtEl>
                                        <p:attrNameLst>
                                          <p:attrName>ppt_x</p:attrName>
                                        </p:attrNameLst>
                                      </p:cBhvr>
                                      <p:tavLst>
                                        <p:tav tm="0">
                                          <p:val>
                                            <p:strVal val="ppt_x"/>
                                          </p:val>
                                        </p:tav>
                                        <p:tav tm="100000">
                                          <p:val>
                                            <p:strVal val="ppt_x"/>
                                          </p:val>
                                        </p:tav>
                                      </p:tavLst>
                                    </p:anim>
                                    <p:anim calcmode="lin" valueType="num">
                                      <p:cBhvr additive="base">
                                        <p:cTn id="69" dur="500"/>
                                        <p:tgtEl>
                                          <p:spTgt spid="11"/>
                                        </p:tgtEl>
                                        <p:attrNameLst>
                                          <p:attrName>ppt_y</p:attrName>
                                        </p:attrNameLst>
                                      </p:cBhvr>
                                      <p:tavLst>
                                        <p:tav tm="0">
                                          <p:val>
                                            <p:strVal val="ppt_y"/>
                                          </p:val>
                                        </p:tav>
                                        <p:tav tm="100000">
                                          <p:val>
                                            <p:strVal val="1+ppt_h/2"/>
                                          </p:val>
                                        </p:tav>
                                      </p:tavLst>
                                    </p:anim>
                                    <p:set>
                                      <p:cBhvr>
                                        <p:cTn id="70" dur="1" fill="hold">
                                          <p:stCondLst>
                                            <p:cond delay="499"/>
                                          </p:stCondLst>
                                        </p:cTn>
                                        <p:tgtEl>
                                          <p:spTgt spid="11"/>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8"/>
                                        </p:tgtEl>
                                        <p:attrNameLst>
                                          <p:attrName>ppt_x</p:attrName>
                                        </p:attrNameLst>
                                      </p:cBhvr>
                                      <p:tavLst>
                                        <p:tav tm="0">
                                          <p:val>
                                            <p:strVal val="ppt_x"/>
                                          </p:val>
                                        </p:tav>
                                        <p:tav tm="100000">
                                          <p:val>
                                            <p:strVal val="ppt_x"/>
                                          </p:val>
                                        </p:tav>
                                      </p:tavLst>
                                    </p:anim>
                                    <p:anim calcmode="lin" valueType="num">
                                      <p:cBhvr additive="base">
                                        <p:cTn id="73" dur="500"/>
                                        <p:tgtEl>
                                          <p:spTgt spid="18"/>
                                        </p:tgtEl>
                                        <p:attrNameLst>
                                          <p:attrName>ppt_y</p:attrName>
                                        </p:attrNameLst>
                                      </p:cBhvr>
                                      <p:tavLst>
                                        <p:tav tm="0">
                                          <p:val>
                                            <p:strVal val="ppt_y"/>
                                          </p:val>
                                        </p:tav>
                                        <p:tav tm="100000">
                                          <p:val>
                                            <p:strVal val="1+ppt_h/2"/>
                                          </p:val>
                                        </p:tav>
                                      </p:tavLst>
                                    </p:anim>
                                    <p:set>
                                      <p:cBhvr>
                                        <p:cTn id="74" dur="1" fill="hold">
                                          <p:stCondLst>
                                            <p:cond delay="499"/>
                                          </p:stCondLst>
                                        </p:cTn>
                                        <p:tgtEl>
                                          <p:spTgt spid="18"/>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17"/>
                                        </p:tgtEl>
                                        <p:attrNameLst>
                                          <p:attrName>ppt_x</p:attrName>
                                        </p:attrNameLst>
                                      </p:cBhvr>
                                      <p:tavLst>
                                        <p:tav tm="0">
                                          <p:val>
                                            <p:strVal val="ppt_x"/>
                                          </p:val>
                                        </p:tav>
                                        <p:tav tm="100000">
                                          <p:val>
                                            <p:strVal val="ppt_x"/>
                                          </p:val>
                                        </p:tav>
                                      </p:tavLst>
                                    </p:anim>
                                    <p:anim calcmode="lin" valueType="num">
                                      <p:cBhvr additive="base">
                                        <p:cTn id="77" dur="500"/>
                                        <p:tgtEl>
                                          <p:spTgt spid="17"/>
                                        </p:tgtEl>
                                        <p:attrNameLst>
                                          <p:attrName>ppt_y</p:attrName>
                                        </p:attrNameLst>
                                      </p:cBhvr>
                                      <p:tavLst>
                                        <p:tav tm="0">
                                          <p:val>
                                            <p:strVal val="ppt_y"/>
                                          </p:val>
                                        </p:tav>
                                        <p:tav tm="100000">
                                          <p:val>
                                            <p:strVal val="1+ppt_h/2"/>
                                          </p:val>
                                        </p:tav>
                                      </p:tavLst>
                                    </p:anim>
                                    <p:set>
                                      <p:cBhvr>
                                        <p:cTn id="78" dur="1" fill="hold">
                                          <p:stCondLst>
                                            <p:cond delay="499"/>
                                          </p:stCondLst>
                                        </p:cTn>
                                        <p:tgtEl>
                                          <p:spTgt spid="17"/>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12"/>
                                        </p:tgtEl>
                                        <p:attrNameLst>
                                          <p:attrName>ppt_x</p:attrName>
                                        </p:attrNameLst>
                                      </p:cBhvr>
                                      <p:tavLst>
                                        <p:tav tm="0">
                                          <p:val>
                                            <p:strVal val="ppt_x"/>
                                          </p:val>
                                        </p:tav>
                                        <p:tav tm="100000">
                                          <p:val>
                                            <p:strVal val="ppt_x"/>
                                          </p:val>
                                        </p:tav>
                                      </p:tavLst>
                                    </p:anim>
                                    <p:anim calcmode="lin" valueType="num">
                                      <p:cBhvr additive="base">
                                        <p:cTn id="81" dur="500"/>
                                        <p:tgtEl>
                                          <p:spTgt spid="12"/>
                                        </p:tgtEl>
                                        <p:attrNameLst>
                                          <p:attrName>ppt_y</p:attrName>
                                        </p:attrNameLst>
                                      </p:cBhvr>
                                      <p:tavLst>
                                        <p:tav tm="0">
                                          <p:val>
                                            <p:strVal val="ppt_y"/>
                                          </p:val>
                                        </p:tav>
                                        <p:tav tm="100000">
                                          <p:val>
                                            <p:strVal val="1+ppt_h/2"/>
                                          </p:val>
                                        </p:tav>
                                      </p:tavLst>
                                    </p:anim>
                                    <p:set>
                                      <p:cBhvr>
                                        <p:cTn id="82" dur="1" fill="hold">
                                          <p:stCondLst>
                                            <p:cond delay="499"/>
                                          </p:stCondLst>
                                        </p:cTn>
                                        <p:tgtEl>
                                          <p:spTgt spid="12"/>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42"/>
                                        </p:tgtEl>
                                        <p:attrNameLst>
                                          <p:attrName>ppt_x</p:attrName>
                                        </p:attrNameLst>
                                      </p:cBhvr>
                                      <p:tavLst>
                                        <p:tav tm="0">
                                          <p:val>
                                            <p:strVal val="ppt_x"/>
                                          </p:val>
                                        </p:tav>
                                        <p:tav tm="100000">
                                          <p:val>
                                            <p:strVal val="ppt_x"/>
                                          </p:val>
                                        </p:tav>
                                      </p:tavLst>
                                    </p:anim>
                                    <p:anim calcmode="lin" valueType="num">
                                      <p:cBhvr additive="base">
                                        <p:cTn id="85" dur="500"/>
                                        <p:tgtEl>
                                          <p:spTgt spid="42"/>
                                        </p:tgtEl>
                                        <p:attrNameLst>
                                          <p:attrName>ppt_y</p:attrName>
                                        </p:attrNameLst>
                                      </p:cBhvr>
                                      <p:tavLst>
                                        <p:tav tm="0">
                                          <p:val>
                                            <p:strVal val="ppt_y"/>
                                          </p:val>
                                        </p:tav>
                                        <p:tav tm="100000">
                                          <p:val>
                                            <p:strVal val="1+ppt_h/2"/>
                                          </p:val>
                                        </p:tav>
                                      </p:tavLst>
                                    </p:anim>
                                    <p:set>
                                      <p:cBhvr>
                                        <p:cTn id="86" dur="1" fill="hold">
                                          <p:stCondLst>
                                            <p:cond delay="499"/>
                                          </p:stCondLst>
                                        </p:cTn>
                                        <p:tgtEl>
                                          <p:spTgt spid="42"/>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19"/>
                                        </p:tgtEl>
                                        <p:attrNameLst>
                                          <p:attrName>ppt_x</p:attrName>
                                        </p:attrNameLst>
                                      </p:cBhvr>
                                      <p:tavLst>
                                        <p:tav tm="0">
                                          <p:val>
                                            <p:strVal val="ppt_x"/>
                                          </p:val>
                                        </p:tav>
                                        <p:tav tm="100000">
                                          <p:val>
                                            <p:strVal val="ppt_x"/>
                                          </p:val>
                                        </p:tav>
                                      </p:tavLst>
                                    </p:anim>
                                    <p:anim calcmode="lin" valueType="num">
                                      <p:cBhvr additive="base">
                                        <p:cTn id="89" dur="500"/>
                                        <p:tgtEl>
                                          <p:spTgt spid="19"/>
                                        </p:tgtEl>
                                        <p:attrNameLst>
                                          <p:attrName>ppt_y</p:attrName>
                                        </p:attrNameLst>
                                      </p:cBhvr>
                                      <p:tavLst>
                                        <p:tav tm="0">
                                          <p:val>
                                            <p:strVal val="ppt_y"/>
                                          </p:val>
                                        </p:tav>
                                        <p:tav tm="100000">
                                          <p:val>
                                            <p:strVal val="1+ppt_h/2"/>
                                          </p:val>
                                        </p:tav>
                                      </p:tavLst>
                                    </p:anim>
                                    <p:set>
                                      <p:cBhvr>
                                        <p:cTn id="90" dur="1" fill="hold">
                                          <p:stCondLst>
                                            <p:cond delay="499"/>
                                          </p:stCondLst>
                                        </p:cTn>
                                        <p:tgtEl>
                                          <p:spTgt spid="19"/>
                                        </p:tgtEl>
                                        <p:attrNameLst>
                                          <p:attrName>style.visibility</p:attrName>
                                        </p:attrNameLst>
                                      </p:cBhvr>
                                      <p:to>
                                        <p:strVal val="hidden"/>
                                      </p:to>
                                    </p:set>
                                  </p:childTnLst>
                                </p:cTn>
                              </p:par>
                              <p:par>
                                <p:cTn id="91" presetID="2" presetClass="exit" presetSubtype="4" fill="hold" nodeType="withEffect">
                                  <p:stCondLst>
                                    <p:cond delay="0"/>
                                  </p:stCondLst>
                                  <p:childTnLst>
                                    <p:anim calcmode="lin" valueType="num">
                                      <p:cBhvr additive="base">
                                        <p:cTn id="92" dur="500"/>
                                        <p:tgtEl>
                                          <p:spTgt spid="44"/>
                                        </p:tgtEl>
                                        <p:attrNameLst>
                                          <p:attrName>ppt_x</p:attrName>
                                        </p:attrNameLst>
                                      </p:cBhvr>
                                      <p:tavLst>
                                        <p:tav tm="0">
                                          <p:val>
                                            <p:strVal val="ppt_x"/>
                                          </p:val>
                                        </p:tav>
                                        <p:tav tm="100000">
                                          <p:val>
                                            <p:strVal val="ppt_x"/>
                                          </p:val>
                                        </p:tav>
                                      </p:tavLst>
                                    </p:anim>
                                    <p:anim calcmode="lin" valueType="num">
                                      <p:cBhvr additive="base">
                                        <p:cTn id="93" dur="500"/>
                                        <p:tgtEl>
                                          <p:spTgt spid="44"/>
                                        </p:tgtEl>
                                        <p:attrNameLst>
                                          <p:attrName>ppt_y</p:attrName>
                                        </p:attrNameLst>
                                      </p:cBhvr>
                                      <p:tavLst>
                                        <p:tav tm="0">
                                          <p:val>
                                            <p:strVal val="ppt_y"/>
                                          </p:val>
                                        </p:tav>
                                        <p:tav tm="100000">
                                          <p:val>
                                            <p:strVal val="1+ppt_h/2"/>
                                          </p:val>
                                        </p:tav>
                                      </p:tavLst>
                                    </p:anim>
                                    <p:set>
                                      <p:cBhvr>
                                        <p:cTn id="94" dur="1" fill="hold">
                                          <p:stCondLst>
                                            <p:cond delay="499"/>
                                          </p:stCondLst>
                                        </p:cTn>
                                        <p:tgtEl>
                                          <p:spTgt spid="44"/>
                                        </p:tgtEl>
                                        <p:attrNameLst>
                                          <p:attrName>style.visibility</p:attrName>
                                        </p:attrNameLst>
                                      </p:cBhvr>
                                      <p:to>
                                        <p:strVal val="hidden"/>
                                      </p:to>
                                    </p:set>
                                  </p:childTnLst>
                                </p:cTn>
                              </p:par>
                              <p:par>
                                <p:cTn id="95" presetID="2" presetClass="exit" presetSubtype="4" fill="hold" nodeType="withEffect">
                                  <p:stCondLst>
                                    <p:cond delay="0"/>
                                  </p:stCondLst>
                                  <p:childTnLst>
                                    <p:anim calcmode="lin" valueType="num">
                                      <p:cBhvr additive="base">
                                        <p:cTn id="96" dur="500"/>
                                        <p:tgtEl>
                                          <p:spTgt spid="46"/>
                                        </p:tgtEl>
                                        <p:attrNameLst>
                                          <p:attrName>ppt_x</p:attrName>
                                        </p:attrNameLst>
                                      </p:cBhvr>
                                      <p:tavLst>
                                        <p:tav tm="0">
                                          <p:val>
                                            <p:strVal val="ppt_x"/>
                                          </p:val>
                                        </p:tav>
                                        <p:tav tm="100000">
                                          <p:val>
                                            <p:strVal val="ppt_x"/>
                                          </p:val>
                                        </p:tav>
                                      </p:tavLst>
                                    </p:anim>
                                    <p:anim calcmode="lin" valueType="num">
                                      <p:cBhvr additive="base">
                                        <p:cTn id="97" dur="500"/>
                                        <p:tgtEl>
                                          <p:spTgt spid="46"/>
                                        </p:tgtEl>
                                        <p:attrNameLst>
                                          <p:attrName>ppt_y</p:attrName>
                                        </p:attrNameLst>
                                      </p:cBhvr>
                                      <p:tavLst>
                                        <p:tav tm="0">
                                          <p:val>
                                            <p:strVal val="ppt_y"/>
                                          </p:val>
                                        </p:tav>
                                        <p:tav tm="100000">
                                          <p:val>
                                            <p:strVal val="1+ppt_h/2"/>
                                          </p:val>
                                        </p:tav>
                                      </p:tavLst>
                                    </p:anim>
                                    <p:set>
                                      <p:cBhvr>
                                        <p:cTn id="98" dur="1" fill="hold">
                                          <p:stCondLst>
                                            <p:cond delay="499"/>
                                          </p:stCondLst>
                                        </p:cTn>
                                        <p:tgtEl>
                                          <p:spTgt spid="4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1" presetClass="entr" presetSubtype="4" fill="hold" nodeType="clickEffect">
                                  <p:stCondLst>
                                    <p:cond delay="0"/>
                                  </p:stCondLst>
                                  <p:childTnLst>
                                    <p:set>
                                      <p:cBhvr>
                                        <p:cTn id="102" dur="1" fill="hold">
                                          <p:stCondLst>
                                            <p:cond delay="0"/>
                                          </p:stCondLst>
                                        </p:cTn>
                                        <p:tgtEl>
                                          <p:spTgt spid="1026"/>
                                        </p:tgtEl>
                                        <p:attrNameLst>
                                          <p:attrName>style.visibility</p:attrName>
                                        </p:attrNameLst>
                                      </p:cBhvr>
                                      <p:to>
                                        <p:strVal val="visible"/>
                                      </p:to>
                                    </p:set>
                                    <p:animEffect transition="in" filter="wheel(4)">
                                      <p:cBhvr>
                                        <p:cTn id="103" dur="2000"/>
                                        <p:tgtEl>
                                          <p:spTgt spid="1026"/>
                                        </p:tgtEl>
                                      </p:cBhvr>
                                    </p:animEffect>
                                  </p:childTnLst>
                                </p:cTn>
                              </p:par>
                              <p:par>
                                <p:cTn id="104" presetID="21" presetClass="entr" presetSubtype="4"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wheel(4)">
                                      <p:cBhvr>
                                        <p:cTn id="106" dur="2000"/>
                                        <p:tgtEl>
                                          <p:spTgt spid="30"/>
                                        </p:tgtEl>
                                      </p:cBhvr>
                                    </p:animEffect>
                                  </p:childTnLst>
                                </p:cTn>
                              </p:par>
                              <p:par>
                                <p:cTn id="107" presetID="21" presetClass="entr" presetSubtype="4" fill="hold"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heel(4)">
                                      <p:cBhvr>
                                        <p:cTn id="109" dur="2000"/>
                                        <p:tgtEl>
                                          <p:spTgt spid="29"/>
                                        </p:tgtEl>
                                      </p:cBhvr>
                                    </p:animEffect>
                                  </p:childTnLst>
                                </p:cTn>
                              </p:par>
                              <p:par>
                                <p:cTn id="110" presetID="21" presetClass="entr" presetSubtype="4" fill="hold" grpId="0" nodeType="with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wheel(4)">
                                      <p:cBhvr>
                                        <p:cTn id="112" dur="2000"/>
                                        <p:tgtEl>
                                          <p:spTgt spid="32"/>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2" fill="hold" nodeType="clickEffect">
                                  <p:stCondLst>
                                    <p:cond delay="0"/>
                                  </p:stCondLst>
                                  <p:childTnLst>
                                    <p:set>
                                      <p:cBhvr>
                                        <p:cTn id="116" dur="1" fill="hold">
                                          <p:stCondLst>
                                            <p:cond delay="0"/>
                                          </p:stCondLst>
                                        </p:cTn>
                                        <p:tgtEl>
                                          <p:spTgt spid="49"/>
                                        </p:tgtEl>
                                        <p:attrNameLst>
                                          <p:attrName>style.visibility</p:attrName>
                                        </p:attrNameLst>
                                      </p:cBhvr>
                                      <p:to>
                                        <p:strVal val="visible"/>
                                      </p:to>
                                    </p:set>
                                    <p:anim calcmode="lin" valueType="num">
                                      <p:cBhvr additive="base">
                                        <p:cTn id="117" dur="500" fill="hold"/>
                                        <p:tgtEl>
                                          <p:spTgt spid="49"/>
                                        </p:tgtEl>
                                        <p:attrNameLst>
                                          <p:attrName>ppt_x</p:attrName>
                                        </p:attrNameLst>
                                      </p:cBhvr>
                                      <p:tavLst>
                                        <p:tav tm="0">
                                          <p:val>
                                            <p:strVal val="1+#ppt_w/2"/>
                                          </p:val>
                                        </p:tav>
                                        <p:tav tm="100000">
                                          <p:val>
                                            <p:strVal val="#ppt_x"/>
                                          </p:val>
                                        </p:tav>
                                      </p:tavLst>
                                    </p:anim>
                                    <p:anim calcmode="lin" valueType="num">
                                      <p:cBhvr additive="base">
                                        <p:cTn id="118"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2" fill="hold" nodeType="clickEffect">
                                  <p:stCondLst>
                                    <p:cond delay="0"/>
                                  </p:stCondLst>
                                  <p:childTnLst>
                                    <p:set>
                                      <p:cBhvr>
                                        <p:cTn id="122" dur="1" fill="hold">
                                          <p:stCondLst>
                                            <p:cond delay="0"/>
                                          </p:stCondLst>
                                        </p:cTn>
                                        <p:tgtEl>
                                          <p:spTgt spid="50"/>
                                        </p:tgtEl>
                                        <p:attrNameLst>
                                          <p:attrName>style.visibility</p:attrName>
                                        </p:attrNameLst>
                                      </p:cBhvr>
                                      <p:to>
                                        <p:strVal val="visible"/>
                                      </p:to>
                                    </p:set>
                                    <p:anim calcmode="lin" valueType="num">
                                      <p:cBhvr additive="base">
                                        <p:cTn id="123" dur="500" fill="hold"/>
                                        <p:tgtEl>
                                          <p:spTgt spid="50"/>
                                        </p:tgtEl>
                                        <p:attrNameLst>
                                          <p:attrName>ppt_x</p:attrName>
                                        </p:attrNameLst>
                                      </p:cBhvr>
                                      <p:tavLst>
                                        <p:tav tm="0">
                                          <p:val>
                                            <p:strVal val="1+#ppt_w/2"/>
                                          </p:val>
                                        </p:tav>
                                        <p:tav tm="100000">
                                          <p:val>
                                            <p:strVal val="#ppt_x"/>
                                          </p:val>
                                        </p:tav>
                                      </p:tavLst>
                                    </p:anim>
                                    <p:anim calcmode="lin" valueType="num">
                                      <p:cBhvr additive="base">
                                        <p:cTn id="124" dur="500" fill="hold"/>
                                        <p:tgtEl>
                                          <p:spTgt spid="50"/>
                                        </p:tgtEl>
                                        <p:attrNameLst>
                                          <p:attrName>ppt_y</p:attrName>
                                        </p:attrNameLst>
                                      </p:cBhvr>
                                      <p:tavLst>
                                        <p:tav tm="0">
                                          <p:val>
                                            <p:strVal val="#ppt_y"/>
                                          </p:val>
                                        </p:tav>
                                        <p:tav tm="100000">
                                          <p:val>
                                            <p:strVal val="#ppt_y"/>
                                          </p:val>
                                        </p:tav>
                                      </p:tavLst>
                                    </p:anim>
                                  </p:childTnLst>
                                </p:cTn>
                              </p:par>
                            </p:childTnLst>
                          </p:cTn>
                        </p:par>
                        <p:par>
                          <p:cTn id="125" fill="hold">
                            <p:stCondLst>
                              <p:cond delay="500"/>
                            </p:stCondLst>
                            <p:childTnLst>
                              <p:par>
                                <p:cTn id="126" presetID="2" presetClass="entr" presetSubtype="1" fill="hold" nodeType="afterEffect">
                                  <p:stCondLst>
                                    <p:cond delay="0"/>
                                  </p:stCondLst>
                                  <p:childTnLst>
                                    <p:set>
                                      <p:cBhvr>
                                        <p:cTn id="127" dur="1" fill="hold">
                                          <p:stCondLst>
                                            <p:cond delay="0"/>
                                          </p:stCondLst>
                                        </p:cTn>
                                        <p:tgtEl>
                                          <p:spTgt spid="51"/>
                                        </p:tgtEl>
                                        <p:attrNameLst>
                                          <p:attrName>style.visibility</p:attrName>
                                        </p:attrNameLst>
                                      </p:cBhvr>
                                      <p:to>
                                        <p:strVal val="visible"/>
                                      </p:to>
                                    </p:set>
                                    <p:anim calcmode="lin" valueType="num">
                                      <p:cBhvr additive="base">
                                        <p:cTn id="128" dur="1000" fill="hold"/>
                                        <p:tgtEl>
                                          <p:spTgt spid="51"/>
                                        </p:tgtEl>
                                        <p:attrNameLst>
                                          <p:attrName>ppt_x</p:attrName>
                                        </p:attrNameLst>
                                      </p:cBhvr>
                                      <p:tavLst>
                                        <p:tav tm="0">
                                          <p:val>
                                            <p:strVal val="#ppt_x"/>
                                          </p:val>
                                        </p:tav>
                                        <p:tav tm="100000">
                                          <p:val>
                                            <p:strVal val="#ppt_x"/>
                                          </p:val>
                                        </p:tav>
                                      </p:tavLst>
                                    </p:anim>
                                    <p:anim calcmode="lin" valueType="num">
                                      <p:cBhvr additive="base">
                                        <p:cTn id="129" dur="1000" fill="hold"/>
                                        <p:tgtEl>
                                          <p:spTgt spid="51"/>
                                        </p:tgtEl>
                                        <p:attrNameLst>
                                          <p:attrName>ppt_y</p:attrName>
                                        </p:attrNameLst>
                                      </p:cBhvr>
                                      <p:tavLst>
                                        <p:tav tm="0">
                                          <p:val>
                                            <p:strVal val="0-#ppt_h/2"/>
                                          </p:val>
                                        </p:tav>
                                        <p:tav tm="100000">
                                          <p:val>
                                            <p:strVal val="#ppt_y"/>
                                          </p:val>
                                        </p:tav>
                                      </p:tavLst>
                                    </p:anim>
                                  </p:childTnLst>
                                </p:cTn>
                              </p:par>
                            </p:childTnLst>
                          </p:cTn>
                        </p:par>
                        <p:par>
                          <p:cTn id="130" fill="hold">
                            <p:stCondLst>
                              <p:cond delay="1500"/>
                            </p:stCondLst>
                            <p:childTnLst>
                              <p:par>
                                <p:cTn id="131" presetID="2" presetClass="entr" presetSubtype="1"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additive="base">
                                        <p:cTn id="133" dur="1000" fill="hold"/>
                                        <p:tgtEl>
                                          <p:spTgt spid="40"/>
                                        </p:tgtEl>
                                        <p:attrNameLst>
                                          <p:attrName>ppt_x</p:attrName>
                                        </p:attrNameLst>
                                      </p:cBhvr>
                                      <p:tavLst>
                                        <p:tav tm="0">
                                          <p:val>
                                            <p:strVal val="#ppt_x"/>
                                          </p:val>
                                        </p:tav>
                                        <p:tav tm="100000">
                                          <p:val>
                                            <p:strVal val="#ppt_x"/>
                                          </p:val>
                                        </p:tav>
                                      </p:tavLst>
                                    </p:anim>
                                    <p:anim calcmode="lin" valueType="num">
                                      <p:cBhvr additive="base">
                                        <p:cTn id="134" dur="10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animBg="1"/>
      <p:bldP spid="17" grpId="1" animBg="1"/>
      <p:bldP spid="18" grpId="0" animBg="1"/>
      <p:bldP spid="18" grpId="1" animBg="1"/>
      <p:bldP spid="19" grpId="0" animBg="1"/>
      <p:bldP spid="19" grpId="1" animBg="1"/>
      <p:bldP spid="30" grpId="0" animBg="1"/>
      <p:bldP spid="32" grpId="0"/>
      <p:bldP spid="40" grpId="0" animBg="1"/>
      <p:bldP spid="42" grpId="0" animBg="1"/>
      <p:bldP spid="4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3"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4"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5"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Matériel et méthodes</a:t>
            </a:r>
            <a:endParaRPr lang="fr-FR" sz="2400" dirty="0">
              <a:solidFill>
                <a:srgbClr val="996633"/>
              </a:solidFill>
              <a:latin typeface="Times New Roman" pitchFamily="18" charset="0"/>
              <a:cs typeface="Times New Roman" pitchFamily="18" charset="0"/>
            </a:endParaRPr>
          </a:p>
        </p:txBody>
      </p:sp>
      <p:sp>
        <p:nvSpPr>
          <p:cNvPr id="5" name="Text Box 10"/>
          <p:cNvSpPr txBox="1">
            <a:spLocks noChangeArrowheads="1"/>
          </p:cNvSpPr>
          <p:nvPr/>
        </p:nvSpPr>
        <p:spPr bwMode="auto">
          <a:xfrm>
            <a:off x="251520" y="1052737"/>
            <a:ext cx="8243888" cy="1015663"/>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Qualité technologique des pâtes: Couleur et Texture</a:t>
            </a:r>
          </a:p>
          <a:p>
            <a:pPr fontAlgn="auto">
              <a:spcBef>
                <a:spcPct val="50000"/>
              </a:spcBef>
              <a:spcAft>
                <a:spcPts val="0"/>
              </a:spcAft>
              <a:buClr>
                <a:schemeClr val="tx2"/>
              </a:buClr>
              <a:defRPr/>
            </a:pPr>
            <a:endParaRPr lang="fr-FR" sz="2400" b="1" dirty="0">
              <a:solidFill>
                <a:schemeClr val="bg1"/>
              </a:solidFill>
              <a:effectLst>
                <a:outerShdw blurRad="38100" dist="38100" dir="2700000" algn="tl">
                  <a:srgbClr val="000000"/>
                </a:outerShdw>
              </a:effectLst>
              <a:latin typeface="Book Antiqua" pitchFamily="18" charset="0"/>
              <a:cs typeface="+mn-cs"/>
            </a:endParaRPr>
          </a:p>
        </p:txBody>
      </p:sp>
      <p:sp>
        <p:nvSpPr>
          <p:cNvPr id="10242" name="AutoShape 2" descr="Résultat de recherche d'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47" name="Groupe 46"/>
          <p:cNvGrpSpPr/>
          <p:nvPr/>
        </p:nvGrpSpPr>
        <p:grpSpPr>
          <a:xfrm>
            <a:off x="4260776" y="1628800"/>
            <a:ext cx="4546848" cy="2520280"/>
            <a:chOff x="4260776" y="1988840"/>
            <a:chExt cx="4546848" cy="3384376"/>
          </a:xfrm>
        </p:grpSpPr>
        <p:pic>
          <p:nvPicPr>
            <p:cNvPr id="10244" name="Picture 4" descr="Résultat de recherche d'images"/>
            <p:cNvPicPr>
              <a:picLocks noChangeAspect="1" noChangeArrowheads="1"/>
            </p:cNvPicPr>
            <p:nvPr/>
          </p:nvPicPr>
          <p:blipFill>
            <a:blip r:embed="rId6" cstate="print"/>
            <a:srcRect/>
            <a:stretch>
              <a:fillRect/>
            </a:stretch>
          </p:blipFill>
          <p:spPr bwMode="auto">
            <a:xfrm>
              <a:off x="5292080" y="1988840"/>
              <a:ext cx="3515544" cy="3384376"/>
            </a:xfrm>
            <a:prstGeom prst="rect">
              <a:avLst/>
            </a:prstGeom>
            <a:noFill/>
          </p:spPr>
        </p:pic>
        <p:sp>
          <p:nvSpPr>
            <p:cNvPr id="14" name="AutoShape 3"/>
            <p:cNvSpPr>
              <a:spLocks noChangeArrowheads="1"/>
            </p:cNvSpPr>
            <p:nvPr/>
          </p:nvSpPr>
          <p:spPr bwMode="black">
            <a:xfrm rot="5400000">
              <a:off x="3875708" y="3382020"/>
              <a:ext cx="1455936" cy="685800"/>
            </a:xfrm>
            <a:prstGeom prst="triangle">
              <a:avLst>
                <a:gd name="adj" fmla="val 50000"/>
              </a:avLst>
            </a:prstGeom>
            <a:solidFill>
              <a:srgbClr val="996633">
                <a:alpha val="39999"/>
              </a:srgbClr>
            </a:solidFill>
            <a:ln w="9525">
              <a:noFill/>
              <a:miter lim="800000"/>
              <a:headEnd/>
              <a:tailEnd/>
            </a:ln>
            <a:effectLst/>
          </p:spPr>
          <p:txBody>
            <a:bodyPr wrap="none" anchor="ctr"/>
            <a:lstStyle/>
            <a:p>
              <a:endParaRPr lang="fr-FR"/>
            </a:p>
          </p:txBody>
        </p:sp>
      </p:grpSp>
      <p:sp>
        <p:nvSpPr>
          <p:cNvPr id="18" name="Text Box 20"/>
          <p:cNvSpPr txBox="1">
            <a:spLocks noChangeArrowheads="1"/>
          </p:cNvSpPr>
          <p:nvPr/>
        </p:nvSpPr>
        <p:spPr bwMode="black">
          <a:xfrm>
            <a:off x="831776" y="3548137"/>
            <a:ext cx="3276600" cy="396875"/>
          </a:xfrm>
          <a:prstGeom prst="rect">
            <a:avLst/>
          </a:prstGeom>
          <a:noFill/>
          <a:ln w="9525">
            <a:noFill/>
            <a:miter lim="800000"/>
            <a:headEnd/>
            <a:tailEnd/>
          </a:ln>
          <a:effectLst/>
        </p:spPr>
        <p:txBody>
          <a:bodyPr>
            <a:spAutoFit/>
          </a:bodyPr>
          <a:lstStyle/>
          <a:p>
            <a:pPr algn="ctr">
              <a:spcBef>
                <a:spcPct val="50000"/>
              </a:spcBef>
            </a:pPr>
            <a:r>
              <a:rPr lang="en-US" sz="2000" b="1">
                <a:solidFill>
                  <a:srgbClr val="FFFFFF"/>
                </a:solidFill>
              </a:rPr>
              <a:t>Text in here</a:t>
            </a:r>
          </a:p>
        </p:txBody>
      </p:sp>
      <p:sp>
        <p:nvSpPr>
          <p:cNvPr id="19" name="Text Box 21"/>
          <p:cNvSpPr txBox="1">
            <a:spLocks noChangeArrowheads="1"/>
          </p:cNvSpPr>
          <p:nvPr/>
        </p:nvSpPr>
        <p:spPr bwMode="black">
          <a:xfrm>
            <a:off x="833364" y="4327600"/>
            <a:ext cx="3276600" cy="396875"/>
          </a:xfrm>
          <a:prstGeom prst="rect">
            <a:avLst/>
          </a:prstGeom>
          <a:noFill/>
          <a:ln w="9525">
            <a:noFill/>
            <a:miter lim="800000"/>
            <a:headEnd/>
            <a:tailEnd/>
          </a:ln>
          <a:effectLst/>
        </p:spPr>
        <p:txBody>
          <a:bodyPr>
            <a:spAutoFit/>
          </a:bodyPr>
          <a:lstStyle/>
          <a:p>
            <a:pPr algn="ctr">
              <a:spcBef>
                <a:spcPct val="50000"/>
              </a:spcBef>
            </a:pPr>
            <a:r>
              <a:rPr lang="en-US" sz="2000" b="1">
                <a:solidFill>
                  <a:srgbClr val="FFFFFF"/>
                </a:solidFill>
              </a:rPr>
              <a:t>Text in here</a:t>
            </a:r>
          </a:p>
        </p:txBody>
      </p:sp>
      <p:grpSp>
        <p:nvGrpSpPr>
          <p:cNvPr id="48" name="Groupe 47"/>
          <p:cNvGrpSpPr/>
          <p:nvPr/>
        </p:nvGrpSpPr>
        <p:grpSpPr>
          <a:xfrm>
            <a:off x="323528" y="2045345"/>
            <a:ext cx="4032448" cy="951607"/>
            <a:chOff x="323528" y="2765425"/>
            <a:chExt cx="4032448" cy="951607"/>
          </a:xfrm>
        </p:grpSpPr>
        <p:sp>
          <p:nvSpPr>
            <p:cNvPr id="38" name="Text Box 19"/>
            <p:cNvSpPr txBox="1">
              <a:spLocks noChangeArrowheads="1"/>
            </p:cNvSpPr>
            <p:nvPr/>
          </p:nvSpPr>
          <p:spPr bwMode="black">
            <a:xfrm>
              <a:off x="754063" y="2765425"/>
              <a:ext cx="3276600" cy="396875"/>
            </a:xfrm>
            <a:prstGeom prst="rect">
              <a:avLst/>
            </a:prstGeom>
            <a:noFill/>
            <a:ln w="9525">
              <a:noFill/>
              <a:miter lim="800000"/>
              <a:headEnd/>
              <a:tailEnd/>
            </a:ln>
            <a:effectLst/>
          </p:spPr>
          <p:txBody>
            <a:bodyPr>
              <a:spAutoFit/>
            </a:bodyPr>
            <a:lstStyle/>
            <a:p>
              <a:pPr algn="ctr">
                <a:spcBef>
                  <a:spcPct val="50000"/>
                </a:spcBef>
              </a:pPr>
              <a:r>
                <a:rPr lang="en-US" sz="2000" b="1" dirty="0">
                  <a:solidFill>
                    <a:srgbClr val="FFFFFF"/>
                  </a:solidFill>
                </a:rPr>
                <a:t>Text in here</a:t>
              </a:r>
            </a:p>
          </p:txBody>
        </p:sp>
        <p:grpSp>
          <p:nvGrpSpPr>
            <p:cNvPr id="39" name="Groupe 38"/>
            <p:cNvGrpSpPr/>
            <p:nvPr/>
          </p:nvGrpSpPr>
          <p:grpSpPr>
            <a:xfrm>
              <a:off x="323528" y="2970907"/>
              <a:ext cx="4032448" cy="746125"/>
              <a:chOff x="698500" y="2616200"/>
              <a:chExt cx="3657476" cy="746125"/>
            </a:xfrm>
          </p:grpSpPr>
          <p:grpSp>
            <p:nvGrpSpPr>
              <p:cNvPr id="40" name="Group 4"/>
              <p:cNvGrpSpPr>
                <a:grpSpLocks/>
              </p:cNvGrpSpPr>
              <p:nvPr/>
            </p:nvGrpSpPr>
            <p:grpSpPr bwMode="auto">
              <a:xfrm>
                <a:off x="698500" y="2616200"/>
                <a:ext cx="3416300" cy="688975"/>
                <a:chOff x="720" y="1392"/>
                <a:chExt cx="4058" cy="480"/>
              </a:xfrm>
            </p:grpSpPr>
            <p:sp>
              <p:nvSpPr>
                <p:cNvPr id="43" name="AutoShape 5"/>
                <p:cNvSpPr>
                  <a:spLocks noChangeArrowheads="1"/>
                </p:cNvSpPr>
                <p:nvPr/>
              </p:nvSpPr>
              <p:spPr bwMode="ltGray">
                <a:xfrm>
                  <a:off x="720" y="1392"/>
                  <a:ext cx="4058" cy="480"/>
                </a:xfrm>
                <a:prstGeom prst="roundRect">
                  <a:avLst>
                    <a:gd name="adj" fmla="val 17509"/>
                  </a:avLst>
                </a:prstGeom>
                <a:solidFill>
                  <a:srgbClr val="E6AA00"/>
                </a:solidFill>
                <a:ln w="9525">
                  <a:noFill/>
                  <a:round/>
                  <a:headEnd/>
                  <a:tailEnd/>
                </a:ln>
                <a:effectLst/>
              </p:spPr>
              <p:txBody>
                <a:bodyPr wrap="none" anchor="ctr"/>
                <a:lstStyle/>
                <a:p>
                  <a:endParaRPr lang="fr-FR"/>
                </a:p>
              </p:txBody>
            </p:sp>
            <p:grpSp>
              <p:nvGrpSpPr>
                <p:cNvPr id="44" name="Group 6"/>
                <p:cNvGrpSpPr>
                  <a:grpSpLocks/>
                </p:cNvGrpSpPr>
                <p:nvPr/>
              </p:nvGrpSpPr>
              <p:grpSpPr bwMode="auto">
                <a:xfrm>
                  <a:off x="730" y="1407"/>
                  <a:ext cx="4043" cy="444"/>
                  <a:chOff x="744" y="1407"/>
                  <a:chExt cx="3988" cy="444"/>
                </a:xfrm>
              </p:grpSpPr>
              <p:sp>
                <p:nvSpPr>
                  <p:cNvPr id="45" name="AutoShape 7"/>
                  <p:cNvSpPr>
                    <a:spLocks noChangeArrowheads="1"/>
                  </p:cNvSpPr>
                  <p:nvPr/>
                </p:nvSpPr>
                <p:spPr bwMode="lt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fr-FR"/>
                  </a:p>
                </p:txBody>
              </p:sp>
              <p:sp>
                <p:nvSpPr>
                  <p:cNvPr id="46" name="AutoShape 8"/>
                  <p:cNvSpPr>
                    <a:spLocks noChangeArrowheads="1"/>
                  </p:cNvSpPr>
                  <p:nvPr/>
                </p:nvSpPr>
                <p:spPr bwMode="lt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endParaRPr lang="fr-FR"/>
                  </a:p>
                </p:txBody>
              </p:sp>
            </p:grpSp>
          </p:grpSp>
          <p:sp>
            <p:nvSpPr>
              <p:cNvPr id="41" name="Text Box 19"/>
              <p:cNvSpPr txBox="1">
                <a:spLocks noChangeArrowheads="1"/>
              </p:cNvSpPr>
              <p:nvPr/>
            </p:nvSpPr>
            <p:spPr bwMode="black">
              <a:xfrm>
                <a:off x="1079376" y="2765425"/>
                <a:ext cx="3276600" cy="396875"/>
              </a:xfrm>
              <a:prstGeom prst="rect">
                <a:avLst/>
              </a:prstGeom>
              <a:noFill/>
              <a:ln w="9525">
                <a:noFill/>
                <a:miter lim="800000"/>
                <a:headEnd/>
                <a:tailEnd/>
              </a:ln>
              <a:effectLst/>
            </p:spPr>
            <p:txBody>
              <a:bodyPr>
                <a:spAutoFit/>
              </a:bodyPr>
              <a:lstStyle/>
              <a:p>
                <a:pPr algn="ctr">
                  <a:spcBef>
                    <a:spcPct val="50000"/>
                  </a:spcBef>
                </a:pPr>
                <a:r>
                  <a:rPr lang="en-US" sz="2000" b="1" dirty="0" err="1" smtClean="0">
                    <a:solidFill>
                      <a:srgbClr val="FFFFFF"/>
                    </a:solidFill>
                    <a:latin typeface="Times New Roman" pitchFamily="18" charset="0"/>
                    <a:cs typeface="Times New Roman" pitchFamily="18" charset="0"/>
                  </a:rPr>
                  <a:t>Poudres</a:t>
                </a:r>
                <a:r>
                  <a:rPr lang="en-US" sz="2000" b="1" dirty="0" smtClean="0">
                    <a:solidFill>
                      <a:srgbClr val="FFFFFF"/>
                    </a:solidFill>
                    <a:latin typeface="Times New Roman" pitchFamily="18" charset="0"/>
                    <a:cs typeface="Times New Roman" pitchFamily="18" charset="0"/>
                  </a:rPr>
                  <a:t> de </a:t>
                </a:r>
                <a:r>
                  <a:rPr lang="en-US" sz="2000" b="1" dirty="0" err="1" smtClean="0">
                    <a:solidFill>
                      <a:srgbClr val="FFFFFF"/>
                    </a:solidFill>
                    <a:latin typeface="Times New Roman" pitchFamily="18" charset="0"/>
                    <a:cs typeface="Times New Roman" pitchFamily="18" charset="0"/>
                  </a:rPr>
                  <a:t>pâtes</a:t>
                </a:r>
                <a:r>
                  <a:rPr lang="en-US" sz="2000" b="1" dirty="0" smtClean="0">
                    <a:solidFill>
                      <a:srgbClr val="FFFFFF"/>
                    </a:solidFill>
                    <a:latin typeface="Times New Roman" pitchFamily="18" charset="0"/>
                    <a:cs typeface="Times New Roman" pitchFamily="18" charset="0"/>
                  </a:rPr>
                  <a:t> </a:t>
                </a:r>
                <a:r>
                  <a:rPr lang="en-US" sz="2000" b="1" dirty="0" err="1" smtClean="0">
                    <a:solidFill>
                      <a:srgbClr val="FFFFFF"/>
                    </a:solidFill>
                    <a:latin typeface="Times New Roman" pitchFamily="18" charset="0"/>
                    <a:cs typeface="Times New Roman" pitchFamily="18" charset="0"/>
                  </a:rPr>
                  <a:t>sèches</a:t>
                </a:r>
                <a:endParaRPr lang="en-US" sz="2000" b="1" dirty="0">
                  <a:solidFill>
                    <a:srgbClr val="FFFFFF"/>
                  </a:solidFill>
                  <a:latin typeface="Times New Roman" pitchFamily="18" charset="0"/>
                  <a:cs typeface="Times New Roman" pitchFamily="18" charset="0"/>
                </a:endParaRPr>
              </a:p>
            </p:txBody>
          </p:sp>
          <p:pic>
            <p:nvPicPr>
              <p:cNvPr id="42" name="Picture 24" descr="1"/>
              <p:cNvPicPr>
                <a:picLocks noChangeAspect="1" noChangeArrowheads="1"/>
              </p:cNvPicPr>
              <p:nvPr/>
            </p:nvPicPr>
            <p:blipFill>
              <a:blip r:embed="rId7" cstate="print">
                <a:lum bright="-6000" contrast="24000"/>
                <a:grayscl/>
              </a:blip>
              <a:srcRect l="42606" t="64474" r="19473"/>
              <a:stretch>
                <a:fillRect/>
              </a:stretch>
            </p:blipFill>
            <p:spPr bwMode="gray">
              <a:xfrm>
                <a:off x="865485" y="2671763"/>
                <a:ext cx="538163" cy="690562"/>
              </a:xfrm>
              <a:prstGeom prst="rect">
                <a:avLst/>
              </a:prstGeom>
              <a:noFill/>
            </p:spPr>
          </p:pic>
        </p:grpSp>
      </p:grpSp>
      <p:grpSp>
        <p:nvGrpSpPr>
          <p:cNvPr id="56" name="Groupe 55"/>
          <p:cNvGrpSpPr/>
          <p:nvPr/>
        </p:nvGrpSpPr>
        <p:grpSpPr>
          <a:xfrm>
            <a:off x="323528" y="2996952"/>
            <a:ext cx="4104456" cy="760983"/>
            <a:chOff x="395536" y="3717032"/>
            <a:chExt cx="3900556" cy="760983"/>
          </a:xfrm>
        </p:grpSpPr>
        <p:grpSp>
          <p:nvGrpSpPr>
            <p:cNvPr id="37" name="Groupe 36"/>
            <p:cNvGrpSpPr/>
            <p:nvPr/>
          </p:nvGrpSpPr>
          <p:grpSpPr>
            <a:xfrm>
              <a:off x="395536" y="3717032"/>
              <a:ext cx="3560316" cy="760983"/>
              <a:chOff x="698500" y="4828257"/>
              <a:chExt cx="3416300" cy="760983"/>
            </a:xfrm>
          </p:grpSpPr>
          <p:grpSp>
            <p:nvGrpSpPr>
              <p:cNvPr id="31" name="Group 14"/>
              <p:cNvGrpSpPr>
                <a:grpSpLocks/>
              </p:cNvGrpSpPr>
              <p:nvPr/>
            </p:nvGrpSpPr>
            <p:grpSpPr bwMode="auto">
              <a:xfrm>
                <a:off x="698500" y="4828257"/>
                <a:ext cx="3416300" cy="688975"/>
                <a:chOff x="720" y="1392"/>
                <a:chExt cx="4058" cy="480"/>
              </a:xfrm>
            </p:grpSpPr>
            <p:sp>
              <p:nvSpPr>
                <p:cNvPr id="32" name="AutoShape 15"/>
                <p:cNvSpPr>
                  <a:spLocks noChangeArrowheads="1"/>
                </p:cNvSpPr>
                <p:nvPr/>
              </p:nvSpPr>
              <p:spPr bwMode="ltGray">
                <a:xfrm>
                  <a:off x="720" y="1392"/>
                  <a:ext cx="4058" cy="480"/>
                </a:xfrm>
                <a:prstGeom prst="roundRect">
                  <a:avLst>
                    <a:gd name="adj" fmla="val 17509"/>
                  </a:avLst>
                </a:prstGeom>
                <a:solidFill>
                  <a:srgbClr val="FF9933"/>
                </a:solidFill>
                <a:ln w="9525">
                  <a:noFill/>
                  <a:round/>
                  <a:headEnd/>
                  <a:tailEnd/>
                </a:ln>
                <a:effectLst/>
              </p:spPr>
              <p:txBody>
                <a:bodyPr wrap="none" anchor="ctr"/>
                <a:lstStyle/>
                <a:p>
                  <a:endParaRPr lang="fr-FR"/>
                </a:p>
              </p:txBody>
            </p:sp>
            <p:grpSp>
              <p:nvGrpSpPr>
                <p:cNvPr id="33" name="Group 16"/>
                <p:cNvGrpSpPr>
                  <a:grpSpLocks/>
                </p:cNvGrpSpPr>
                <p:nvPr/>
              </p:nvGrpSpPr>
              <p:grpSpPr bwMode="auto">
                <a:xfrm>
                  <a:off x="730" y="1407"/>
                  <a:ext cx="4043" cy="444"/>
                  <a:chOff x="744" y="1407"/>
                  <a:chExt cx="3988" cy="444"/>
                </a:xfrm>
              </p:grpSpPr>
              <p:sp>
                <p:nvSpPr>
                  <p:cNvPr id="34" name="AutoShape 17"/>
                  <p:cNvSpPr>
                    <a:spLocks noChangeArrowheads="1"/>
                  </p:cNvSpPr>
                  <p:nvPr/>
                </p:nvSpPr>
                <p:spPr bwMode="lt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endParaRPr lang="fr-FR"/>
                  </a:p>
                </p:txBody>
              </p:sp>
              <p:sp>
                <p:nvSpPr>
                  <p:cNvPr id="35" name="AutoShape 18"/>
                  <p:cNvSpPr>
                    <a:spLocks noChangeArrowheads="1"/>
                  </p:cNvSpPr>
                  <p:nvPr/>
                </p:nvSpPr>
                <p:spPr bwMode="ltGray">
                  <a:xfrm>
                    <a:off x="744" y="1407"/>
                    <a:ext cx="3988" cy="11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endParaRPr lang="fr-FR"/>
                  </a:p>
                </p:txBody>
              </p:sp>
            </p:grpSp>
          </p:grpSp>
          <p:pic>
            <p:nvPicPr>
              <p:cNvPr id="36" name="Picture 26" descr="1"/>
              <p:cNvPicPr>
                <a:picLocks noChangeAspect="1" noChangeArrowheads="1"/>
              </p:cNvPicPr>
              <p:nvPr/>
            </p:nvPicPr>
            <p:blipFill>
              <a:blip r:embed="rId7" cstate="print">
                <a:lum bright="-6000" contrast="24000"/>
                <a:grayscl/>
              </a:blip>
              <a:srcRect l="42606" t="64474" r="19473"/>
              <a:stretch>
                <a:fillRect/>
              </a:stretch>
            </p:blipFill>
            <p:spPr bwMode="gray">
              <a:xfrm>
                <a:off x="755576" y="4898677"/>
                <a:ext cx="538163" cy="690563"/>
              </a:xfrm>
              <a:prstGeom prst="rect">
                <a:avLst/>
              </a:prstGeom>
              <a:noFill/>
            </p:spPr>
          </p:pic>
        </p:grpSp>
        <p:sp>
          <p:nvSpPr>
            <p:cNvPr id="55" name="Text Box 20"/>
            <p:cNvSpPr txBox="1">
              <a:spLocks noChangeArrowheads="1"/>
            </p:cNvSpPr>
            <p:nvPr/>
          </p:nvSpPr>
          <p:spPr bwMode="black">
            <a:xfrm>
              <a:off x="683568" y="3824213"/>
              <a:ext cx="3612524" cy="396875"/>
            </a:xfrm>
            <a:prstGeom prst="rect">
              <a:avLst/>
            </a:prstGeom>
            <a:noFill/>
            <a:ln w="9525">
              <a:noFill/>
              <a:miter lim="800000"/>
              <a:headEnd/>
              <a:tailEnd/>
            </a:ln>
            <a:effectLst/>
          </p:spPr>
          <p:txBody>
            <a:bodyPr>
              <a:spAutoFit/>
            </a:bodyPr>
            <a:lstStyle/>
            <a:p>
              <a:pPr algn="ctr">
                <a:spcBef>
                  <a:spcPct val="50000"/>
                </a:spcBef>
              </a:pPr>
              <a:r>
                <a:rPr lang="en-US" sz="2000" b="1" dirty="0" err="1" smtClean="0">
                  <a:solidFill>
                    <a:srgbClr val="FFFFFF"/>
                  </a:solidFill>
                  <a:latin typeface="Times New Roman" pitchFamily="18" charset="0"/>
                  <a:cs typeface="Times New Roman" pitchFamily="18" charset="0"/>
                </a:rPr>
                <a:t>Poudres</a:t>
              </a:r>
              <a:r>
                <a:rPr lang="en-US" sz="2000" b="1" dirty="0" smtClean="0">
                  <a:solidFill>
                    <a:srgbClr val="FFFFFF"/>
                  </a:solidFill>
                  <a:latin typeface="Times New Roman" pitchFamily="18" charset="0"/>
                  <a:cs typeface="Times New Roman" pitchFamily="18" charset="0"/>
                </a:rPr>
                <a:t> de </a:t>
              </a:r>
              <a:r>
                <a:rPr lang="en-US" sz="2000" b="1" dirty="0" err="1" smtClean="0">
                  <a:solidFill>
                    <a:srgbClr val="FFFFFF"/>
                  </a:solidFill>
                  <a:latin typeface="Times New Roman" pitchFamily="18" charset="0"/>
                  <a:cs typeface="Times New Roman" pitchFamily="18" charset="0"/>
                </a:rPr>
                <a:t>pâtes</a:t>
              </a:r>
              <a:r>
                <a:rPr lang="en-US" sz="2000" b="1" dirty="0" smtClean="0">
                  <a:solidFill>
                    <a:srgbClr val="FFFFFF"/>
                  </a:solidFill>
                  <a:latin typeface="Times New Roman" pitchFamily="18" charset="0"/>
                  <a:cs typeface="Times New Roman" pitchFamily="18" charset="0"/>
                </a:rPr>
                <a:t> </a:t>
              </a:r>
              <a:r>
                <a:rPr lang="en-US" sz="2000" b="1" dirty="0" err="1" smtClean="0">
                  <a:solidFill>
                    <a:srgbClr val="FFFFFF"/>
                  </a:solidFill>
                  <a:latin typeface="Times New Roman" pitchFamily="18" charset="0"/>
                  <a:cs typeface="Times New Roman" pitchFamily="18" charset="0"/>
                </a:rPr>
                <a:t>fraiches</a:t>
              </a:r>
              <a:endParaRPr lang="en-US" sz="2000" b="1" dirty="0">
                <a:solidFill>
                  <a:srgbClr val="FFFFFF"/>
                </a:solidFill>
                <a:latin typeface="Times New Roman" pitchFamily="18" charset="0"/>
                <a:cs typeface="Times New Roman" pitchFamily="18" charset="0"/>
              </a:endParaRPr>
            </a:p>
          </p:txBody>
        </p:sp>
      </p:grpSp>
      <p:sp>
        <p:nvSpPr>
          <p:cNvPr id="49" name="Espace réservé du numéro de diapositive 48"/>
          <p:cNvSpPr>
            <a:spLocks noGrp="1"/>
          </p:cNvSpPr>
          <p:nvPr>
            <p:ph type="sldNum" sz="quarter" idx="12"/>
          </p:nvPr>
        </p:nvSpPr>
        <p:spPr/>
        <p:txBody>
          <a:bodyPr/>
          <a:lstStyle/>
          <a:p>
            <a:fld id="{595DA4C4-1FAB-46A1-BC97-01521FB48311}" type="slidenum">
              <a:rPr lang="es-ES" smtClean="0"/>
              <a:pPr/>
              <a:t>29</a:t>
            </a:fld>
            <a:endParaRPr lang="es-ES"/>
          </a:p>
        </p:txBody>
      </p:sp>
      <p:pic>
        <p:nvPicPr>
          <p:cNvPr id="50" name="Image 49" descr="C:\Users\user\AppData\Local\Temp\WPDNSE\{014A00F1-0172-0180-8701-770185011701}\20150522_133332.jpg"/>
          <p:cNvPicPr/>
          <p:nvPr/>
        </p:nvPicPr>
        <p:blipFill>
          <a:blip r:embed="rId8" cstate="print"/>
          <a:srcRect/>
          <a:stretch>
            <a:fillRect/>
          </a:stretch>
        </p:blipFill>
        <p:spPr bwMode="auto">
          <a:xfrm rot="5400000">
            <a:off x="5508104" y="4365104"/>
            <a:ext cx="2520280" cy="2376264"/>
          </a:xfrm>
          <a:prstGeom prst="rect">
            <a:avLst/>
          </a:prstGeom>
          <a:noFill/>
          <a:ln w="9525">
            <a:noFill/>
            <a:miter lim="800000"/>
            <a:headEnd/>
            <a:tailEnd/>
          </a:ln>
        </p:spPr>
      </p:pic>
      <p:sp>
        <p:nvSpPr>
          <p:cNvPr id="51" name="AutoShape 3"/>
          <p:cNvSpPr>
            <a:spLocks noChangeArrowheads="1"/>
          </p:cNvSpPr>
          <p:nvPr/>
        </p:nvSpPr>
        <p:spPr bwMode="black">
          <a:xfrm rot="5400000">
            <a:off x="4119044" y="5140372"/>
            <a:ext cx="1084208" cy="685800"/>
          </a:xfrm>
          <a:prstGeom prst="triangle">
            <a:avLst>
              <a:gd name="adj" fmla="val 50000"/>
            </a:avLst>
          </a:prstGeom>
          <a:solidFill>
            <a:srgbClr val="996633">
              <a:alpha val="39999"/>
            </a:srgbClr>
          </a:solidFill>
          <a:ln w="9525">
            <a:noFill/>
            <a:miter lim="800000"/>
            <a:headEnd/>
            <a:tailEnd/>
          </a:ln>
          <a:effectLst/>
        </p:spPr>
        <p:txBody>
          <a:bodyPr wrap="none" anchor="ctr"/>
          <a:lstStyle/>
          <a:p>
            <a:endParaRPr lang="fr-FR"/>
          </a:p>
        </p:txBody>
      </p:sp>
      <p:grpSp>
        <p:nvGrpSpPr>
          <p:cNvPr id="52" name="Groupe 51"/>
          <p:cNvGrpSpPr/>
          <p:nvPr/>
        </p:nvGrpSpPr>
        <p:grpSpPr>
          <a:xfrm>
            <a:off x="395536" y="4565625"/>
            <a:ext cx="3816424" cy="951607"/>
            <a:chOff x="323528" y="2765425"/>
            <a:chExt cx="3816424" cy="951607"/>
          </a:xfrm>
        </p:grpSpPr>
        <p:sp>
          <p:nvSpPr>
            <p:cNvPr id="53" name="Text Box 19"/>
            <p:cNvSpPr txBox="1">
              <a:spLocks noChangeArrowheads="1"/>
            </p:cNvSpPr>
            <p:nvPr/>
          </p:nvSpPr>
          <p:spPr bwMode="black">
            <a:xfrm>
              <a:off x="754063" y="2765425"/>
              <a:ext cx="3276600" cy="396875"/>
            </a:xfrm>
            <a:prstGeom prst="rect">
              <a:avLst/>
            </a:prstGeom>
            <a:noFill/>
            <a:ln w="9525">
              <a:noFill/>
              <a:miter lim="800000"/>
              <a:headEnd/>
              <a:tailEnd/>
            </a:ln>
            <a:effectLst/>
          </p:spPr>
          <p:txBody>
            <a:bodyPr>
              <a:spAutoFit/>
            </a:bodyPr>
            <a:lstStyle/>
            <a:p>
              <a:pPr algn="ctr">
                <a:spcBef>
                  <a:spcPct val="50000"/>
                </a:spcBef>
              </a:pPr>
              <a:r>
                <a:rPr lang="en-US" sz="2000" b="1" dirty="0">
                  <a:solidFill>
                    <a:srgbClr val="FFFFFF"/>
                  </a:solidFill>
                </a:rPr>
                <a:t>Text in here</a:t>
              </a:r>
            </a:p>
          </p:txBody>
        </p:sp>
        <p:grpSp>
          <p:nvGrpSpPr>
            <p:cNvPr id="54" name="Groupe 38"/>
            <p:cNvGrpSpPr/>
            <p:nvPr/>
          </p:nvGrpSpPr>
          <p:grpSpPr>
            <a:xfrm>
              <a:off x="323528" y="2970907"/>
              <a:ext cx="3816424" cy="746125"/>
              <a:chOff x="698500" y="2616200"/>
              <a:chExt cx="3461541" cy="746125"/>
            </a:xfrm>
          </p:grpSpPr>
          <p:grpSp>
            <p:nvGrpSpPr>
              <p:cNvPr id="57" name="Group 4"/>
              <p:cNvGrpSpPr>
                <a:grpSpLocks/>
              </p:cNvGrpSpPr>
              <p:nvPr/>
            </p:nvGrpSpPr>
            <p:grpSpPr bwMode="auto">
              <a:xfrm>
                <a:off x="698500" y="2616200"/>
                <a:ext cx="3416300" cy="688975"/>
                <a:chOff x="720" y="1392"/>
                <a:chExt cx="4058" cy="480"/>
              </a:xfrm>
            </p:grpSpPr>
            <p:sp>
              <p:nvSpPr>
                <p:cNvPr id="60" name="AutoShape 5"/>
                <p:cNvSpPr>
                  <a:spLocks noChangeArrowheads="1"/>
                </p:cNvSpPr>
                <p:nvPr/>
              </p:nvSpPr>
              <p:spPr bwMode="ltGray">
                <a:xfrm>
                  <a:off x="720" y="1392"/>
                  <a:ext cx="4058" cy="480"/>
                </a:xfrm>
                <a:prstGeom prst="roundRect">
                  <a:avLst>
                    <a:gd name="adj" fmla="val 17509"/>
                  </a:avLst>
                </a:prstGeom>
                <a:solidFill>
                  <a:srgbClr val="CCCC00"/>
                </a:solidFill>
                <a:ln w="9525">
                  <a:noFill/>
                  <a:round/>
                  <a:headEnd/>
                  <a:tailEnd/>
                </a:ln>
                <a:effectLst/>
              </p:spPr>
              <p:txBody>
                <a:bodyPr wrap="none" anchor="ctr"/>
                <a:lstStyle/>
                <a:p>
                  <a:endParaRPr lang="fr-FR"/>
                </a:p>
              </p:txBody>
            </p:sp>
            <p:grpSp>
              <p:nvGrpSpPr>
                <p:cNvPr id="61" name="Group 6"/>
                <p:cNvGrpSpPr>
                  <a:grpSpLocks/>
                </p:cNvGrpSpPr>
                <p:nvPr/>
              </p:nvGrpSpPr>
              <p:grpSpPr bwMode="auto">
                <a:xfrm>
                  <a:off x="730" y="1407"/>
                  <a:ext cx="4043" cy="444"/>
                  <a:chOff x="744" y="1407"/>
                  <a:chExt cx="3988" cy="444"/>
                </a:xfrm>
              </p:grpSpPr>
              <p:sp>
                <p:nvSpPr>
                  <p:cNvPr id="62" name="AutoShape 7"/>
                  <p:cNvSpPr>
                    <a:spLocks noChangeArrowheads="1"/>
                  </p:cNvSpPr>
                  <p:nvPr/>
                </p:nvSpPr>
                <p:spPr bwMode="lt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fr-FR"/>
                  </a:p>
                </p:txBody>
              </p:sp>
              <p:sp>
                <p:nvSpPr>
                  <p:cNvPr id="63" name="AutoShape 8"/>
                  <p:cNvSpPr>
                    <a:spLocks noChangeArrowheads="1"/>
                  </p:cNvSpPr>
                  <p:nvPr/>
                </p:nvSpPr>
                <p:spPr bwMode="lt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endParaRPr lang="fr-FR"/>
                  </a:p>
                </p:txBody>
              </p:sp>
            </p:grpSp>
          </p:grpSp>
          <p:sp>
            <p:nvSpPr>
              <p:cNvPr id="58" name="Text Box 19"/>
              <p:cNvSpPr txBox="1">
                <a:spLocks noChangeArrowheads="1"/>
              </p:cNvSpPr>
              <p:nvPr/>
            </p:nvSpPr>
            <p:spPr bwMode="black">
              <a:xfrm>
                <a:off x="883440" y="2765425"/>
                <a:ext cx="3276601" cy="396875"/>
              </a:xfrm>
              <a:prstGeom prst="rect">
                <a:avLst/>
              </a:prstGeom>
              <a:noFill/>
              <a:ln w="9525">
                <a:noFill/>
                <a:miter lim="800000"/>
                <a:headEnd/>
                <a:tailEnd/>
              </a:ln>
              <a:effectLst/>
            </p:spPr>
            <p:txBody>
              <a:bodyPr>
                <a:spAutoFit/>
              </a:bodyPr>
              <a:lstStyle/>
              <a:p>
                <a:pPr algn="ctr">
                  <a:spcBef>
                    <a:spcPct val="50000"/>
                  </a:spcBef>
                </a:pPr>
                <a:r>
                  <a:rPr lang="en-US" sz="2000" b="1" dirty="0" err="1" smtClean="0">
                    <a:solidFill>
                      <a:srgbClr val="FFFFFF"/>
                    </a:solidFill>
                    <a:latin typeface="Times New Roman" pitchFamily="18" charset="0"/>
                    <a:cs typeface="Times New Roman" pitchFamily="18" charset="0"/>
                  </a:rPr>
                  <a:t>Pâtes</a:t>
                </a:r>
                <a:r>
                  <a:rPr lang="en-US" sz="2000" b="1" dirty="0" smtClean="0">
                    <a:solidFill>
                      <a:srgbClr val="FFFFFF"/>
                    </a:solidFill>
                    <a:latin typeface="Times New Roman" pitchFamily="18" charset="0"/>
                    <a:cs typeface="Times New Roman" pitchFamily="18" charset="0"/>
                  </a:rPr>
                  <a:t> </a:t>
                </a:r>
                <a:r>
                  <a:rPr lang="en-US" sz="2000" b="1" dirty="0" err="1" smtClean="0">
                    <a:solidFill>
                      <a:srgbClr val="FFFFFF"/>
                    </a:solidFill>
                    <a:latin typeface="Times New Roman" pitchFamily="18" charset="0"/>
                    <a:cs typeface="Times New Roman" pitchFamily="18" charset="0"/>
                  </a:rPr>
                  <a:t>sèches</a:t>
                </a:r>
                <a:r>
                  <a:rPr lang="en-US" sz="2000" b="1" dirty="0" smtClean="0">
                    <a:solidFill>
                      <a:srgbClr val="FFFFFF"/>
                    </a:solidFill>
                    <a:latin typeface="Times New Roman" pitchFamily="18" charset="0"/>
                    <a:cs typeface="Times New Roman" pitchFamily="18" charset="0"/>
                  </a:rPr>
                  <a:t> </a:t>
                </a:r>
                <a:r>
                  <a:rPr lang="en-US" sz="2000" b="1" dirty="0" err="1" smtClean="0">
                    <a:solidFill>
                      <a:srgbClr val="FFFFFF"/>
                    </a:solidFill>
                    <a:latin typeface="Times New Roman" pitchFamily="18" charset="0"/>
                    <a:cs typeface="Times New Roman" pitchFamily="18" charset="0"/>
                  </a:rPr>
                  <a:t>cuites</a:t>
                </a:r>
                <a:endParaRPr lang="en-US" sz="2000" b="1" dirty="0">
                  <a:solidFill>
                    <a:srgbClr val="FFFFFF"/>
                  </a:solidFill>
                  <a:latin typeface="Times New Roman" pitchFamily="18" charset="0"/>
                  <a:cs typeface="Times New Roman" pitchFamily="18" charset="0"/>
                </a:endParaRPr>
              </a:p>
            </p:txBody>
          </p:sp>
          <p:pic>
            <p:nvPicPr>
              <p:cNvPr id="59" name="Picture 24" descr="1"/>
              <p:cNvPicPr>
                <a:picLocks noChangeAspect="1" noChangeArrowheads="1"/>
              </p:cNvPicPr>
              <p:nvPr/>
            </p:nvPicPr>
            <p:blipFill>
              <a:blip r:embed="rId7" cstate="print">
                <a:lum bright="-6000" contrast="24000"/>
                <a:grayscl/>
              </a:blip>
              <a:srcRect l="42606" t="64474" r="19473"/>
              <a:stretch>
                <a:fillRect/>
              </a:stretch>
            </p:blipFill>
            <p:spPr bwMode="gray">
              <a:xfrm>
                <a:off x="865485" y="2671763"/>
                <a:ext cx="538163" cy="690562"/>
              </a:xfrm>
              <a:prstGeom prst="rect">
                <a:avLst/>
              </a:prstGeom>
              <a:noFill/>
            </p:spPr>
          </p:pic>
        </p:grpSp>
      </p:grpSp>
      <p:grpSp>
        <p:nvGrpSpPr>
          <p:cNvPr id="64" name="Groupe 63"/>
          <p:cNvGrpSpPr/>
          <p:nvPr/>
        </p:nvGrpSpPr>
        <p:grpSpPr>
          <a:xfrm>
            <a:off x="395536" y="5548337"/>
            <a:ext cx="3945384" cy="760983"/>
            <a:chOff x="395536" y="3717032"/>
            <a:chExt cx="3749386" cy="760983"/>
          </a:xfrm>
        </p:grpSpPr>
        <p:grpSp>
          <p:nvGrpSpPr>
            <p:cNvPr id="65" name="Groupe 36"/>
            <p:cNvGrpSpPr/>
            <p:nvPr/>
          </p:nvGrpSpPr>
          <p:grpSpPr>
            <a:xfrm>
              <a:off x="395536" y="3717032"/>
              <a:ext cx="3560316" cy="760983"/>
              <a:chOff x="698500" y="4828257"/>
              <a:chExt cx="3416300" cy="760983"/>
            </a:xfrm>
          </p:grpSpPr>
          <p:grpSp>
            <p:nvGrpSpPr>
              <p:cNvPr id="67" name="Group 14"/>
              <p:cNvGrpSpPr>
                <a:grpSpLocks/>
              </p:cNvGrpSpPr>
              <p:nvPr/>
            </p:nvGrpSpPr>
            <p:grpSpPr bwMode="auto">
              <a:xfrm>
                <a:off x="698500" y="4828257"/>
                <a:ext cx="3416300" cy="688975"/>
                <a:chOff x="720" y="1392"/>
                <a:chExt cx="4058" cy="480"/>
              </a:xfrm>
            </p:grpSpPr>
            <p:sp>
              <p:nvSpPr>
                <p:cNvPr id="69" name="AutoShape 15"/>
                <p:cNvSpPr>
                  <a:spLocks noChangeArrowheads="1"/>
                </p:cNvSpPr>
                <p:nvPr/>
              </p:nvSpPr>
              <p:spPr bwMode="ltGray">
                <a:xfrm>
                  <a:off x="720" y="1392"/>
                  <a:ext cx="4058" cy="480"/>
                </a:xfrm>
                <a:prstGeom prst="roundRect">
                  <a:avLst>
                    <a:gd name="adj" fmla="val 17509"/>
                  </a:avLst>
                </a:prstGeom>
                <a:solidFill>
                  <a:srgbClr val="CAAB5E"/>
                </a:solidFill>
                <a:ln w="9525">
                  <a:noFill/>
                  <a:round/>
                  <a:headEnd/>
                  <a:tailEnd/>
                </a:ln>
                <a:effectLst/>
              </p:spPr>
              <p:txBody>
                <a:bodyPr wrap="none" anchor="ctr"/>
                <a:lstStyle/>
                <a:p>
                  <a:endParaRPr lang="fr-FR"/>
                </a:p>
              </p:txBody>
            </p:sp>
            <p:grpSp>
              <p:nvGrpSpPr>
                <p:cNvPr id="70" name="Group 16"/>
                <p:cNvGrpSpPr>
                  <a:grpSpLocks/>
                </p:cNvGrpSpPr>
                <p:nvPr/>
              </p:nvGrpSpPr>
              <p:grpSpPr bwMode="auto">
                <a:xfrm>
                  <a:off x="730" y="1407"/>
                  <a:ext cx="4043" cy="444"/>
                  <a:chOff x="744" y="1407"/>
                  <a:chExt cx="3988" cy="444"/>
                </a:xfrm>
              </p:grpSpPr>
              <p:sp>
                <p:nvSpPr>
                  <p:cNvPr id="71" name="AutoShape 17"/>
                  <p:cNvSpPr>
                    <a:spLocks noChangeArrowheads="1"/>
                  </p:cNvSpPr>
                  <p:nvPr/>
                </p:nvSpPr>
                <p:spPr bwMode="lt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endParaRPr lang="fr-FR"/>
                  </a:p>
                </p:txBody>
              </p:sp>
              <p:sp>
                <p:nvSpPr>
                  <p:cNvPr id="72" name="AutoShape 18"/>
                  <p:cNvSpPr>
                    <a:spLocks noChangeArrowheads="1"/>
                  </p:cNvSpPr>
                  <p:nvPr/>
                </p:nvSpPr>
                <p:spPr bwMode="ltGray">
                  <a:xfrm>
                    <a:off x="744" y="1407"/>
                    <a:ext cx="3988" cy="11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endParaRPr lang="fr-FR"/>
                  </a:p>
                </p:txBody>
              </p:sp>
            </p:grpSp>
          </p:grpSp>
          <p:pic>
            <p:nvPicPr>
              <p:cNvPr id="68" name="Picture 26" descr="1"/>
              <p:cNvPicPr>
                <a:picLocks noChangeAspect="1" noChangeArrowheads="1"/>
              </p:cNvPicPr>
              <p:nvPr/>
            </p:nvPicPr>
            <p:blipFill>
              <a:blip r:embed="rId7" cstate="print">
                <a:lum bright="-6000" contrast="24000"/>
                <a:grayscl/>
              </a:blip>
              <a:srcRect l="42606" t="64474" r="19473"/>
              <a:stretch>
                <a:fillRect/>
              </a:stretch>
            </p:blipFill>
            <p:spPr bwMode="gray">
              <a:xfrm>
                <a:off x="755576" y="4898677"/>
                <a:ext cx="538163" cy="690563"/>
              </a:xfrm>
              <a:prstGeom prst="rect">
                <a:avLst/>
              </a:prstGeom>
              <a:noFill/>
            </p:spPr>
          </p:pic>
        </p:grpSp>
        <p:sp>
          <p:nvSpPr>
            <p:cNvPr id="66" name="Text Box 20"/>
            <p:cNvSpPr txBox="1">
              <a:spLocks noChangeArrowheads="1"/>
            </p:cNvSpPr>
            <p:nvPr/>
          </p:nvSpPr>
          <p:spPr bwMode="black">
            <a:xfrm>
              <a:off x="532398" y="3865116"/>
              <a:ext cx="3612524" cy="396875"/>
            </a:xfrm>
            <a:prstGeom prst="rect">
              <a:avLst/>
            </a:prstGeom>
            <a:noFill/>
            <a:ln w="9525">
              <a:noFill/>
              <a:miter lim="800000"/>
              <a:headEnd/>
              <a:tailEnd/>
            </a:ln>
            <a:effectLst/>
          </p:spPr>
          <p:txBody>
            <a:bodyPr>
              <a:spAutoFit/>
            </a:bodyPr>
            <a:lstStyle/>
            <a:p>
              <a:pPr algn="ctr">
                <a:spcBef>
                  <a:spcPct val="50000"/>
                </a:spcBef>
              </a:pPr>
              <a:r>
                <a:rPr lang="en-US" sz="2000" b="1" dirty="0" err="1" smtClean="0">
                  <a:solidFill>
                    <a:srgbClr val="FFFFFF"/>
                  </a:solidFill>
                  <a:latin typeface="Times New Roman" pitchFamily="18" charset="0"/>
                  <a:cs typeface="Times New Roman" pitchFamily="18" charset="0"/>
                </a:rPr>
                <a:t>Pâtes</a:t>
              </a:r>
              <a:r>
                <a:rPr lang="en-US" sz="2000" b="1" dirty="0" smtClean="0">
                  <a:solidFill>
                    <a:srgbClr val="FFFFFF"/>
                  </a:solidFill>
                  <a:latin typeface="Times New Roman" pitchFamily="18" charset="0"/>
                  <a:cs typeface="Times New Roman" pitchFamily="18" charset="0"/>
                </a:rPr>
                <a:t> </a:t>
              </a:r>
              <a:r>
                <a:rPr lang="en-US" sz="2000" b="1" dirty="0" err="1" smtClean="0">
                  <a:solidFill>
                    <a:srgbClr val="FFFFFF"/>
                  </a:solidFill>
                  <a:latin typeface="Times New Roman" pitchFamily="18" charset="0"/>
                  <a:cs typeface="Times New Roman" pitchFamily="18" charset="0"/>
                </a:rPr>
                <a:t>fraiches</a:t>
              </a:r>
              <a:r>
                <a:rPr lang="en-US" sz="2000" b="1" dirty="0" smtClean="0">
                  <a:solidFill>
                    <a:srgbClr val="FFFFFF"/>
                  </a:solidFill>
                  <a:latin typeface="Times New Roman" pitchFamily="18" charset="0"/>
                  <a:cs typeface="Times New Roman" pitchFamily="18" charset="0"/>
                </a:rPr>
                <a:t> </a:t>
              </a:r>
              <a:r>
                <a:rPr lang="en-US" sz="2000" b="1" dirty="0" err="1" smtClean="0">
                  <a:solidFill>
                    <a:srgbClr val="FFFFFF"/>
                  </a:solidFill>
                  <a:latin typeface="Times New Roman" pitchFamily="18" charset="0"/>
                  <a:cs typeface="Times New Roman" pitchFamily="18" charset="0"/>
                </a:rPr>
                <a:t>cuites</a:t>
              </a:r>
              <a:endParaRPr lang="en-US" sz="2000" b="1" dirty="0">
                <a:solidFill>
                  <a:srgbClr val="FFFFFF"/>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strips(downRight)">
                                      <p:cBhvr>
                                        <p:cTn id="13" dur="500"/>
                                        <p:tgtEl>
                                          <p:spTgt spid="48"/>
                                        </p:tgtEl>
                                      </p:cBhvr>
                                    </p:animEffect>
                                  </p:childTnLst>
                                </p:cTn>
                              </p:par>
                              <p:par>
                                <p:cTn id="14" presetID="18" presetClass="entr" presetSubtype="6"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strips(downRight)">
                                      <p:cBhvr>
                                        <p:cTn id="16" dur="500"/>
                                        <p:tgtEl>
                                          <p:spTgt spid="56"/>
                                        </p:tgtEl>
                                      </p:cBhvr>
                                    </p:animEffect>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500" fill="hold"/>
                                        <p:tgtEl>
                                          <p:spTgt spid="47"/>
                                        </p:tgtEl>
                                        <p:attrNameLst>
                                          <p:attrName>ppt_x</p:attrName>
                                        </p:attrNameLst>
                                      </p:cBhvr>
                                      <p:tavLst>
                                        <p:tav tm="0">
                                          <p:val>
                                            <p:strVal val="#ppt_x"/>
                                          </p:val>
                                        </p:tav>
                                        <p:tav tm="100000">
                                          <p:val>
                                            <p:strVal val="#ppt_x"/>
                                          </p:val>
                                        </p:tav>
                                      </p:tavLst>
                                    </p:anim>
                                    <p:anim calcmode="lin" valueType="num">
                                      <p:cBhvr additive="base">
                                        <p:cTn id="2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 to="" calcmode="lin" valueType="num">
                                      <p:cBhvr>
                                        <p:cTn id="26" dur="1" fill="hold"/>
                                        <p:tgtEl>
                                          <p:spTgt spid="52"/>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 to="" calcmode="lin" valueType="num">
                                      <p:cBhvr>
                                        <p:cTn id="29" dur="1" fill="hold"/>
                                        <p:tgtEl>
                                          <p:spTgt spid="64"/>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blinds(horizontal)">
                                      <p:cBhvr>
                                        <p:cTn id="34" dur="500"/>
                                        <p:tgtEl>
                                          <p:spTgt spid="51"/>
                                        </p:tgtEl>
                                      </p:cBhvr>
                                    </p:animEffect>
                                  </p:childTnLst>
                                </p:cTn>
                              </p:par>
                              <p:par>
                                <p:cTn id="35" presetID="3" presetClass="entr" presetSubtype="1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linds(horizontal)">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sp>
          <p:nvSpPr>
            <p:cNvPr id="3"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5"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6"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7" name="Rectangle 6"/>
          <p:cNvSpPr/>
          <p:nvPr/>
        </p:nvSpPr>
        <p:spPr>
          <a:xfrm>
            <a:off x="0"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Introduction</a:t>
            </a:r>
            <a:endParaRPr lang="fr-FR" sz="2400" dirty="0">
              <a:solidFill>
                <a:srgbClr val="996633"/>
              </a:solidFill>
              <a:latin typeface="Times New Roman" pitchFamily="18" charset="0"/>
              <a:cs typeface="Times New Roman" pitchFamily="18" charset="0"/>
            </a:endParaRPr>
          </a:p>
        </p:txBody>
      </p:sp>
      <p:sp>
        <p:nvSpPr>
          <p:cNvPr id="9" name="Line 5"/>
          <p:cNvSpPr>
            <a:spLocks noChangeShapeType="1"/>
          </p:cNvSpPr>
          <p:nvPr/>
        </p:nvSpPr>
        <p:spPr bwMode="auto">
          <a:xfrm flipH="1" flipV="1">
            <a:off x="3347863" y="2924944"/>
            <a:ext cx="1539583" cy="643756"/>
          </a:xfrm>
          <a:prstGeom prst="line">
            <a:avLst/>
          </a:prstGeom>
          <a:noFill/>
          <a:ln w="28575" cap="rnd">
            <a:solidFill>
              <a:srgbClr val="080808"/>
            </a:solidFill>
            <a:prstDash val="sysDot"/>
            <a:round/>
            <a:headEnd/>
            <a:tailEnd/>
          </a:ln>
          <a:effectLst/>
        </p:spPr>
        <p:txBody>
          <a:bodyPr/>
          <a:lstStyle/>
          <a:p>
            <a:endParaRPr lang="fr-FR"/>
          </a:p>
        </p:txBody>
      </p:sp>
      <p:sp>
        <p:nvSpPr>
          <p:cNvPr id="10" name="Line 3"/>
          <p:cNvSpPr>
            <a:spLocks noChangeShapeType="1"/>
          </p:cNvSpPr>
          <p:nvPr/>
        </p:nvSpPr>
        <p:spPr bwMode="auto">
          <a:xfrm flipV="1">
            <a:off x="4805174" y="2757488"/>
            <a:ext cx="1873119" cy="811212"/>
          </a:xfrm>
          <a:prstGeom prst="line">
            <a:avLst/>
          </a:prstGeom>
          <a:noFill/>
          <a:ln w="28575" cap="rnd">
            <a:solidFill>
              <a:srgbClr val="080808"/>
            </a:solidFill>
            <a:prstDash val="sysDot"/>
            <a:round/>
            <a:headEnd/>
            <a:tailEnd/>
          </a:ln>
          <a:effectLst/>
        </p:spPr>
        <p:txBody>
          <a:bodyPr/>
          <a:lstStyle/>
          <a:p>
            <a:endParaRPr lang="fr-FR"/>
          </a:p>
        </p:txBody>
      </p:sp>
      <p:sp>
        <p:nvSpPr>
          <p:cNvPr id="11" name="Line 4"/>
          <p:cNvSpPr>
            <a:spLocks noChangeShapeType="1"/>
          </p:cNvSpPr>
          <p:nvPr/>
        </p:nvSpPr>
        <p:spPr bwMode="auto">
          <a:xfrm flipH="1">
            <a:off x="3203847" y="3500439"/>
            <a:ext cx="1683599" cy="1008682"/>
          </a:xfrm>
          <a:prstGeom prst="line">
            <a:avLst/>
          </a:prstGeom>
          <a:noFill/>
          <a:ln w="28575" cap="rnd">
            <a:solidFill>
              <a:srgbClr val="080808"/>
            </a:solidFill>
            <a:prstDash val="sysDot"/>
            <a:round/>
            <a:headEnd/>
            <a:tailEnd/>
          </a:ln>
          <a:effectLst/>
        </p:spPr>
        <p:txBody>
          <a:bodyPr/>
          <a:lstStyle/>
          <a:p>
            <a:endParaRPr lang="fr-FR"/>
          </a:p>
        </p:txBody>
      </p:sp>
      <p:grpSp>
        <p:nvGrpSpPr>
          <p:cNvPr id="13" name="Group 9"/>
          <p:cNvGrpSpPr>
            <a:grpSpLocks/>
          </p:cNvGrpSpPr>
          <p:nvPr/>
        </p:nvGrpSpPr>
        <p:grpSpPr bwMode="auto">
          <a:xfrm>
            <a:off x="4139480" y="2780844"/>
            <a:ext cx="1511700" cy="1203337"/>
            <a:chOff x="411" y="1238"/>
            <a:chExt cx="1008" cy="1000"/>
          </a:xfrm>
        </p:grpSpPr>
        <p:sp>
          <p:nvSpPr>
            <p:cNvPr id="23" name="Oval 10"/>
            <p:cNvSpPr>
              <a:spLocks noChangeArrowheads="1"/>
            </p:cNvSpPr>
            <p:nvPr/>
          </p:nvSpPr>
          <p:spPr bwMode="gray">
            <a:xfrm>
              <a:off x="411" y="1238"/>
              <a:ext cx="1008" cy="1000"/>
            </a:xfrm>
            <a:prstGeom prst="ellipse">
              <a:avLst/>
            </a:prstGeom>
            <a:solidFill>
              <a:srgbClr val="F2B300"/>
            </a:solidFill>
            <a:ln w="9525" algn="ctr">
              <a:noFill/>
              <a:round/>
              <a:headEnd/>
              <a:tailEnd/>
            </a:ln>
            <a:effectLst/>
          </p:spPr>
          <p:txBody>
            <a:bodyPr wrap="none" anchor="ctr"/>
            <a:lstStyle/>
            <a:p>
              <a:pPr algn="ctr"/>
              <a:r>
                <a:rPr lang="fr-FR" b="1" dirty="0" smtClean="0">
                  <a:solidFill>
                    <a:schemeClr val="bg1"/>
                  </a:solidFill>
                  <a:latin typeface="Times New Roman" pitchFamily="18" charset="0"/>
                  <a:cs typeface="Times New Roman" pitchFamily="18" charset="0"/>
                </a:rPr>
                <a:t>Pâtes </a:t>
              </a:r>
            </a:p>
            <a:p>
              <a:pPr algn="ctr"/>
              <a:r>
                <a:rPr lang="fr-FR" b="1" dirty="0" smtClean="0">
                  <a:solidFill>
                    <a:schemeClr val="bg1"/>
                  </a:solidFill>
                  <a:latin typeface="Times New Roman" pitchFamily="18" charset="0"/>
                  <a:cs typeface="Times New Roman" pitchFamily="18" charset="0"/>
                </a:rPr>
                <a:t>alimentaires</a:t>
              </a:r>
              <a:endParaRPr lang="fr-FR" b="1" dirty="0">
                <a:solidFill>
                  <a:schemeClr val="bg1"/>
                </a:solidFill>
                <a:latin typeface="Times New Roman" pitchFamily="18" charset="0"/>
                <a:cs typeface="Times New Roman" pitchFamily="18" charset="0"/>
              </a:endParaRPr>
            </a:p>
          </p:txBody>
        </p:sp>
        <p:pic>
          <p:nvPicPr>
            <p:cNvPr id="24" name="Picture 11" descr="Picture2"/>
            <p:cNvPicPr>
              <a:picLocks noChangeAspect="1" noChangeArrowheads="1"/>
            </p:cNvPicPr>
            <p:nvPr/>
          </p:nvPicPr>
          <p:blipFill>
            <a:blip r:embed="rId5" cstate="print"/>
            <a:srcRect/>
            <a:stretch>
              <a:fillRect/>
            </a:stretch>
          </p:blipFill>
          <p:spPr bwMode="gray">
            <a:xfrm>
              <a:off x="678" y="1238"/>
              <a:ext cx="550" cy="241"/>
            </a:xfrm>
            <a:prstGeom prst="rect">
              <a:avLst/>
            </a:prstGeom>
            <a:noFill/>
          </p:spPr>
        </p:pic>
      </p:grpSp>
      <p:sp>
        <p:nvSpPr>
          <p:cNvPr id="28" name="Line 5"/>
          <p:cNvSpPr>
            <a:spLocks noChangeShapeType="1"/>
          </p:cNvSpPr>
          <p:nvPr/>
        </p:nvSpPr>
        <p:spPr bwMode="auto">
          <a:xfrm flipH="1" flipV="1">
            <a:off x="5580111" y="3645023"/>
            <a:ext cx="1570832" cy="360038"/>
          </a:xfrm>
          <a:prstGeom prst="line">
            <a:avLst/>
          </a:prstGeom>
          <a:noFill/>
          <a:ln w="28575" cap="rnd">
            <a:solidFill>
              <a:srgbClr val="080808"/>
            </a:solidFill>
            <a:prstDash val="sysDot"/>
            <a:round/>
            <a:headEnd/>
            <a:tailEnd/>
          </a:ln>
          <a:effectLst/>
        </p:spPr>
        <p:txBody>
          <a:bodyPr/>
          <a:lstStyle/>
          <a:p>
            <a:endParaRPr lang="fr-FR"/>
          </a:p>
        </p:txBody>
      </p:sp>
      <p:sp>
        <p:nvSpPr>
          <p:cNvPr id="29" name="Line 5"/>
          <p:cNvSpPr>
            <a:spLocks noChangeShapeType="1"/>
          </p:cNvSpPr>
          <p:nvPr/>
        </p:nvSpPr>
        <p:spPr bwMode="auto">
          <a:xfrm flipH="1" flipV="1">
            <a:off x="5004048" y="4005064"/>
            <a:ext cx="216024" cy="1368152"/>
          </a:xfrm>
          <a:prstGeom prst="line">
            <a:avLst/>
          </a:prstGeom>
          <a:noFill/>
          <a:ln w="28575" cap="rnd">
            <a:solidFill>
              <a:srgbClr val="080808"/>
            </a:solidFill>
            <a:prstDash val="sysDot"/>
            <a:round/>
            <a:headEnd/>
            <a:tailEnd/>
          </a:ln>
          <a:effectLst/>
        </p:spPr>
        <p:txBody>
          <a:bodyPr/>
          <a:lstStyle/>
          <a:p>
            <a:endParaRPr lang="fr-FR"/>
          </a:p>
        </p:txBody>
      </p:sp>
      <p:grpSp>
        <p:nvGrpSpPr>
          <p:cNvPr id="49" name="Groupe 48"/>
          <p:cNvGrpSpPr/>
          <p:nvPr/>
        </p:nvGrpSpPr>
        <p:grpSpPr>
          <a:xfrm>
            <a:off x="4283968" y="5373216"/>
            <a:ext cx="1872208" cy="1412776"/>
            <a:chOff x="4139952" y="5373216"/>
            <a:chExt cx="1872208" cy="1412776"/>
          </a:xfrm>
        </p:grpSpPr>
        <p:sp>
          <p:nvSpPr>
            <p:cNvPr id="30" name="Oval 13"/>
            <p:cNvSpPr>
              <a:spLocks noChangeArrowheads="1"/>
            </p:cNvSpPr>
            <p:nvPr/>
          </p:nvSpPr>
          <p:spPr bwMode="gray">
            <a:xfrm>
              <a:off x="4139952" y="5410919"/>
              <a:ext cx="1872208" cy="1258441"/>
            </a:xfrm>
            <a:prstGeom prst="ellipse">
              <a:avLst/>
            </a:prstGeom>
            <a:solidFill>
              <a:srgbClr val="CAAB5E"/>
            </a:solidFill>
            <a:ln w="9525" algn="ctr">
              <a:noFill/>
              <a:round/>
              <a:headEnd/>
              <a:tailEnd/>
            </a:ln>
            <a:effectLst/>
          </p:spPr>
          <p:txBody>
            <a:bodyPr wrap="none" anchor="ctr"/>
            <a:lstStyle/>
            <a:p>
              <a:endParaRPr lang="fr-FR"/>
            </a:p>
          </p:txBody>
        </p:sp>
        <p:pic>
          <p:nvPicPr>
            <p:cNvPr id="29698" name="Picture 2" descr="Résultat de recherche d'images"/>
            <p:cNvPicPr>
              <a:picLocks noChangeAspect="1" noChangeArrowheads="1"/>
            </p:cNvPicPr>
            <p:nvPr/>
          </p:nvPicPr>
          <p:blipFill>
            <a:blip r:embed="rId6" cstate="print"/>
            <a:srcRect b="11243"/>
            <a:stretch>
              <a:fillRect/>
            </a:stretch>
          </p:blipFill>
          <p:spPr bwMode="auto">
            <a:xfrm>
              <a:off x="4139952" y="5373216"/>
              <a:ext cx="1800200" cy="1412776"/>
            </a:xfrm>
            <a:prstGeom prst="ellipse">
              <a:avLst/>
            </a:prstGeom>
            <a:ln>
              <a:noFill/>
            </a:ln>
            <a:effectLst>
              <a:softEdge rad="112500"/>
            </a:effectLst>
          </p:spPr>
        </p:pic>
      </p:grpSp>
      <p:grpSp>
        <p:nvGrpSpPr>
          <p:cNvPr id="46" name="Groupe 45"/>
          <p:cNvGrpSpPr/>
          <p:nvPr/>
        </p:nvGrpSpPr>
        <p:grpSpPr>
          <a:xfrm>
            <a:off x="7164288" y="3573016"/>
            <a:ext cx="1584176" cy="1584176"/>
            <a:chOff x="7092280" y="3645024"/>
            <a:chExt cx="1584176" cy="1584176"/>
          </a:xfrm>
        </p:grpSpPr>
        <p:sp>
          <p:nvSpPr>
            <p:cNvPr id="27" name="Oval 13"/>
            <p:cNvSpPr>
              <a:spLocks noChangeArrowheads="1"/>
            </p:cNvSpPr>
            <p:nvPr/>
          </p:nvSpPr>
          <p:spPr bwMode="gray">
            <a:xfrm>
              <a:off x="7092280" y="3645024"/>
              <a:ext cx="1584176" cy="1440160"/>
            </a:xfrm>
            <a:prstGeom prst="ellipse">
              <a:avLst/>
            </a:prstGeom>
            <a:solidFill>
              <a:srgbClr val="FF9933"/>
            </a:solidFill>
            <a:ln w="9525" algn="ctr">
              <a:noFill/>
              <a:round/>
              <a:headEnd/>
              <a:tailEnd/>
            </a:ln>
            <a:effectLst/>
          </p:spPr>
          <p:txBody>
            <a:bodyPr wrap="none" anchor="ctr"/>
            <a:lstStyle/>
            <a:p>
              <a:endParaRPr lang="fr-FR"/>
            </a:p>
          </p:txBody>
        </p:sp>
        <p:pic>
          <p:nvPicPr>
            <p:cNvPr id="29700" name="Picture 4" descr="Résultat de recherche d'images"/>
            <p:cNvPicPr>
              <a:picLocks noChangeAspect="1" noChangeArrowheads="1"/>
            </p:cNvPicPr>
            <p:nvPr/>
          </p:nvPicPr>
          <p:blipFill>
            <a:blip r:embed="rId7" cstate="print"/>
            <a:srcRect/>
            <a:stretch>
              <a:fillRect/>
            </a:stretch>
          </p:blipFill>
          <p:spPr bwMode="auto">
            <a:xfrm>
              <a:off x="7092280" y="3789040"/>
              <a:ext cx="1584176" cy="1440160"/>
            </a:xfrm>
            <a:prstGeom prst="ellipse">
              <a:avLst/>
            </a:prstGeom>
            <a:ln>
              <a:noFill/>
            </a:ln>
            <a:effectLst>
              <a:softEdge rad="112500"/>
            </a:effectLst>
          </p:spPr>
        </p:pic>
      </p:grpSp>
      <p:grpSp>
        <p:nvGrpSpPr>
          <p:cNvPr id="50" name="Groupe 49"/>
          <p:cNvGrpSpPr/>
          <p:nvPr/>
        </p:nvGrpSpPr>
        <p:grpSpPr>
          <a:xfrm>
            <a:off x="971600" y="4003943"/>
            <a:ext cx="2448272" cy="2017345"/>
            <a:chOff x="827584" y="4003943"/>
            <a:chExt cx="2448272" cy="2017345"/>
          </a:xfrm>
        </p:grpSpPr>
        <p:grpSp>
          <p:nvGrpSpPr>
            <p:cNvPr id="15" name="Group 15"/>
            <p:cNvGrpSpPr>
              <a:grpSpLocks/>
            </p:cNvGrpSpPr>
            <p:nvPr/>
          </p:nvGrpSpPr>
          <p:grpSpPr bwMode="auto">
            <a:xfrm>
              <a:off x="828082" y="4003943"/>
              <a:ext cx="2401185" cy="1920875"/>
              <a:chOff x="236" y="1445"/>
              <a:chExt cx="569" cy="562"/>
            </a:xfrm>
          </p:grpSpPr>
          <p:sp>
            <p:nvSpPr>
              <p:cNvPr id="19" name="Oval 16"/>
              <p:cNvSpPr>
                <a:spLocks noChangeArrowheads="1"/>
              </p:cNvSpPr>
              <p:nvPr/>
            </p:nvSpPr>
            <p:spPr bwMode="gray">
              <a:xfrm>
                <a:off x="236" y="1445"/>
                <a:ext cx="569" cy="562"/>
              </a:xfrm>
              <a:prstGeom prst="ellipse">
                <a:avLst/>
              </a:prstGeom>
              <a:solidFill>
                <a:srgbClr val="CCCC00"/>
              </a:solidFill>
              <a:ln w="9525" algn="ctr">
                <a:noFill/>
                <a:round/>
                <a:headEnd/>
                <a:tailEnd/>
              </a:ln>
              <a:effectLst/>
            </p:spPr>
            <p:txBody>
              <a:bodyPr wrap="none" anchor="ctr"/>
              <a:lstStyle/>
              <a:p>
                <a:endParaRPr lang="fr-FR"/>
              </a:p>
            </p:txBody>
          </p:sp>
          <p:pic>
            <p:nvPicPr>
              <p:cNvPr id="20" name="Picture 17" descr="Picture2"/>
              <p:cNvPicPr>
                <a:picLocks noChangeAspect="1" noChangeArrowheads="1"/>
              </p:cNvPicPr>
              <p:nvPr/>
            </p:nvPicPr>
            <p:blipFill>
              <a:blip r:embed="rId5" cstate="print"/>
              <a:srcRect/>
              <a:stretch>
                <a:fillRect/>
              </a:stretch>
            </p:blipFill>
            <p:spPr bwMode="gray">
              <a:xfrm>
                <a:off x="294" y="1487"/>
                <a:ext cx="454" cy="199"/>
              </a:xfrm>
              <a:prstGeom prst="rect">
                <a:avLst/>
              </a:prstGeom>
              <a:noFill/>
            </p:spPr>
          </p:pic>
        </p:grpSp>
        <p:pic>
          <p:nvPicPr>
            <p:cNvPr id="29702" name="Picture 6" descr="Résultat de recherche d'images"/>
            <p:cNvPicPr>
              <a:picLocks noChangeAspect="1" noChangeArrowheads="1"/>
            </p:cNvPicPr>
            <p:nvPr/>
          </p:nvPicPr>
          <p:blipFill>
            <a:blip r:embed="rId8" cstate="print"/>
            <a:srcRect/>
            <a:stretch>
              <a:fillRect/>
            </a:stretch>
          </p:blipFill>
          <p:spPr bwMode="auto">
            <a:xfrm>
              <a:off x="827584" y="4077072"/>
              <a:ext cx="2448272" cy="1944216"/>
            </a:xfrm>
            <a:prstGeom prst="ellipse">
              <a:avLst/>
            </a:prstGeom>
            <a:ln>
              <a:noFill/>
            </a:ln>
            <a:effectLst>
              <a:softEdge rad="112500"/>
            </a:effectLst>
          </p:spPr>
        </p:pic>
      </p:grpSp>
      <p:sp>
        <p:nvSpPr>
          <p:cNvPr id="29704" name="AutoShape 8" descr="Résultat de recherche d'images pour &quot;cuisiner des pât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706" name="AutoShape 10" descr="Résultat de recherche d'images pour &quot;cuisiner des pât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708" name="AutoShape 12" descr="Résultat de recherche d'images pour &quot;cuisiner des pât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710" name="AutoShape 14" descr="Résultat de recherche d'images pour &quot;cuisiner des pât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712" name="AutoShape 16" descr="Comment bien cuire les pâtes : Photo de l'étape 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48" name="Groupe 47"/>
          <p:cNvGrpSpPr/>
          <p:nvPr/>
        </p:nvGrpSpPr>
        <p:grpSpPr>
          <a:xfrm>
            <a:off x="6588224" y="1700755"/>
            <a:ext cx="1977008" cy="1440213"/>
            <a:chOff x="6588224" y="1700755"/>
            <a:chExt cx="1977008" cy="1440213"/>
          </a:xfrm>
        </p:grpSpPr>
        <p:grpSp>
          <p:nvGrpSpPr>
            <p:cNvPr id="14" name="Group 12"/>
            <p:cNvGrpSpPr>
              <a:grpSpLocks/>
            </p:cNvGrpSpPr>
            <p:nvPr/>
          </p:nvGrpSpPr>
          <p:grpSpPr bwMode="auto">
            <a:xfrm>
              <a:off x="6592195" y="1700755"/>
              <a:ext cx="1939583" cy="1439631"/>
              <a:chOff x="638" y="1452"/>
              <a:chExt cx="809" cy="726"/>
            </a:xfrm>
          </p:grpSpPr>
          <p:sp>
            <p:nvSpPr>
              <p:cNvPr id="21" name="Oval 13"/>
              <p:cNvSpPr>
                <a:spLocks noChangeArrowheads="1"/>
              </p:cNvSpPr>
              <p:nvPr/>
            </p:nvSpPr>
            <p:spPr bwMode="gray">
              <a:xfrm>
                <a:off x="638" y="1452"/>
                <a:ext cx="809" cy="726"/>
              </a:xfrm>
              <a:prstGeom prst="ellipse">
                <a:avLst/>
              </a:prstGeom>
              <a:solidFill>
                <a:srgbClr val="FFCC00"/>
              </a:solidFill>
              <a:ln w="9525" algn="ctr">
                <a:noFill/>
                <a:round/>
                <a:headEnd/>
                <a:tailEnd/>
              </a:ln>
              <a:effectLst/>
            </p:spPr>
            <p:txBody>
              <a:bodyPr wrap="none" anchor="ctr"/>
              <a:lstStyle/>
              <a:p>
                <a:endParaRPr lang="fr-FR"/>
              </a:p>
            </p:txBody>
          </p:sp>
          <p:pic>
            <p:nvPicPr>
              <p:cNvPr id="22" name="Picture 14" descr="Picture2"/>
              <p:cNvPicPr>
                <a:picLocks noChangeAspect="1" noChangeArrowheads="1"/>
              </p:cNvPicPr>
              <p:nvPr/>
            </p:nvPicPr>
            <p:blipFill>
              <a:blip r:embed="rId5" cstate="print"/>
              <a:srcRect/>
              <a:stretch>
                <a:fillRect/>
              </a:stretch>
            </p:blipFill>
            <p:spPr bwMode="gray">
              <a:xfrm>
                <a:off x="813" y="1452"/>
                <a:ext cx="454" cy="199"/>
              </a:xfrm>
              <a:prstGeom prst="rect">
                <a:avLst/>
              </a:prstGeom>
              <a:noFill/>
            </p:spPr>
          </p:pic>
        </p:grpSp>
        <p:pic>
          <p:nvPicPr>
            <p:cNvPr id="29714" name="Picture 18" descr="Résultat de recherche d'images"/>
            <p:cNvPicPr>
              <a:picLocks noChangeAspect="1" noChangeArrowheads="1"/>
            </p:cNvPicPr>
            <p:nvPr/>
          </p:nvPicPr>
          <p:blipFill>
            <a:blip r:embed="rId9" cstate="print"/>
            <a:srcRect/>
            <a:stretch>
              <a:fillRect/>
            </a:stretch>
          </p:blipFill>
          <p:spPr bwMode="auto">
            <a:xfrm>
              <a:off x="6588224" y="1772816"/>
              <a:ext cx="1977008" cy="1368152"/>
            </a:xfrm>
            <a:prstGeom prst="ellipse">
              <a:avLst/>
            </a:prstGeom>
            <a:ln>
              <a:noFill/>
            </a:ln>
            <a:effectLst>
              <a:softEdge rad="112500"/>
            </a:effectLst>
          </p:spPr>
        </p:pic>
      </p:grpSp>
      <p:sp>
        <p:nvSpPr>
          <p:cNvPr id="35842" name="AutoShape 2" descr="Résultat de recherche d'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44" name="AutoShape 4" descr="Résultat de recherche d'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46" name="AutoShape 6" descr="Résultat de recherche d'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48" name="AutoShape 8" descr="Résultat de recherche d'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50" name="AutoShape 10" descr="Résultat de recherche d'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45" name="Groupe 44"/>
          <p:cNvGrpSpPr/>
          <p:nvPr/>
        </p:nvGrpSpPr>
        <p:grpSpPr>
          <a:xfrm>
            <a:off x="1619672" y="1811334"/>
            <a:ext cx="1872208" cy="1617666"/>
            <a:chOff x="1619672" y="1811334"/>
            <a:chExt cx="1872208" cy="1617666"/>
          </a:xfrm>
        </p:grpSpPr>
        <p:grpSp>
          <p:nvGrpSpPr>
            <p:cNvPr id="12" name="Group 6"/>
            <p:cNvGrpSpPr>
              <a:grpSpLocks/>
            </p:cNvGrpSpPr>
            <p:nvPr/>
          </p:nvGrpSpPr>
          <p:grpSpPr bwMode="auto">
            <a:xfrm>
              <a:off x="1627187" y="1811334"/>
              <a:ext cx="1792762" cy="1487485"/>
              <a:chOff x="160" y="1841"/>
              <a:chExt cx="1044" cy="1028"/>
            </a:xfrm>
          </p:grpSpPr>
          <p:sp>
            <p:nvSpPr>
              <p:cNvPr id="25" name="Oval 7"/>
              <p:cNvSpPr>
                <a:spLocks noChangeArrowheads="1"/>
              </p:cNvSpPr>
              <p:nvPr/>
            </p:nvSpPr>
            <p:spPr bwMode="gray">
              <a:xfrm>
                <a:off x="160" y="1841"/>
                <a:ext cx="1044" cy="1028"/>
              </a:xfrm>
              <a:prstGeom prst="ellipse">
                <a:avLst/>
              </a:prstGeom>
              <a:solidFill>
                <a:srgbClr val="E6AA00"/>
              </a:solidFill>
              <a:ln w="9525" algn="ctr">
                <a:noFill/>
                <a:round/>
                <a:headEnd/>
                <a:tailEnd/>
              </a:ln>
              <a:effectLst/>
            </p:spPr>
            <p:txBody>
              <a:bodyPr wrap="none" anchor="ctr"/>
              <a:lstStyle/>
              <a:p>
                <a:endParaRPr lang="fr-FR"/>
              </a:p>
            </p:txBody>
          </p:sp>
          <p:pic>
            <p:nvPicPr>
              <p:cNvPr id="26" name="Picture 8" descr="Picture2"/>
              <p:cNvPicPr>
                <a:picLocks noChangeAspect="1" noChangeArrowheads="1"/>
              </p:cNvPicPr>
              <p:nvPr/>
            </p:nvPicPr>
            <p:blipFill>
              <a:blip r:embed="rId5" cstate="print"/>
              <a:srcRect/>
              <a:stretch>
                <a:fillRect/>
              </a:stretch>
            </p:blipFill>
            <p:spPr bwMode="gray">
              <a:xfrm>
                <a:off x="244" y="1898"/>
                <a:ext cx="834" cy="364"/>
              </a:xfrm>
              <a:prstGeom prst="rect">
                <a:avLst/>
              </a:prstGeom>
              <a:noFill/>
            </p:spPr>
          </p:pic>
        </p:grpSp>
        <p:pic>
          <p:nvPicPr>
            <p:cNvPr id="35851" name="Picture 11" descr="C:\Users\user\Desktop\schema4.jpg"/>
            <p:cNvPicPr>
              <a:picLocks noChangeAspect="1" noChangeArrowheads="1"/>
            </p:cNvPicPr>
            <p:nvPr/>
          </p:nvPicPr>
          <p:blipFill>
            <a:blip r:embed="rId10" cstate="print"/>
            <a:srcRect/>
            <a:stretch>
              <a:fillRect/>
            </a:stretch>
          </p:blipFill>
          <p:spPr bwMode="auto">
            <a:xfrm>
              <a:off x="1619672" y="1916832"/>
              <a:ext cx="1872208" cy="1512168"/>
            </a:xfrm>
            <a:prstGeom prst="ellipse">
              <a:avLst/>
            </a:prstGeom>
            <a:ln>
              <a:noFill/>
            </a:ln>
            <a:effectLst>
              <a:softEdge rad="112500"/>
            </a:effectLst>
          </p:spPr>
        </p:pic>
      </p:grpSp>
      <p:sp>
        <p:nvSpPr>
          <p:cNvPr id="47" name="Espace réservé du numéro de diapositive 46"/>
          <p:cNvSpPr>
            <a:spLocks noGrp="1"/>
          </p:cNvSpPr>
          <p:nvPr>
            <p:ph type="sldNum" sz="quarter" idx="12"/>
          </p:nvPr>
        </p:nvSpPr>
        <p:spPr/>
        <p:txBody>
          <a:bodyPr/>
          <a:lstStyle/>
          <a:p>
            <a:fld id="{595DA4C4-1FAB-46A1-BC97-01521FB48311}" type="slidenum">
              <a:rPr lang="es-ES" smtClean="0"/>
              <a:pPr/>
              <a:t>3</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1000" fill="hold"/>
                                        <p:tgtEl>
                                          <p:spTgt spid="45"/>
                                        </p:tgtEl>
                                        <p:attrNameLst>
                                          <p:attrName>ppt_x</p:attrName>
                                        </p:attrNameLst>
                                      </p:cBhvr>
                                      <p:tavLst>
                                        <p:tav tm="0">
                                          <p:val>
                                            <p:strVal val="1+#ppt_w/2"/>
                                          </p:val>
                                        </p:tav>
                                        <p:tav tm="100000">
                                          <p:val>
                                            <p:strVal val="#ppt_x"/>
                                          </p:val>
                                        </p:tav>
                                      </p:tavLst>
                                    </p:anim>
                                    <p:anim calcmode="lin" valueType="num">
                                      <p:cBhvr additive="base">
                                        <p:cTn id="18" dur="1000" fill="hold"/>
                                        <p:tgtEl>
                                          <p:spTgt spid="4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ppt_x"/>
                                          </p:val>
                                        </p:tav>
                                        <p:tav tm="100000">
                                          <p:val>
                                            <p:strVal val="#ppt_x"/>
                                          </p:val>
                                        </p:tav>
                                      </p:tavLst>
                                    </p:anim>
                                    <p:anim calcmode="lin" valueType="num">
                                      <p:cBhvr additive="base">
                                        <p:cTn id="23" dur="10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1000" fill="hold"/>
                                        <p:tgtEl>
                                          <p:spTgt spid="28"/>
                                        </p:tgtEl>
                                        <p:attrNameLst>
                                          <p:attrName>ppt_x</p:attrName>
                                        </p:attrNameLst>
                                      </p:cBhvr>
                                      <p:tavLst>
                                        <p:tav tm="0">
                                          <p:val>
                                            <p:strVal val="0-#ppt_w/2"/>
                                          </p:val>
                                        </p:tav>
                                        <p:tav tm="100000">
                                          <p:val>
                                            <p:strVal val="#ppt_x"/>
                                          </p:val>
                                        </p:tav>
                                      </p:tavLst>
                                    </p:anim>
                                    <p:anim calcmode="lin" valueType="num">
                                      <p:cBhvr additive="base">
                                        <p:cTn id="33" dur="1000" fill="hold"/>
                                        <p:tgtEl>
                                          <p:spTgt spid="2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2000" fill="hold"/>
                                        <p:tgtEl>
                                          <p:spTgt spid="46"/>
                                        </p:tgtEl>
                                        <p:attrNameLst>
                                          <p:attrName>ppt_x</p:attrName>
                                        </p:attrNameLst>
                                      </p:cBhvr>
                                      <p:tavLst>
                                        <p:tav tm="0">
                                          <p:val>
                                            <p:strVal val="0-#ppt_w/2"/>
                                          </p:val>
                                        </p:tav>
                                        <p:tav tm="100000">
                                          <p:val>
                                            <p:strVal val="#ppt_x"/>
                                          </p:val>
                                        </p:tav>
                                      </p:tavLst>
                                    </p:anim>
                                    <p:anim calcmode="lin" valueType="num">
                                      <p:cBhvr additive="base">
                                        <p:cTn id="37" dur="20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1000" fill="hold"/>
                                        <p:tgtEl>
                                          <p:spTgt spid="29"/>
                                        </p:tgtEl>
                                        <p:attrNameLst>
                                          <p:attrName>ppt_x</p:attrName>
                                        </p:attrNameLst>
                                      </p:cBhvr>
                                      <p:tavLst>
                                        <p:tav tm="0">
                                          <p:val>
                                            <p:strVal val="0-#ppt_w/2"/>
                                          </p:val>
                                        </p:tav>
                                        <p:tav tm="100000">
                                          <p:val>
                                            <p:strVal val="#ppt_x"/>
                                          </p:val>
                                        </p:tav>
                                      </p:tavLst>
                                    </p:anim>
                                    <p:anim calcmode="lin" valueType="num">
                                      <p:cBhvr additive="base">
                                        <p:cTn id="43" dur="1000" fill="hold"/>
                                        <p:tgtEl>
                                          <p:spTgt spid="29"/>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1000" fill="hold"/>
                                        <p:tgtEl>
                                          <p:spTgt spid="49"/>
                                        </p:tgtEl>
                                        <p:attrNameLst>
                                          <p:attrName>ppt_x</p:attrName>
                                        </p:attrNameLst>
                                      </p:cBhvr>
                                      <p:tavLst>
                                        <p:tav tm="0">
                                          <p:val>
                                            <p:strVal val="0-#ppt_w/2"/>
                                          </p:val>
                                        </p:tav>
                                        <p:tav tm="100000">
                                          <p:val>
                                            <p:strVal val="#ppt_x"/>
                                          </p:val>
                                        </p:tav>
                                      </p:tavLst>
                                    </p:anim>
                                    <p:anim calcmode="lin" valueType="num">
                                      <p:cBhvr additive="base">
                                        <p:cTn id="47" dur="10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ppt_x"/>
                                          </p:val>
                                        </p:tav>
                                        <p:tav tm="100000">
                                          <p:val>
                                            <p:strVal val="#ppt_x"/>
                                          </p:val>
                                        </p:tav>
                                      </p:tavLst>
                                    </p:anim>
                                    <p:anim calcmode="lin" valueType="num">
                                      <p:cBhvr additive="base">
                                        <p:cTn id="57"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2023774"/>
            <a:chOff x="0" y="-27383"/>
            <a:chExt cx="9144000" cy="2023774"/>
          </a:xfrm>
        </p:grpSpPr>
        <p:grpSp>
          <p:nvGrpSpPr>
            <p:cNvPr id="3"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Matériel et méthodes</a:t>
              </a:r>
              <a:endParaRPr lang="fr-FR" sz="2400" dirty="0">
                <a:solidFill>
                  <a:srgbClr val="996633"/>
                </a:solidFill>
                <a:latin typeface="Times New Roman" pitchFamily="18" charset="0"/>
                <a:cs typeface="Times New Roman" pitchFamily="18" charset="0"/>
              </a:endParaRPr>
            </a:p>
          </p:txBody>
        </p:sp>
        <p:sp>
          <p:nvSpPr>
            <p:cNvPr id="5" name="Text Box 10"/>
            <p:cNvSpPr txBox="1">
              <a:spLocks noChangeArrowheads="1"/>
            </p:cNvSpPr>
            <p:nvPr/>
          </p:nvSpPr>
          <p:spPr bwMode="auto">
            <a:xfrm>
              <a:off x="0" y="980728"/>
              <a:ext cx="9144000" cy="1015663"/>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Qualité technologique des pâtes: Qualité de l’amidon et des protéines</a:t>
              </a:r>
            </a:p>
            <a:p>
              <a:pPr fontAlgn="auto">
                <a:spcBef>
                  <a:spcPct val="50000"/>
                </a:spcBef>
                <a:spcAft>
                  <a:spcPts val="0"/>
                </a:spcAft>
                <a:buClr>
                  <a:schemeClr val="tx2"/>
                </a:buClr>
                <a:defRPr/>
              </a:pPr>
              <a:endParaRPr lang="fr-FR" sz="2400" b="1" dirty="0">
                <a:solidFill>
                  <a:schemeClr val="bg1"/>
                </a:solidFill>
                <a:effectLst>
                  <a:outerShdw blurRad="38100" dist="38100" dir="2700000" algn="tl">
                    <a:srgbClr val="000000"/>
                  </a:outerShdw>
                </a:effectLst>
                <a:latin typeface="Book Antiqua" pitchFamily="18" charset="0"/>
                <a:cs typeface="+mn-cs"/>
              </a:endParaRPr>
            </a:p>
          </p:txBody>
        </p:sp>
      </p:grpSp>
      <p:grpSp>
        <p:nvGrpSpPr>
          <p:cNvPr id="16" name="Group 21"/>
          <p:cNvGrpSpPr>
            <a:grpSpLocks/>
          </p:cNvGrpSpPr>
          <p:nvPr/>
        </p:nvGrpSpPr>
        <p:grpSpPr bwMode="auto">
          <a:xfrm rot="20302575" flipH="1" flipV="1">
            <a:off x="6249020" y="5423694"/>
            <a:ext cx="1293813" cy="309562"/>
            <a:chOff x="2532" y="1051"/>
            <a:chExt cx="893" cy="246"/>
          </a:xfrm>
        </p:grpSpPr>
        <p:grpSp>
          <p:nvGrpSpPr>
            <p:cNvPr id="37" name="Group 22"/>
            <p:cNvGrpSpPr>
              <a:grpSpLocks/>
            </p:cNvGrpSpPr>
            <p:nvPr/>
          </p:nvGrpSpPr>
          <p:grpSpPr bwMode="auto">
            <a:xfrm>
              <a:off x="2532" y="1051"/>
              <a:ext cx="743" cy="185"/>
              <a:chOff x="1565" y="2568"/>
              <a:chExt cx="1118" cy="279"/>
            </a:xfrm>
          </p:grpSpPr>
          <p:sp>
            <p:nvSpPr>
              <p:cNvPr id="43" name="AutoShape 23"/>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fr-FR"/>
              </a:p>
            </p:txBody>
          </p:sp>
          <p:sp>
            <p:nvSpPr>
              <p:cNvPr id="44" name="AutoShape 24"/>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fr-FR"/>
              </a:p>
            </p:txBody>
          </p:sp>
          <p:sp>
            <p:nvSpPr>
              <p:cNvPr id="45" name="AutoShape 25"/>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fr-FR"/>
              </a:p>
            </p:txBody>
          </p:sp>
          <p:sp>
            <p:nvSpPr>
              <p:cNvPr id="46" name="AutoShape 26"/>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fr-FR"/>
              </a:p>
            </p:txBody>
          </p:sp>
        </p:grpSp>
        <p:grpSp>
          <p:nvGrpSpPr>
            <p:cNvPr id="38" name="Group 27"/>
            <p:cNvGrpSpPr>
              <a:grpSpLocks/>
            </p:cNvGrpSpPr>
            <p:nvPr/>
          </p:nvGrpSpPr>
          <p:grpSpPr bwMode="auto">
            <a:xfrm rot="1353540">
              <a:off x="2682" y="1111"/>
              <a:ext cx="743" cy="186"/>
              <a:chOff x="1565" y="2568"/>
              <a:chExt cx="1118" cy="279"/>
            </a:xfrm>
          </p:grpSpPr>
          <p:sp>
            <p:nvSpPr>
              <p:cNvPr id="39" name="AutoShape 28"/>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fr-FR"/>
              </a:p>
            </p:txBody>
          </p:sp>
          <p:sp>
            <p:nvSpPr>
              <p:cNvPr id="40" name="AutoShape 29"/>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fr-FR"/>
              </a:p>
            </p:txBody>
          </p:sp>
          <p:sp>
            <p:nvSpPr>
              <p:cNvPr id="41" name="AutoShape 30"/>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fr-FR"/>
              </a:p>
            </p:txBody>
          </p:sp>
          <p:sp>
            <p:nvSpPr>
              <p:cNvPr id="42" name="AutoShape 31"/>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fr-FR"/>
              </a:p>
            </p:txBody>
          </p:sp>
        </p:grpSp>
      </p:grpSp>
      <p:grpSp>
        <p:nvGrpSpPr>
          <p:cNvPr id="64" name="Groupe 63"/>
          <p:cNvGrpSpPr/>
          <p:nvPr/>
        </p:nvGrpSpPr>
        <p:grpSpPr>
          <a:xfrm>
            <a:off x="3563888" y="2640458"/>
            <a:ext cx="1769170" cy="2931682"/>
            <a:chOff x="3563888" y="2060805"/>
            <a:chExt cx="1769170" cy="2931682"/>
          </a:xfrm>
        </p:grpSpPr>
        <p:grpSp>
          <p:nvGrpSpPr>
            <p:cNvPr id="13" name="Group 6"/>
            <p:cNvGrpSpPr>
              <a:grpSpLocks/>
            </p:cNvGrpSpPr>
            <p:nvPr/>
          </p:nvGrpSpPr>
          <p:grpSpPr bwMode="auto">
            <a:xfrm>
              <a:off x="4123358" y="2060805"/>
              <a:ext cx="625475" cy="2103438"/>
              <a:chOff x="2687" y="1040"/>
              <a:chExt cx="398" cy="1542"/>
            </a:xfrm>
          </p:grpSpPr>
          <p:sp>
            <p:nvSpPr>
              <p:cNvPr id="47" name="Freeform 7"/>
              <p:cNvSpPr>
                <a:spLocks/>
              </p:cNvSpPr>
              <p:nvPr/>
            </p:nvSpPr>
            <p:spPr bwMode="gray">
              <a:xfrm>
                <a:off x="2687" y="1040"/>
                <a:ext cx="398" cy="1542"/>
              </a:xfrm>
              <a:custGeom>
                <a:avLst/>
                <a:gdLst/>
                <a:ahLst/>
                <a:cxnLst>
                  <a:cxn ang="0">
                    <a:pos x="229" y="318"/>
                  </a:cxn>
                  <a:cxn ang="0">
                    <a:pos x="80" y="240"/>
                  </a:cxn>
                  <a:cxn ang="0">
                    <a:pos x="10" y="1542"/>
                  </a:cxn>
                  <a:cxn ang="0">
                    <a:pos x="362" y="1525"/>
                  </a:cxn>
                  <a:cxn ang="0">
                    <a:pos x="229" y="318"/>
                  </a:cxn>
                </a:cxnLst>
                <a:rect l="0" t="0" r="r" b="b"/>
                <a:pathLst>
                  <a:path w="398" h="1542">
                    <a:moveTo>
                      <a:pt x="229" y="318"/>
                    </a:moveTo>
                    <a:cubicBezTo>
                      <a:pt x="169" y="114"/>
                      <a:pt x="110" y="0"/>
                      <a:pt x="80" y="240"/>
                    </a:cubicBezTo>
                    <a:cubicBezTo>
                      <a:pt x="50" y="480"/>
                      <a:pt x="0" y="1379"/>
                      <a:pt x="10" y="1542"/>
                    </a:cubicBezTo>
                    <a:lnTo>
                      <a:pt x="362" y="1525"/>
                    </a:lnTo>
                    <a:cubicBezTo>
                      <a:pt x="398" y="1321"/>
                      <a:pt x="289" y="522"/>
                      <a:pt x="229" y="318"/>
                    </a:cubicBezTo>
                    <a:close/>
                  </a:path>
                </a:pathLst>
              </a:custGeom>
              <a:gradFill rotWithShape="1">
                <a:gsLst>
                  <a:gs pos="0">
                    <a:srgbClr val="B2B2B2"/>
                  </a:gs>
                  <a:gs pos="100000">
                    <a:srgbClr val="B2B2B2">
                      <a:gamma/>
                      <a:shade val="0"/>
                      <a:invGamma/>
                    </a:srgbClr>
                  </a:gs>
                </a:gsLst>
                <a:lin ang="0" scaled="1"/>
              </a:gradFill>
              <a:ln w="9525" cap="flat" cmpd="sng">
                <a:noFill/>
                <a:prstDash val="solid"/>
                <a:round/>
                <a:headEnd/>
                <a:tailEnd/>
              </a:ln>
              <a:effectLst/>
            </p:spPr>
            <p:txBody>
              <a:bodyPr wrap="none" anchor="ctr"/>
              <a:lstStyle/>
              <a:p>
                <a:endParaRPr lang="fr-FR"/>
              </a:p>
            </p:txBody>
          </p:sp>
          <p:sp>
            <p:nvSpPr>
              <p:cNvPr id="48" name="Freeform 8"/>
              <p:cNvSpPr>
                <a:spLocks/>
              </p:cNvSpPr>
              <p:nvPr/>
            </p:nvSpPr>
            <p:spPr bwMode="gray">
              <a:xfrm>
                <a:off x="2811" y="1889"/>
                <a:ext cx="34" cy="562"/>
              </a:xfrm>
              <a:custGeom>
                <a:avLst/>
                <a:gdLst/>
                <a:ahLst/>
                <a:cxnLst>
                  <a:cxn ang="0">
                    <a:pos x="9" y="1"/>
                  </a:cxn>
                  <a:cxn ang="0">
                    <a:pos x="34" y="241"/>
                  </a:cxn>
                  <a:cxn ang="0">
                    <a:pos x="19" y="562"/>
                  </a:cxn>
                  <a:cxn ang="0">
                    <a:pos x="2" y="233"/>
                  </a:cxn>
                  <a:cxn ang="0">
                    <a:pos x="9" y="1"/>
                  </a:cxn>
                </a:cxnLst>
                <a:rect l="0" t="0" r="r" b="b"/>
                <a:pathLst>
                  <a:path w="34" h="562">
                    <a:moveTo>
                      <a:pt x="9" y="1"/>
                    </a:moveTo>
                    <a:cubicBezTo>
                      <a:pt x="14" y="2"/>
                      <a:pt x="32" y="148"/>
                      <a:pt x="34" y="241"/>
                    </a:cubicBezTo>
                    <a:cubicBezTo>
                      <a:pt x="29" y="338"/>
                      <a:pt x="14" y="562"/>
                      <a:pt x="19" y="562"/>
                    </a:cubicBezTo>
                    <a:cubicBezTo>
                      <a:pt x="13" y="561"/>
                      <a:pt x="4" y="326"/>
                      <a:pt x="2" y="233"/>
                    </a:cubicBezTo>
                    <a:cubicBezTo>
                      <a:pt x="0" y="140"/>
                      <a:pt x="4" y="0"/>
                      <a:pt x="9" y="1"/>
                    </a:cubicBezTo>
                    <a:close/>
                  </a:path>
                </a:pathLst>
              </a:custGeom>
              <a:gradFill rotWithShape="1">
                <a:gsLst>
                  <a:gs pos="0">
                    <a:srgbClr val="B2B2B2"/>
                  </a:gs>
                  <a:gs pos="50000">
                    <a:schemeClr val="tx1"/>
                  </a:gs>
                  <a:gs pos="100000">
                    <a:srgbClr val="B2B2B2"/>
                  </a:gs>
                </a:gsLst>
                <a:lin ang="5400000" scaled="1"/>
              </a:gradFill>
              <a:ln w="9525" cap="flat" cmpd="sng">
                <a:noFill/>
                <a:prstDash val="solid"/>
                <a:round/>
                <a:headEnd/>
                <a:tailEnd/>
              </a:ln>
              <a:effectLst/>
            </p:spPr>
            <p:txBody>
              <a:bodyPr wrap="none" anchor="ctr"/>
              <a:lstStyle/>
              <a:p>
                <a:endParaRPr lang="fr-FR"/>
              </a:p>
            </p:txBody>
          </p:sp>
        </p:grpSp>
        <p:sp>
          <p:nvSpPr>
            <p:cNvPr id="17" name="Oval 35"/>
            <p:cNvSpPr>
              <a:spLocks noChangeArrowheads="1"/>
            </p:cNvSpPr>
            <p:nvPr/>
          </p:nvSpPr>
          <p:spPr bwMode="gray">
            <a:xfrm>
              <a:off x="3563888" y="3861048"/>
              <a:ext cx="1769170" cy="1131439"/>
            </a:xfrm>
            <a:prstGeom prst="ellipse">
              <a:avLst/>
            </a:prstGeom>
            <a:solidFill>
              <a:srgbClr val="CCCC00"/>
            </a:solidFill>
            <a:ln w="9525" algn="ctr">
              <a:noFill/>
              <a:round/>
              <a:headEnd/>
              <a:tailEnd/>
            </a:ln>
            <a:effectLst/>
          </p:spPr>
          <p:txBody>
            <a:bodyPr wrap="none" anchor="ctr"/>
            <a:lstStyle/>
            <a:p>
              <a:r>
                <a:rPr lang="fr-FR" b="1" dirty="0" smtClean="0">
                  <a:solidFill>
                    <a:schemeClr val="bg1"/>
                  </a:solidFill>
                  <a:latin typeface="Times New Roman" pitchFamily="18" charset="0"/>
                  <a:cs typeface="Times New Roman" pitchFamily="18" charset="0"/>
                </a:rPr>
                <a:t>% de PPNE</a:t>
              </a:r>
              <a:endParaRPr lang="fr-FR" b="1" dirty="0">
                <a:solidFill>
                  <a:schemeClr val="bg1"/>
                </a:solidFill>
                <a:latin typeface="Times New Roman" pitchFamily="18" charset="0"/>
                <a:cs typeface="Times New Roman" pitchFamily="18" charset="0"/>
              </a:endParaRPr>
            </a:p>
          </p:txBody>
        </p:sp>
        <p:sp>
          <p:nvSpPr>
            <p:cNvPr id="18" name="Freeform 36"/>
            <p:cNvSpPr>
              <a:spLocks/>
            </p:cNvSpPr>
            <p:nvPr/>
          </p:nvSpPr>
          <p:spPr bwMode="gray">
            <a:xfrm>
              <a:off x="3816970" y="3861048"/>
              <a:ext cx="1163638" cy="508000"/>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FFCC">
                    <a:alpha val="17999"/>
                  </a:srgbClr>
                </a:gs>
              </a:gsLst>
              <a:lin ang="5400000" scaled="1"/>
            </a:gradFill>
            <a:ln w="0">
              <a:noFill/>
              <a:prstDash val="solid"/>
              <a:round/>
              <a:headEnd/>
              <a:tailEnd/>
            </a:ln>
          </p:spPr>
          <p:txBody>
            <a:bodyPr/>
            <a:lstStyle/>
            <a:p>
              <a:endParaRPr lang="fr-FR"/>
            </a:p>
          </p:txBody>
        </p:sp>
      </p:grpSp>
      <p:sp>
        <p:nvSpPr>
          <p:cNvPr id="19" name="Rectangle 50"/>
          <p:cNvSpPr>
            <a:spLocks noChangeArrowheads="1"/>
          </p:cNvSpPr>
          <p:nvPr/>
        </p:nvSpPr>
        <p:spPr bwMode="black">
          <a:xfrm>
            <a:off x="887569" y="3501008"/>
            <a:ext cx="2100255" cy="1169551"/>
          </a:xfrm>
          <a:prstGeom prst="rect">
            <a:avLst/>
          </a:prstGeom>
          <a:noFill/>
          <a:ln w="9525" algn="ctr">
            <a:noFill/>
            <a:miter lim="800000"/>
            <a:headEnd/>
            <a:tailEnd/>
          </a:ln>
          <a:effectLst/>
        </p:spPr>
        <p:txBody>
          <a:bodyPr wrap="square">
            <a:spAutoFit/>
          </a:bodyPr>
          <a:lstStyle/>
          <a:p>
            <a:pPr algn="ctr"/>
            <a:endParaRPr lang="en-US" b="1" dirty="0" smtClean="0">
              <a:solidFill>
                <a:schemeClr val="bg1"/>
              </a:solidFill>
              <a:latin typeface="Times New Roman" pitchFamily="18" charset="0"/>
              <a:cs typeface="Times New Roman" pitchFamily="18" charset="0"/>
            </a:endParaRPr>
          </a:p>
          <a:p>
            <a:pPr algn="ctr"/>
            <a:r>
              <a:rPr lang="en-US" b="1" dirty="0" smtClean="0">
                <a:solidFill>
                  <a:schemeClr val="bg1"/>
                </a:solidFill>
                <a:latin typeface="Times New Roman" pitchFamily="18" charset="0"/>
                <a:cs typeface="Times New Roman" pitchFamily="18" charset="0"/>
              </a:rPr>
              <a:t>Fractions</a:t>
            </a:r>
          </a:p>
          <a:p>
            <a:pPr algn="ctr"/>
            <a:r>
              <a:rPr lang="en-US" b="1" dirty="0" err="1" smtClean="0">
                <a:solidFill>
                  <a:schemeClr val="bg1"/>
                </a:solidFill>
                <a:latin typeface="Times New Roman" pitchFamily="18" charset="0"/>
                <a:cs typeface="Times New Roman" pitchFamily="18" charset="0"/>
              </a:rPr>
              <a:t>Protéiques</a:t>
            </a:r>
            <a:endParaRPr lang="en-US" b="1" dirty="0" smtClean="0">
              <a:solidFill>
                <a:schemeClr val="bg1"/>
              </a:solidFill>
              <a:latin typeface="Times New Roman" pitchFamily="18" charset="0"/>
              <a:cs typeface="Times New Roman" pitchFamily="18" charset="0"/>
            </a:endParaRPr>
          </a:p>
          <a:p>
            <a:endParaRPr lang="en-US" sz="1600" b="1" dirty="0">
              <a:solidFill>
                <a:srgbClr val="1C1C1C"/>
              </a:solidFill>
              <a:latin typeface="Arial" charset="0"/>
            </a:endParaRPr>
          </a:p>
        </p:txBody>
      </p:sp>
      <p:grpSp>
        <p:nvGrpSpPr>
          <p:cNvPr id="65" name="Groupe 64"/>
          <p:cNvGrpSpPr/>
          <p:nvPr/>
        </p:nvGrpSpPr>
        <p:grpSpPr>
          <a:xfrm>
            <a:off x="4901232" y="2766108"/>
            <a:ext cx="2983136" cy="2520280"/>
            <a:chOff x="4901232" y="2132856"/>
            <a:chExt cx="2983136" cy="2520280"/>
          </a:xfrm>
        </p:grpSpPr>
        <p:sp>
          <p:nvSpPr>
            <p:cNvPr id="12" name="Freeform 5"/>
            <p:cNvSpPr>
              <a:spLocks/>
            </p:cNvSpPr>
            <p:nvPr/>
          </p:nvSpPr>
          <p:spPr bwMode="gray">
            <a:xfrm flipH="1">
              <a:off x="4901232" y="2132856"/>
              <a:ext cx="2097087" cy="1753768"/>
            </a:xfrm>
            <a:custGeom>
              <a:avLst/>
              <a:gdLst/>
              <a:ahLst/>
              <a:cxnLst>
                <a:cxn ang="0">
                  <a:pos x="763" y="102"/>
                </a:cxn>
                <a:cxn ang="0">
                  <a:pos x="1209" y="244"/>
                </a:cxn>
                <a:cxn ang="0">
                  <a:pos x="1325" y="314"/>
                </a:cxn>
                <a:cxn ang="0">
                  <a:pos x="843" y="267"/>
                </a:cxn>
                <a:cxn ang="0">
                  <a:pos x="305" y="1479"/>
                </a:cxn>
                <a:cxn ang="0">
                  <a:pos x="0" y="1303"/>
                </a:cxn>
                <a:cxn ang="0">
                  <a:pos x="763" y="102"/>
                </a:cxn>
              </a:cxnLst>
              <a:rect l="0" t="0" r="r" b="b"/>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B2B2B2">
                    <a:gamma/>
                    <a:shade val="0"/>
                    <a:invGamma/>
                  </a:srgbClr>
                </a:gs>
              </a:gsLst>
              <a:lin ang="0" scaled="1"/>
            </a:gradFill>
            <a:ln w="9525" cap="flat" cmpd="sng">
              <a:noFill/>
              <a:prstDash val="solid"/>
              <a:round/>
              <a:headEnd/>
              <a:tailEnd/>
            </a:ln>
            <a:effectLst/>
          </p:spPr>
          <p:txBody>
            <a:bodyPr wrap="none" anchor="ctr"/>
            <a:lstStyle/>
            <a:p>
              <a:endParaRPr lang="fr-FR"/>
            </a:p>
          </p:txBody>
        </p:sp>
        <p:sp>
          <p:nvSpPr>
            <p:cNvPr id="51" name="Oval 14"/>
            <p:cNvSpPr>
              <a:spLocks noChangeArrowheads="1"/>
            </p:cNvSpPr>
            <p:nvPr/>
          </p:nvSpPr>
          <p:spPr bwMode="gray">
            <a:xfrm>
              <a:off x="6257627" y="3573016"/>
              <a:ext cx="1626741" cy="1080120"/>
            </a:xfrm>
            <a:prstGeom prst="ellipse">
              <a:avLst/>
            </a:prstGeom>
            <a:solidFill>
              <a:srgbClr val="FF9933"/>
            </a:solidFill>
            <a:ln w="9525" algn="ctr">
              <a:noFill/>
              <a:round/>
              <a:headEnd/>
              <a:tailEnd/>
            </a:ln>
            <a:effectLst/>
          </p:spPr>
          <p:txBody>
            <a:bodyPr wrap="none" anchor="ctr"/>
            <a:lstStyle/>
            <a:p>
              <a:pPr algn="ctr"/>
              <a:r>
                <a:rPr lang="fr-FR" b="1" dirty="0" smtClean="0">
                  <a:solidFill>
                    <a:schemeClr val="bg1"/>
                  </a:solidFill>
                  <a:latin typeface="Times New Roman" pitchFamily="18" charset="0"/>
                  <a:cs typeface="Times New Roman" pitchFamily="18" charset="0"/>
                </a:rPr>
                <a:t>Dosage des </a:t>
              </a:r>
            </a:p>
            <a:p>
              <a:pPr algn="ctr"/>
              <a:r>
                <a:rPr lang="fr-FR" b="1" dirty="0" smtClean="0">
                  <a:solidFill>
                    <a:schemeClr val="bg1"/>
                  </a:solidFill>
                  <a:latin typeface="Times New Roman" pitchFamily="18" charset="0"/>
                  <a:cs typeface="Times New Roman" pitchFamily="18" charset="0"/>
                </a:rPr>
                <a:t>Groupes SH</a:t>
              </a:r>
            </a:p>
            <a:p>
              <a:pPr algn="ctr"/>
              <a:r>
                <a:rPr lang="fr-FR" b="1" dirty="0" smtClean="0">
                  <a:solidFill>
                    <a:schemeClr val="bg1"/>
                  </a:solidFill>
                  <a:latin typeface="Times New Roman" pitchFamily="18" charset="0"/>
                  <a:cs typeface="Times New Roman" pitchFamily="18" charset="0"/>
                </a:rPr>
                <a:t>Et SS</a:t>
              </a:r>
              <a:endParaRPr lang="fr-FR" b="1" dirty="0">
                <a:solidFill>
                  <a:schemeClr val="bg1"/>
                </a:solidFill>
                <a:latin typeface="Times New Roman" pitchFamily="18" charset="0"/>
                <a:cs typeface="Times New Roman" pitchFamily="18" charset="0"/>
              </a:endParaRPr>
            </a:p>
          </p:txBody>
        </p:sp>
        <p:sp>
          <p:nvSpPr>
            <p:cNvPr id="53" name="Freeform 36"/>
            <p:cNvSpPr>
              <a:spLocks/>
            </p:cNvSpPr>
            <p:nvPr/>
          </p:nvSpPr>
          <p:spPr bwMode="gray">
            <a:xfrm>
              <a:off x="6588224" y="3569072"/>
              <a:ext cx="1008112" cy="291976"/>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FFCC">
                    <a:alpha val="17999"/>
                  </a:srgbClr>
                </a:gs>
              </a:gsLst>
              <a:lin ang="5400000" scaled="1"/>
            </a:gradFill>
            <a:ln w="0">
              <a:noFill/>
              <a:prstDash val="solid"/>
              <a:round/>
              <a:headEnd/>
              <a:tailEnd/>
            </a:ln>
          </p:spPr>
          <p:txBody>
            <a:bodyPr/>
            <a:lstStyle/>
            <a:p>
              <a:endParaRPr lang="fr-FR"/>
            </a:p>
          </p:txBody>
        </p:sp>
      </p:grpSp>
      <p:sp>
        <p:nvSpPr>
          <p:cNvPr id="26" name="AutoShape 67"/>
          <p:cNvSpPr>
            <a:spLocks noChangeArrowheads="1"/>
          </p:cNvSpPr>
          <p:nvPr/>
        </p:nvSpPr>
        <p:spPr bwMode="gray">
          <a:xfrm>
            <a:off x="1835770" y="1995481"/>
            <a:ext cx="5113338" cy="647701"/>
          </a:xfrm>
          <a:prstGeom prst="roundRect">
            <a:avLst>
              <a:gd name="adj" fmla="val 50000"/>
            </a:avLst>
          </a:prstGeom>
          <a:solidFill>
            <a:srgbClr val="D3B977"/>
          </a:solidFill>
          <a:ln w="9525" algn="ctr">
            <a:noFill/>
            <a:round/>
            <a:headEnd/>
            <a:tailEnd/>
          </a:ln>
          <a:effectLst/>
        </p:spPr>
        <p:txBody>
          <a:bodyPr wrap="none" anchor="ctr"/>
          <a:lstStyle/>
          <a:p>
            <a:pPr algn="ctr"/>
            <a:r>
              <a:rPr lang="fr-FR" sz="2400" b="1" dirty="0" smtClean="0">
                <a:solidFill>
                  <a:schemeClr val="bg1"/>
                </a:solidFill>
                <a:latin typeface="Times New Roman" pitchFamily="18" charset="0"/>
                <a:cs typeface="Times New Roman" pitchFamily="18" charset="0"/>
              </a:rPr>
              <a:t>Qualité des protéines</a:t>
            </a:r>
            <a:endParaRPr lang="fr-FR" sz="2400" b="1" dirty="0">
              <a:solidFill>
                <a:schemeClr val="bg1"/>
              </a:solidFill>
              <a:latin typeface="Times New Roman" pitchFamily="18" charset="0"/>
              <a:cs typeface="Times New Roman" pitchFamily="18" charset="0"/>
            </a:endParaRPr>
          </a:p>
        </p:txBody>
      </p:sp>
      <p:sp>
        <p:nvSpPr>
          <p:cNvPr id="55" name="Espace réservé du numéro de diapositive 54"/>
          <p:cNvSpPr>
            <a:spLocks noGrp="1"/>
          </p:cNvSpPr>
          <p:nvPr>
            <p:ph type="sldNum" sz="quarter" idx="12"/>
          </p:nvPr>
        </p:nvSpPr>
        <p:spPr/>
        <p:txBody>
          <a:bodyPr/>
          <a:lstStyle/>
          <a:p>
            <a:fld id="{595DA4C4-1FAB-46A1-BC97-01521FB48311}" type="slidenum">
              <a:rPr lang="es-ES" smtClean="0"/>
              <a:pPr/>
              <a:t>30</a:t>
            </a:fld>
            <a:endParaRPr lang="es-ES"/>
          </a:p>
        </p:txBody>
      </p:sp>
      <p:grpSp>
        <p:nvGrpSpPr>
          <p:cNvPr id="60" name="Groupe 59"/>
          <p:cNvGrpSpPr/>
          <p:nvPr/>
        </p:nvGrpSpPr>
        <p:grpSpPr>
          <a:xfrm>
            <a:off x="1043608" y="2714620"/>
            <a:ext cx="2862262" cy="3596567"/>
            <a:chOff x="1043608" y="2132856"/>
            <a:chExt cx="2862262" cy="3596567"/>
          </a:xfrm>
        </p:grpSpPr>
        <p:sp>
          <p:nvSpPr>
            <p:cNvPr id="11" name="Freeform 4"/>
            <p:cNvSpPr>
              <a:spLocks/>
            </p:cNvSpPr>
            <p:nvPr/>
          </p:nvSpPr>
          <p:spPr bwMode="gray">
            <a:xfrm>
              <a:off x="1808783" y="2132856"/>
              <a:ext cx="2097087" cy="1583781"/>
            </a:xfrm>
            <a:custGeom>
              <a:avLst/>
              <a:gdLst/>
              <a:ahLst/>
              <a:cxnLst>
                <a:cxn ang="0">
                  <a:pos x="763" y="102"/>
                </a:cxn>
                <a:cxn ang="0">
                  <a:pos x="1209" y="244"/>
                </a:cxn>
                <a:cxn ang="0">
                  <a:pos x="1325" y="314"/>
                </a:cxn>
                <a:cxn ang="0">
                  <a:pos x="843" y="267"/>
                </a:cxn>
                <a:cxn ang="0">
                  <a:pos x="305" y="1479"/>
                </a:cxn>
                <a:cxn ang="0">
                  <a:pos x="0" y="1303"/>
                </a:cxn>
                <a:cxn ang="0">
                  <a:pos x="763" y="102"/>
                </a:cxn>
              </a:cxnLst>
              <a:rect l="0" t="0" r="r" b="b"/>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B2B2B2">
                    <a:gamma/>
                    <a:shade val="0"/>
                    <a:invGamma/>
                  </a:srgbClr>
                </a:gs>
              </a:gsLst>
              <a:lin ang="0" scaled="1"/>
            </a:gradFill>
            <a:ln w="9525" cap="flat" cmpd="sng">
              <a:noFill/>
              <a:prstDash val="solid"/>
              <a:round/>
              <a:headEnd/>
              <a:tailEnd/>
            </a:ln>
            <a:effectLst/>
          </p:spPr>
          <p:txBody>
            <a:bodyPr wrap="none" anchor="ctr"/>
            <a:lstStyle/>
            <a:p>
              <a:endParaRPr lang="fr-FR"/>
            </a:p>
          </p:txBody>
        </p:sp>
        <p:sp>
          <p:nvSpPr>
            <p:cNvPr id="14" name="Oval 14"/>
            <p:cNvSpPr>
              <a:spLocks noChangeArrowheads="1"/>
            </p:cNvSpPr>
            <p:nvPr/>
          </p:nvSpPr>
          <p:spPr bwMode="gray">
            <a:xfrm>
              <a:off x="1043608" y="3429000"/>
              <a:ext cx="1800200" cy="1039091"/>
            </a:xfrm>
            <a:prstGeom prst="ellipse">
              <a:avLst/>
            </a:prstGeom>
            <a:solidFill>
              <a:srgbClr val="CAAB5E"/>
            </a:solidFill>
            <a:ln w="9525" algn="ctr">
              <a:noFill/>
              <a:round/>
              <a:headEnd/>
              <a:tailEnd/>
            </a:ln>
            <a:effectLst/>
          </p:spPr>
          <p:txBody>
            <a:bodyPr wrap="none" anchor="ctr"/>
            <a:lstStyle/>
            <a:p>
              <a:pPr algn="ctr"/>
              <a:r>
                <a:rPr lang="fr-FR" b="1" dirty="0" smtClean="0">
                  <a:solidFill>
                    <a:schemeClr val="bg1"/>
                  </a:solidFill>
                  <a:latin typeface="Times New Roman" pitchFamily="18" charset="0"/>
                  <a:cs typeface="Times New Roman" pitchFamily="18" charset="0"/>
                </a:rPr>
                <a:t>Fractions </a:t>
              </a:r>
            </a:p>
            <a:p>
              <a:pPr algn="ctr"/>
              <a:r>
                <a:rPr lang="fr-FR" b="1" dirty="0" smtClean="0">
                  <a:solidFill>
                    <a:schemeClr val="bg1"/>
                  </a:solidFill>
                  <a:latin typeface="Times New Roman" pitchFamily="18" charset="0"/>
                  <a:cs typeface="Times New Roman" pitchFamily="18" charset="0"/>
                </a:rPr>
                <a:t>protéiques</a:t>
              </a:r>
              <a:endParaRPr lang="fr-FR" b="1" dirty="0">
                <a:solidFill>
                  <a:schemeClr val="bg1"/>
                </a:solidFill>
                <a:latin typeface="Times New Roman" pitchFamily="18" charset="0"/>
                <a:cs typeface="Times New Roman" pitchFamily="18" charset="0"/>
              </a:endParaRPr>
            </a:p>
          </p:txBody>
        </p:sp>
        <p:grpSp>
          <p:nvGrpSpPr>
            <p:cNvPr id="21" name="Group 53"/>
            <p:cNvGrpSpPr>
              <a:grpSpLocks/>
            </p:cNvGrpSpPr>
            <p:nvPr/>
          </p:nvGrpSpPr>
          <p:grpSpPr bwMode="auto">
            <a:xfrm rot="20302575" flipH="1" flipV="1">
              <a:off x="1155833" y="5397211"/>
              <a:ext cx="1280776" cy="332212"/>
              <a:chOff x="2530" y="1052"/>
              <a:chExt cx="884" cy="264"/>
            </a:xfrm>
          </p:grpSpPr>
          <p:grpSp>
            <p:nvGrpSpPr>
              <p:cNvPr id="27" name="Group 54"/>
              <p:cNvGrpSpPr>
                <a:grpSpLocks/>
              </p:cNvGrpSpPr>
              <p:nvPr/>
            </p:nvGrpSpPr>
            <p:grpSpPr bwMode="auto">
              <a:xfrm>
                <a:off x="2530" y="1052"/>
                <a:ext cx="743" cy="185"/>
                <a:chOff x="1565" y="2568"/>
                <a:chExt cx="1118" cy="279"/>
              </a:xfrm>
            </p:grpSpPr>
            <p:sp>
              <p:nvSpPr>
                <p:cNvPr id="33" name="AutoShape 55"/>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fr-FR"/>
                </a:p>
              </p:txBody>
            </p:sp>
            <p:sp>
              <p:nvSpPr>
                <p:cNvPr id="34" name="AutoShape 56"/>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fr-FR"/>
                </a:p>
              </p:txBody>
            </p:sp>
            <p:sp>
              <p:nvSpPr>
                <p:cNvPr id="36" name="AutoShape 58"/>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fr-FR"/>
                </a:p>
              </p:txBody>
            </p:sp>
          </p:grpSp>
          <p:grpSp>
            <p:nvGrpSpPr>
              <p:cNvPr id="28" name="Group 59"/>
              <p:cNvGrpSpPr>
                <a:grpSpLocks/>
              </p:cNvGrpSpPr>
              <p:nvPr/>
            </p:nvGrpSpPr>
            <p:grpSpPr bwMode="auto">
              <a:xfrm rot="1353540">
                <a:off x="2764" y="1130"/>
                <a:ext cx="650" cy="186"/>
                <a:chOff x="1701" y="2568"/>
                <a:chExt cx="982" cy="279"/>
              </a:xfrm>
            </p:grpSpPr>
            <p:sp>
              <p:nvSpPr>
                <p:cNvPr id="30" name="AutoShape 61"/>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fr-FR"/>
                </a:p>
              </p:txBody>
            </p:sp>
            <p:sp>
              <p:nvSpPr>
                <p:cNvPr id="31" name="AutoShape 62"/>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fr-FR"/>
                </a:p>
              </p:txBody>
            </p:sp>
            <p:sp>
              <p:nvSpPr>
                <p:cNvPr id="32" name="AutoShape 63"/>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fr-FR"/>
                </a:p>
              </p:txBody>
            </p:sp>
          </p:grpSp>
        </p:grpSp>
        <p:sp>
          <p:nvSpPr>
            <p:cNvPr id="50" name="Freeform 36"/>
            <p:cNvSpPr>
              <a:spLocks/>
            </p:cNvSpPr>
            <p:nvPr/>
          </p:nvSpPr>
          <p:spPr bwMode="gray">
            <a:xfrm>
              <a:off x="1187624" y="3429000"/>
              <a:ext cx="1368152" cy="360040"/>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FFCC">
                    <a:alpha val="17999"/>
                  </a:srgbClr>
                </a:gs>
              </a:gsLst>
              <a:lin ang="5400000" scaled="1"/>
            </a:gradFill>
            <a:ln w="0">
              <a:noFill/>
              <a:prstDash val="solid"/>
              <a:round/>
              <a:headEnd/>
              <a:tailEnd/>
            </a:ln>
          </p:spPr>
          <p:txBody>
            <a:bodyPr/>
            <a:lstStyle/>
            <a:p>
              <a:endParaRPr lang="fr-FR"/>
            </a:p>
          </p:txBody>
        </p:sp>
      </p:grpSp>
      <p:grpSp>
        <p:nvGrpSpPr>
          <p:cNvPr id="62" name="Groupe 61"/>
          <p:cNvGrpSpPr/>
          <p:nvPr/>
        </p:nvGrpSpPr>
        <p:grpSpPr>
          <a:xfrm>
            <a:off x="1475656" y="2850135"/>
            <a:ext cx="6407845" cy="2091033"/>
            <a:chOff x="1476523" y="1772816"/>
            <a:chExt cx="6407845" cy="2091033"/>
          </a:xfrm>
        </p:grpSpPr>
        <p:grpSp>
          <p:nvGrpSpPr>
            <p:cNvPr id="70" name="Groupe 69"/>
            <p:cNvGrpSpPr/>
            <p:nvPr/>
          </p:nvGrpSpPr>
          <p:grpSpPr>
            <a:xfrm>
              <a:off x="4973786" y="1816150"/>
              <a:ext cx="2910582" cy="2044898"/>
              <a:chOff x="4973786" y="1816150"/>
              <a:chExt cx="2910582" cy="2044898"/>
            </a:xfrm>
          </p:grpSpPr>
          <p:sp>
            <p:nvSpPr>
              <p:cNvPr id="57" name="AutoShape 4"/>
              <p:cNvSpPr>
                <a:spLocks noChangeArrowheads="1"/>
              </p:cNvSpPr>
              <p:nvPr/>
            </p:nvSpPr>
            <p:spPr bwMode="gray">
              <a:xfrm>
                <a:off x="4973786" y="1816150"/>
                <a:ext cx="2910582" cy="2044898"/>
              </a:xfrm>
              <a:prstGeom prst="homePlate">
                <a:avLst>
                  <a:gd name="adj" fmla="val 25462"/>
                </a:avLst>
              </a:prstGeom>
              <a:solidFill>
                <a:srgbClr val="FF9933"/>
              </a:solidFill>
              <a:ln w="12700" algn="ctr">
                <a:noFill/>
                <a:prstDash val="dash"/>
                <a:miter lim="800000"/>
                <a:headEnd/>
                <a:tailEnd/>
              </a:ln>
              <a:effectLst>
                <a:outerShdw dist="71842" dir="2700000" algn="ctr" rotWithShape="0">
                  <a:srgbClr val="808080">
                    <a:alpha val="50000"/>
                  </a:srgbClr>
                </a:outerShdw>
              </a:effectLst>
            </p:spPr>
            <p:txBody>
              <a:bodyPr wrap="none" anchor="ctr"/>
              <a:lstStyle/>
              <a:p>
                <a:pPr algn="ctr"/>
                <a:endParaRPr lang="fr-FR"/>
              </a:p>
            </p:txBody>
          </p:sp>
          <p:sp>
            <p:nvSpPr>
              <p:cNvPr id="63" name="Rectangle 10"/>
              <p:cNvSpPr>
                <a:spLocks noChangeArrowheads="1"/>
              </p:cNvSpPr>
              <p:nvPr/>
            </p:nvSpPr>
            <p:spPr bwMode="auto">
              <a:xfrm>
                <a:off x="5868144" y="2060848"/>
                <a:ext cx="1944216" cy="1200329"/>
              </a:xfrm>
              <a:prstGeom prst="rect">
                <a:avLst/>
              </a:prstGeom>
              <a:noFill/>
              <a:ln w="9525" algn="ctr">
                <a:noFill/>
                <a:miter lim="800000"/>
                <a:headEnd/>
                <a:tailEnd/>
              </a:ln>
              <a:effectLst/>
            </p:spPr>
            <p:txBody>
              <a:bodyPr wrap="square">
                <a:spAutoFit/>
              </a:bodyPr>
              <a:lstStyle/>
              <a:p>
                <a:pPr algn="ctr"/>
                <a:r>
                  <a:rPr lang="en-US" b="1" dirty="0">
                    <a:solidFill>
                      <a:schemeClr val="bg1"/>
                    </a:solidFill>
                    <a:latin typeface="Arial" charset="0"/>
                  </a:rPr>
                  <a:t>2.</a:t>
                </a:r>
              </a:p>
              <a:p>
                <a:pPr algn="ctr"/>
                <a:r>
                  <a:rPr lang="en-US" b="1" dirty="0" err="1" smtClean="0">
                    <a:solidFill>
                      <a:schemeClr val="bg1"/>
                    </a:solidFill>
                    <a:latin typeface="Times New Roman" pitchFamily="18" charset="0"/>
                    <a:cs typeface="Times New Roman" pitchFamily="18" charset="0"/>
                  </a:rPr>
                  <a:t>Propriétés</a:t>
                </a:r>
                <a:r>
                  <a:rPr lang="en-US" b="1" dirty="0" smtClean="0">
                    <a:solidFill>
                      <a:schemeClr val="bg1"/>
                    </a:solidFill>
                    <a:latin typeface="Times New Roman" pitchFamily="18" charset="0"/>
                    <a:cs typeface="Times New Roman" pitchFamily="18" charset="0"/>
                  </a:rPr>
                  <a:t> de </a:t>
                </a:r>
                <a:r>
                  <a:rPr lang="en-US" b="1" dirty="0" err="1" smtClean="0">
                    <a:solidFill>
                      <a:schemeClr val="bg1"/>
                    </a:solidFill>
                    <a:latin typeface="Times New Roman" pitchFamily="18" charset="0"/>
                    <a:cs typeface="Times New Roman" pitchFamily="18" charset="0"/>
                  </a:rPr>
                  <a:t>viscosité</a:t>
                </a:r>
                <a:r>
                  <a:rPr lang="en-US" b="1" dirty="0" smtClean="0">
                    <a:solidFill>
                      <a:schemeClr val="bg1"/>
                    </a:solidFill>
                    <a:latin typeface="Times New Roman" pitchFamily="18" charset="0"/>
                    <a:cs typeface="Times New Roman" pitchFamily="18" charset="0"/>
                  </a:rPr>
                  <a:t> (RVA)</a:t>
                </a:r>
              </a:p>
              <a:p>
                <a:pPr algn="ctr"/>
                <a:r>
                  <a:rPr lang="en-US" b="1" dirty="0" smtClean="0">
                    <a:solidFill>
                      <a:schemeClr val="bg1"/>
                    </a:solidFill>
                    <a:latin typeface="Times New Roman" pitchFamily="18" charset="0"/>
                    <a:cs typeface="Times New Roman" pitchFamily="18" charset="0"/>
                  </a:rPr>
                  <a:t>AACC (2000</a:t>
                </a:r>
                <a:r>
                  <a:rPr lang="en-US" b="1" dirty="0" smtClean="0">
                    <a:solidFill>
                      <a:schemeClr val="bg1"/>
                    </a:solidFill>
                    <a:latin typeface="Arial" charset="0"/>
                  </a:rPr>
                  <a:t>)</a:t>
                </a:r>
                <a:endParaRPr lang="en-US" b="1" dirty="0">
                  <a:solidFill>
                    <a:schemeClr val="bg1"/>
                  </a:solidFill>
                  <a:latin typeface="Arial" charset="0"/>
                </a:endParaRPr>
              </a:p>
            </p:txBody>
          </p:sp>
        </p:grpSp>
        <p:grpSp>
          <p:nvGrpSpPr>
            <p:cNvPr id="71" name="Groupe 70"/>
            <p:cNvGrpSpPr/>
            <p:nvPr/>
          </p:nvGrpSpPr>
          <p:grpSpPr>
            <a:xfrm>
              <a:off x="2937023" y="1816150"/>
              <a:ext cx="3003129" cy="2044898"/>
              <a:chOff x="2937023" y="1816150"/>
              <a:chExt cx="3003129" cy="2044898"/>
            </a:xfrm>
          </p:grpSpPr>
          <p:sp>
            <p:nvSpPr>
              <p:cNvPr id="72" name="AutoShape 5"/>
              <p:cNvSpPr>
                <a:spLocks noChangeArrowheads="1"/>
              </p:cNvSpPr>
              <p:nvPr/>
            </p:nvSpPr>
            <p:spPr bwMode="gray">
              <a:xfrm>
                <a:off x="2937023" y="1816150"/>
                <a:ext cx="3003129" cy="2044898"/>
              </a:xfrm>
              <a:prstGeom prst="homePlate">
                <a:avLst>
                  <a:gd name="adj" fmla="val 27281"/>
                </a:avLst>
              </a:prstGeom>
              <a:solidFill>
                <a:srgbClr val="CAAB5E"/>
              </a:solidFill>
              <a:ln w="12700" algn="ctr">
                <a:noFill/>
                <a:prstDash val="dash"/>
                <a:miter lim="800000"/>
                <a:headEnd/>
                <a:tailEnd/>
              </a:ln>
              <a:effectLst>
                <a:outerShdw dist="71842" dir="2700000" algn="ctr" rotWithShape="0">
                  <a:srgbClr val="808080">
                    <a:alpha val="50000"/>
                  </a:srgbClr>
                </a:outerShdw>
              </a:effectLst>
            </p:spPr>
            <p:txBody>
              <a:bodyPr wrap="none" anchor="ctr"/>
              <a:lstStyle/>
              <a:p>
                <a:pPr algn="ctr"/>
                <a:endParaRPr lang="fr-FR"/>
              </a:p>
            </p:txBody>
          </p:sp>
          <p:sp>
            <p:nvSpPr>
              <p:cNvPr id="73" name="Rectangle 12"/>
              <p:cNvSpPr>
                <a:spLocks noChangeArrowheads="1"/>
              </p:cNvSpPr>
              <p:nvPr/>
            </p:nvSpPr>
            <p:spPr bwMode="auto">
              <a:xfrm>
                <a:off x="3779912" y="2060848"/>
                <a:ext cx="2016224" cy="1200329"/>
              </a:xfrm>
              <a:prstGeom prst="rect">
                <a:avLst/>
              </a:prstGeom>
              <a:noFill/>
              <a:ln w="9525" algn="ctr">
                <a:noFill/>
                <a:miter lim="800000"/>
                <a:headEnd/>
                <a:tailEnd/>
              </a:ln>
              <a:effectLst/>
            </p:spPr>
            <p:txBody>
              <a:bodyPr wrap="square">
                <a:spAutoFit/>
              </a:bodyPr>
              <a:lstStyle/>
              <a:p>
                <a:pPr algn="ctr"/>
                <a:r>
                  <a:rPr lang="en-US" b="1" dirty="0">
                    <a:solidFill>
                      <a:schemeClr val="bg1"/>
                    </a:solidFill>
                    <a:latin typeface="Arial" charset="0"/>
                  </a:rPr>
                  <a:t>1.</a:t>
                </a:r>
              </a:p>
              <a:p>
                <a:pPr algn="ctr"/>
                <a:r>
                  <a:rPr lang="en-US" b="1" dirty="0" err="1" smtClean="0">
                    <a:solidFill>
                      <a:schemeClr val="bg1"/>
                    </a:solidFill>
                    <a:latin typeface="Times New Roman" pitchFamily="18" charset="0"/>
                    <a:cs typeface="Times New Roman" pitchFamily="18" charset="0"/>
                  </a:rPr>
                  <a:t>Propriétés</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thermiques</a:t>
                </a:r>
                <a:r>
                  <a:rPr lang="en-US" b="1" dirty="0" smtClean="0">
                    <a:solidFill>
                      <a:schemeClr val="bg1"/>
                    </a:solidFill>
                    <a:latin typeface="Times New Roman" pitchFamily="18" charset="0"/>
                    <a:cs typeface="Times New Roman" pitchFamily="18" charset="0"/>
                  </a:rPr>
                  <a:t> (DSC)</a:t>
                </a:r>
              </a:p>
              <a:p>
                <a:pPr algn="ctr"/>
                <a:r>
                  <a:rPr lang="en-US" b="1" dirty="0" smtClean="0">
                    <a:solidFill>
                      <a:schemeClr val="bg1"/>
                    </a:solidFill>
                    <a:latin typeface="Times New Roman" pitchFamily="18" charset="0"/>
                    <a:cs typeface="Times New Roman" pitchFamily="18" charset="0"/>
                  </a:rPr>
                  <a:t>Marti </a:t>
                </a:r>
                <a:r>
                  <a:rPr lang="en-US" b="1" i="1" dirty="0" smtClean="0">
                    <a:solidFill>
                      <a:schemeClr val="bg1"/>
                    </a:solidFill>
                    <a:latin typeface="Times New Roman" pitchFamily="18" charset="0"/>
                    <a:cs typeface="Times New Roman" pitchFamily="18" charset="0"/>
                  </a:rPr>
                  <a:t>et al. </a:t>
                </a:r>
                <a:r>
                  <a:rPr lang="en-US" b="1" dirty="0" smtClean="0">
                    <a:solidFill>
                      <a:schemeClr val="bg1"/>
                    </a:solidFill>
                    <a:latin typeface="Times New Roman" pitchFamily="18" charset="0"/>
                    <a:cs typeface="Times New Roman" pitchFamily="18" charset="0"/>
                  </a:rPr>
                  <a:t>(2011</a:t>
                </a:r>
                <a:r>
                  <a:rPr lang="en-US" sz="1400" b="1" dirty="0" smtClean="0">
                    <a:solidFill>
                      <a:schemeClr val="bg1"/>
                    </a:solidFill>
                    <a:latin typeface="Times New Roman" pitchFamily="18" charset="0"/>
                    <a:cs typeface="Times New Roman" pitchFamily="18" charset="0"/>
                  </a:rPr>
                  <a:t>)</a:t>
                </a:r>
                <a:endParaRPr lang="en-US" sz="1400" b="1" dirty="0">
                  <a:solidFill>
                    <a:schemeClr val="bg1"/>
                  </a:solidFill>
                  <a:latin typeface="Times New Roman" pitchFamily="18" charset="0"/>
                  <a:cs typeface="Times New Roman" pitchFamily="18" charset="0"/>
                </a:endParaRPr>
              </a:p>
            </p:txBody>
          </p:sp>
        </p:grpSp>
        <p:grpSp>
          <p:nvGrpSpPr>
            <p:cNvPr id="74" name="Groupe 73"/>
            <p:cNvGrpSpPr/>
            <p:nvPr/>
          </p:nvGrpSpPr>
          <p:grpSpPr>
            <a:xfrm>
              <a:off x="1476523" y="1772816"/>
              <a:ext cx="2400300" cy="2091033"/>
              <a:chOff x="1476523" y="4766966"/>
              <a:chExt cx="2400300" cy="2091033"/>
            </a:xfrm>
          </p:grpSpPr>
          <p:sp>
            <p:nvSpPr>
              <p:cNvPr id="75" name="AutoShape 7"/>
              <p:cNvSpPr>
                <a:spLocks noChangeArrowheads="1"/>
              </p:cNvSpPr>
              <p:nvPr/>
            </p:nvSpPr>
            <p:spPr bwMode="ltGray">
              <a:xfrm>
                <a:off x="1476523" y="4766966"/>
                <a:ext cx="2400300" cy="2091033"/>
              </a:xfrm>
              <a:prstGeom prst="homePlate">
                <a:avLst>
                  <a:gd name="adj" fmla="val 25000"/>
                </a:avLst>
              </a:prstGeom>
              <a:solidFill>
                <a:srgbClr val="CCCC00"/>
              </a:solidFill>
              <a:ln w="12700" algn="ctr">
                <a:noFill/>
                <a:prstDash val="dash"/>
                <a:miter lim="800000"/>
                <a:headEnd/>
                <a:tailEnd/>
              </a:ln>
              <a:effectLst>
                <a:outerShdw dist="56796" dir="3806097" algn="ctr" rotWithShape="0">
                  <a:srgbClr val="808080">
                    <a:alpha val="50000"/>
                  </a:srgbClr>
                </a:outerShdw>
              </a:effectLst>
            </p:spPr>
            <p:txBody>
              <a:bodyPr wrap="none" anchor="ctr"/>
              <a:lstStyle/>
              <a:p>
                <a:pPr algn="ctr"/>
                <a:endParaRPr lang="fr-FR"/>
              </a:p>
            </p:txBody>
          </p:sp>
          <p:sp>
            <p:nvSpPr>
              <p:cNvPr id="76" name="Rectangle 12"/>
              <p:cNvSpPr>
                <a:spLocks noChangeArrowheads="1"/>
              </p:cNvSpPr>
              <p:nvPr/>
            </p:nvSpPr>
            <p:spPr bwMode="auto">
              <a:xfrm>
                <a:off x="1547664" y="5517232"/>
                <a:ext cx="2016224" cy="707886"/>
              </a:xfrm>
              <a:prstGeom prst="rect">
                <a:avLst/>
              </a:prstGeom>
              <a:noFill/>
              <a:ln w="9525" algn="ctr">
                <a:noFill/>
                <a:miter lim="800000"/>
                <a:headEnd/>
                <a:tailEnd/>
              </a:ln>
              <a:effectLst/>
            </p:spPr>
            <p:txBody>
              <a:bodyPr wrap="square">
                <a:spAutoFit/>
              </a:bodyPr>
              <a:lstStyle/>
              <a:p>
                <a:pPr algn="ctr"/>
                <a:r>
                  <a:rPr lang="en-US" sz="2000" b="1" dirty="0" err="1" smtClean="0">
                    <a:solidFill>
                      <a:schemeClr val="bg1"/>
                    </a:solidFill>
                    <a:latin typeface="Times New Roman" pitchFamily="18" charset="0"/>
                    <a:cs typeface="Times New Roman" pitchFamily="18" charset="0"/>
                  </a:rPr>
                  <a:t>Propriétés</a:t>
                </a:r>
                <a:r>
                  <a:rPr lang="en-US" sz="2000" b="1" dirty="0" smtClean="0">
                    <a:solidFill>
                      <a:schemeClr val="bg1"/>
                    </a:solidFill>
                    <a:latin typeface="Times New Roman" pitchFamily="18" charset="0"/>
                    <a:cs typeface="Times New Roman" pitchFamily="18" charset="0"/>
                  </a:rPr>
                  <a:t> de </a:t>
                </a:r>
                <a:r>
                  <a:rPr lang="en-US" sz="2000" b="1" dirty="0" err="1" smtClean="0">
                    <a:solidFill>
                      <a:schemeClr val="bg1"/>
                    </a:solidFill>
                    <a:latin typeface="Times New Roman" pitchFamily="18" charset="0"/>
                    <a:cs typeface="Times New Roman" pitchFamily="18" charset="0"/>
                  </a:rPr>
                  <a:t>l’amidon</a:t>
                </a:r>
                <a:endParaRPr lang="en-US" sz="2000" b="1" dirty="0">
                  <a:solidFill>
                    <a:schemeClr val="bg1"/>
                  </a:solidFill>
                  <a:latin typeface="Times New Roman" pitchFamily="18"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strips(downRight)">
                                      <p:cBhvr>
                                        <p:cTn id="7" dur="3000"/>
                                        <p:tgtEl>
                                          <p:spTgt spid="65"/>
                                        </p:tgtEl>
                                      </p:cBhvr>
                                    </p:animEffect>
                                  </p:childTnLst>
                                </p:cTn>
                              </p:par>
                              <p:par>
                                <p:cTn id="8" presetID="18" presetClass="entr" presetSubtype="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strips(downRight)">
                                      <p:cBhvr>
                                        <p:cTn id="10" dur="3000"/>
                                        <p:tgtEl>
                                          <p:spTgt spid="60"/>
                                        </p:tgtEl>
                                      </p:cBhvr>
                                    </p:animEffect>
                                  </p:childTnLst>
                                </p:cTn>
                              </p:par>
                              <p:par>
                                <p:cTn id="11" presetID="18" presetClass="entr" presetSubtype="6"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strips(downRight)">
                                      <p:cBhvr>
                                        <p:cTn id="13" dur="3000"/>
                                        <p:tgtEl>
                                          <p:spTgt spid="64"/>
                                        </p:tgtEl>
                                      </p:cBhvr>
                                    </p:animEffect>
                                  </p:childTnLst>
                                </p:cTn>
                              </p:par>
                              <p:par>
                                <p:cTn id="14" presetID="2" presetClass="exit" presetSubtype="4" fill="hold" nodeType="withEffect">
                                  <p:stCondLst>
                                    <p:cond delay="0"/>
                                  </p:stCondLst>
                                  <p:childTnLst>
                                    <p:anim calcmode="lin" valueType="num">
                                      <p:cBhvr additive="base">
                                        <p:cTn id="15" dur="500"/>
                                        <p:tgtEl>
                                          <p:spTgt spid="60"/>
                                        </p:tgtEl>
                                        <p:attrNameLst>
                                          <p:attrName>ppt_x</p:attrName>
                                        </p:attrNameLst>
                                      </p:cBhvr>
                                      <p:tavLst>
                                        <p:tav tm="0">
                                          <p:val>
                                            <p:strVal val="ppt_x"/>
                                          </p:val>
                                        </p:tav>
                                        <p:tav tm="100000">
                                          <p:val>
                                            <p:strVal val="ppt_x"/>
                                          </p:val>
                                        </p:tav>
                                      </p:tavLst>
                                    </p:anim>
                                    <p:anim calcmode="lin" valueType="num">
                                      <p:cBhvr additive="base">
                                        <p:cTn id="16" dur="500"/>
                                        <p:tgtEl>
                                          <p:spTgt spid="60"/>
                                        </p:tgtEl>
                                        <p:attrNameLst>
                                          <p:attrName>ppt_y</p:attrName>
                                        </p:attrNameLst>
                                      </p:cBhvr>
                                      <p:tavLst>
                                        <p:tav tm="0">
                                          <p:val>
                                            <p:strVal val="ppt_y"/>
                                          </p:val>
                                        </p:tav>
                                        <p:tav tm="100000">
                                          <p:val>
                                            <p:strVal val="1+ppt_h/2"/>
                                          </p:val>
                                        </p:tav>
                                      </p:tavLst>
                                    </p:anim>
                                    <p:set>
                                      <p:cBhvr>
                                        <p:cTn id="17" dur="1" fill="hold">
                                          <p:stCondLst>
                                            <p:cond delay="499"/>
                                          </p:stCondLst>
                                        </p:cTn>
                                        <p:tgtEl>
                                          <p:spTgt spid="60"/>
                                        </p:tgtEl>
                                        <p:attrNameLst>
                                          <p:attrName>style.visibility</p:attrName>
                                        </p:attrNameLst>
                                      </p:cBhvr>
                                      <p:to>
                                        <p:strVal val="hidden"/>
                                      </p:to>
                                    </p:set>
                                  </p:childTnLst>
                                </p:cTn>
                              </p:par>
                              <p:par>
                                <p:cTn id="18" presetID="2" presetClass="exit" presetSubtype="4" fill="hold" nodeType="withEffect">
                                  <p:stCondLst>
                                    <p:cond delay="0"/>
                                  </p:stCondLst>
                                  <p:childTnLst>
                                    <p:anim calcmode="lin" valueType="num">
                                      <p:cBhvr additive="base">
                                        <p:cTn id="19" dur="500"/>
                                        <p:tgtEl>
                                          <p:spTgt spid="64"/>
                                        </p:tgtEl>
                                        <p:attrNameLst>
                                          <p:attrName>ppt_x</p:attrName>
                                        </p:attrNameLst>
                                      </p:cBhvr>
                                      <p:tavLst>
                                        <p:tav tm="0">
                                          <p:val>
                                            <p:strVal val="ppt_x"/>
                                          </p:val>
                                        </p:tav>
                                        <p:tav tm="100000">
                                          <p:val>
                                            <p:strVal val="ppt_x"/>
                                          </p:val>
                                        </p:tav>
                                      </p:tavLst>
                                    </p:anim>
                                    <p:anim calcmode="lin" valueType="num">
                                      <p:cBhvr additive="base">
                                        <p:cTn id="20" dur="500"/>
                                        <p:tgtEl>
                                          <p:spTgt spid="64"/>
                                        </p:tgtEl>
                                        <p:attrNameLst>
                                          <p:attrName>ppt_y</p:attrName>
                                        </p:attrNameLst>
                                      </p:cBhvr>
                                      <p:tavLst>
                                        <p:tav tm="0">
                                          <p:val>
                                            <p:strVal val="ppt_y"/>
                                          </p:val>
                                        </p:tav>
                                        <p:tav tm="100000">
                                          <p:val>
                                            <p:strVal val="1+ppt_h/2"/>
                                          </p:val>
                                        </p:tav>
                                      </p:tavLst>
                                    </p:anim>
                                    <p:set>
                                      <p:cBhvr>
                                        <p:cTn id="21" dur="1" fill="hold">
                                          <p:stCondLst>
                                            <p:cond delay="499"/>
                                          </p:stCondLst>
                                        </p:cTn>
                                        <p:tgtEl>
                                          <p:spTgt spid="64"/>
                                        </p:tgtEl>
                                        <p:attrNameLst>
                                          <p:attrName>style.visibility</p:attrName>
                                        </p:attrNameLst>
                                      </p:cBhvr>
                                      <p:to>
                                        <p:strVal val="hidden"/>
                                      </p:to>
                                    </p:set>
                                  </p:childTnLst>
                                </p:cTn>
                              </p:par>
                              <p:par>
                                <p:cTn id="22" presetID="2" presetClass="exit" presetSubtype="4" fill="hold" nodeType="withEffect">
                                  <p:stCondLst>
                                    <p:cond delay="0"/>
                                  </p:stCondLst>
                                  <p:childTnLst>
                                    <p:anim calcmode="lin" valueType="num">
                                      <p:cBhvr additive="base">
                                        <p:cTn id="23" dur="500"/>
                                        <p:tgtEl>
                                          <p:spTgt spid="65"/>
                                        </p:tgtEl>
                                        <p:attrNameLst>
                                          <p:attrName>ppt_x</p:attrName>
                                        </p:attrNameLst>
                                      </p:cBhvr>
                                      <p:tavLst>
                                        <p:tav tm="0">
                                          <p:val>
                                            <p:strVal val="ppt_x"/>
                                          </p:val>
                                        </p:tav>
                                        <p:tav tm="100000">
                                          <p:val>
                                            <p:strVal val="ppt_x"/>
                                          </p:val>
                                        </p:tav>
                                      </p:tavLst>
                                    </p:anim>
                                    <p:anim calcmode="lin" valueType="num">
                                      <p:cBhvr additive="base">
                                        <p:cTn id="24" dur="500"/>
                                        <p:tgtEl>
                                          <p:spTgt spid="65"/>
                                        </p:tgtEl>
                                        <p:attrNameLst>
                                          <p:attrName>ppt_y</p:attrName>
                                        </p:attrNameLst>
                                      </p:cBhvr>
                                      <p:tavLst>
                                        <p:tav tm="0">
                                          <p:val>
                                            <p:strVal val="ppt_y"/>
                                          </p:val>
                                        </p:tav>
                                        <p:tav tm="100000">
                                          <p:val>
                                            <p:strVal val="1+ppt_h/2"/>
                                          </p:val>
                                        </p:tav>
                                      </p:tavLst>
                                    </p:anim>
                                    <p:set>
                                      <p:cBhvr>
                                        <p:cTn id="25" dur="1" fill="hold">
                                          <p:stCondLst>
                                            <p:cond delay="499"/>
                                          </p:stCondLst>
                                        </p:cTn>
                                        <p:tgtEl>
                                          <p:spTgt spid="6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diamond(in)">
                                      <p:cBhvr>
                                        <p:cTn id="30" dur="10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5"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blinds(vertical)">
                                      <p:cBhvr>
                                        <p:cTn id="35" dur="2000"/>
                                        <p:tgtEl>
                                          <p:spTgt spid="60"/>
                                        </p:tgtEl>
                                      </p:cBhvr>
                                    </p:animEffect>
                                  </p:childTnLst>
                                </p:cTn>
                              </p:par>
                              <p:par>
                                <p:cTn id="36" presetID="3" presetClass="entr" presetSubtype="5" fill="hold"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blinds(vertical)">
                                      <p:cBhvr>
                                        <p:cTn id="38" dur="2000"/>
                                        <p:tgtEl>
                                          <p:spTgt spid="64"/>
                                        </p:tgtEl>
                                      </p:cBhvr>
                                    </p:animEffect>
                                  </p:childTnLst>
                                </p:cTn>
                              </p:par>
                              <p:par>
                                <p:cTn id="39" presetID="3" presetClass="entr" presetSubtype="5"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blinds(vertical)">
                                      <p:cBhvr>
                                        <p:cTn id="41" dur="20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500"/>
                                        <p:tgtEl>
                                          <p:spTgt spid="26"/>
                                        </p:tgtEl>
                                        <p:attrNameLst>
                                          <p:attrName>ppt_x</p:attrName>
                                        </p:attrNameLst>
                                      </p:cBhvr>
                                      <p:tavLst>
                                        <p:tav tm="0">
                                          <p:val>
                                            <p:strVal val="ppt_x"/>
                                          </p:val>
                                        </p:tav>
                                        <p:tav tm="100000">
                                          <p:val>
                                            <p:strVal val="ppt_x"/>
                                          </p:val>
                                        </p:tav>
                                      </p:tavLst>
                                    </p:anim>
                                    <p:anim calcmode="lin" valueType="num">
                                      <p:cBhvr additive="base">
                                        <p:cTn id="46" dur="500"/>
                                        <p:tgtEl>
                                          <p:spTgt spid="26"/>
                                        </p:tgtEl>
                                        <p:attrNameLst>
                                          <p:attrName>ppt_y</p:attrName>
                                        </p:attrNameLst>
                                      </p:cBhvr>
                                      <p:tavLst>
                                        <p:tav tm="0">
                                          <p:val>
                                            <p:strVal val="ppt_y"/>
                                          </p:val>
                                        </p:tav>
                                        <p:tav tm="100000">
                                          <p:val>
                                            <p:strVal val="1+ppt_h/2"/>
                                          </p:val>
                                        </p:tav>
                                      </p:tavLst>
                                    </p:anim>
                                    <p:set>
                                      <p:cBhvr>
                                        <p:cTn id="47" dur="1" fill="hold">
                                          <p:stCondLst>
                                            <p:cond delay="499"/>
                                          </p:stCondLst>
                                        </p:cTn>
                                        <p:tgtEl>
                                          <p:spTgt spid="26"/>
                                        </p:tgtEl>
                                        <p:attrNameLst>
                                          <p:attrName>style.visibility</p:attrName>
                                        </p:attrNameLst>
                                      </p:cBhvr>
                                      <p:to>
                                        <p:strVal val="hidden"/>
                                      </p:to>
                                    </p:set>
                                  </p:childTnLst>
                                </p:cTn>
                              </p:par>
                              <p:par>
                                <p:cTn id="48" presetID="2" presetClass="exit" presetSubtype="4" fill="hold" nodeType="withEffect">
                                  <p:stCondLst>
                                    <p:cond delay="0"/>
                                  </p:stCondLst>
                                  <p:childTnLst>
                                    <p:anim calcmode="lin" valueType="num">
                                      <p:cBhvr additive="base">
                                        <p:cTn id="49" dur="500"/>
                                        <p:tgtEl>
                                          <p:spTgt spid="60"/>
                                        </p:tgtEl>
                                        <p:attrNameLst>
                                          <p:attrName>ppt_x</p:attrName>
                                        </p:attrNameLst>
                                      </p:cBhvr>
                                      <p:tavLst>
                                        <p:tav tm="0">
                                          <p:val>
                                            <p:strVal val="ppt_x"/>
                                          </p:val>
                                        </p:tav>
                                        <p:tav tm="100000">
                                          <p:val>
                                            <p:strVal val="ppt_x"/>
                                          </p:val>
                                        </p:tav>
                                      </p:tavLst>
                                    </p:anim>
                                    <p:anim calcmode="lin" valueType="num">
                                      <p:cBhvr additive="base">
                                        <p:cTn id="50" dur="500"/>
                                        <p:tgtEl>
                                          <p:spTgt spid="60"/>
                                        </p:tgtEl>
                                        <p:attrNameLst>
                                          <p:attrName>ppt_y</p:attrName>
                                        </p:attrNameLst>
                                      </p:cBhvr>
                                      <p:tavLst>
                                        <p:tav tm="0">
                                          <p:val>
                                            <p:strVal val="ppt_y"/>
                                          </p:val>
                                        </p:tav>
                                        <p:tav tm="100000">
                                          <p:val>
                                            <p:strVal val="1+ppt_h/2"/>
                                          </p:val>
                                        </p:tav>
                                      </p:tavLst>
                                    </p:anim>
                                    <p:set>
                                      <p:cBhvr>
                                        <p:cTn id="51" dur="1" fill="hold">
                                          <p:stCondLst>
                                            <p:cond delay="499"/>
                                          </p:stCondLst>
                                        </p:cTn>
                                        <p:tgtEl>
                                          <p:spTgt spid="60"/>
                                        </p:tgtEl>
                                        <p:attrNameLst>
                                          <p:attrName>style.visibility</p:attrName>
                                        </p:attrNameLst>
                                      </p:cBhvr>
                                      <p:to>
                                        <p:strVal val="hidden"/>
                                      </p:to>
                                    </p:set>
                                  </p:childTnLst>
                                </p:cTn>
                              </p:par>
                              <p:par>
                                <p:cTn id="52" presetID="2" presetClass="exit" presetSubtype="4" fill="hold" nodeType="withEffect">
                                  <p:stCondLst>
                                    <p:cond delay="0"/>
                                  </p:stCondLst>
                                  <p:childTnLst>
                                    <p:anim calcmode="lin" valueType="num">
                                      <p:cBhvr additive="base">
                                        <p:cTn id="53" dur="500"/>
                                        <p:tgtEl>
                                          <p:spTgt spid="64"/>
                                        </p:tgtEl>
                                        <p:attrNameLst>
                                          <p:attrName>ppt_x</p:attrName>
                                        </p:attrNameLst>
                                      </p:cBhvr>
                                      <p:tavLst>
                                        <p:tav tm="0">
                                          <p:val>
                                            <p:strVal val="ppt_x"/>
                                          </p:val>
                                        </p:tav>
                                        <p:tav tm="100000">
                                          <p:val>
                                            <p:strVal val="ppt_x"/>
                                          </p:val>
                                        </p:tav>
                                      </p:tavLst>
                                    </p:anim>
                                    <p:anim calcmode="lin" valueType="num">
                                      <p:cBhvr additive="base">
                                        <p:cTn id="54" dur="500"/>
                                        <p:tgtEl>
                                          <p:spTgt spid="64"/>
                                        </p:tgtEl>
                                        <p:attrNameLst>
                                          <p:attrName>ppt_y</p:attrName>
                                        </p:attrNameLst>
                                      </p:cBhvr>
                                      <p:tavLst>
                                        <p:tav tm="0">
                                          <p:val>
                                            <p:strVal val="ppt_y"/>
                                          </p:val>
                                        </p:tav>
                                        <p:tav tm="100000">
                                          <p:val>
                                            <p:strVal val="1+ppt_h/2"/>
                                          </p:val>
                                        </p:tav>
                                      </p:tavLst>
                                    </p:anim>
                                    <p:set>
                                      <p:cBhvr>
                                        <p:cTn id="55" dur="1" fill="hold">
                                          <p:stCondLst>
                                            <p:cond delay="499"/>
                                          </p:stCondLst>
                                        </p:cTn>
                                        <p:tgtEl>
                                          <p:spTgt spid="64"/>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65"/>
                                        </p:tgtEl>
                                        <p:attrNameLst>
                                          <p:attrName>ppt_x</p:attrName>
                                        </p:attrNameLst>
                                      </p:cBhvr>
                                      <p:tavLst>
                                        <p:tav tm="0">
                                          <p:val>
                                            <p:strVal val="ppt_x"/>
                                          </p:val>
                                        </p:tav>
                                        <p:tav tm="100000">
                                          <p:val>
                                            <p:strVal val="ppt_x"/>
                                          </p:val>
                                        </p:tav>
                                      </p:tavLst>
                                    </p:anim>
                                    <p:anim calcmode="lin" valueType="num">
                                      <p:cBhvr additive="base">
                                        <p:cTn id="58" dur="500"/>
                                        <p:tgtEl>
                                          <p:spTgt spid="65"/>
                                        </p:tgtEl>
                                        <p:attrNameLst>
                                          <p:attrName>ppt_y</p:attrName>
                                        </p:attrNameLst>
                                      </p:cBhvr>
                                      <p:tavLst>
                                        <p:tav tm="0">
                                          <p:val>
                                            <p:strVal val="ppt_y"/>
                                          </p:val>
                                        </p:tav>
                                        <p:tav tm="100000">
                                          <p:val>
                                            <p:strVal val="1+ppt_h/2"/>
                                          </p:val>
                                        </p:tav>
                                      </p:tavLst>
                                    </p:anim>
                                    <p:set>
                                      <p:cBhvr>
                                        <p:cTn id="59" dur="1" fill="hold">
                                          <p:stCondLst>
                                            <p:cond delay="499"/>
                                          </p:stCondLst>
                                        </p:cTn>
                                        <p:tgtEl>
                                          <p:spTgt spid="65"/>
                                        </p:tgtEl>
                                        <p:attrNameLst>
                                          <p:attrName>style.visibility</p:attrName>
                                        </p:attrNameLst>
                                      </p:cBhvr>
                                      <p:to>
                                        <p:strVal val="hidden"/>
                                      </p:to>
                                    </p:set>
                                  </p:childTnLst>
                                </p:cTn>
                              </p:par>
                              <p:par>
                                <p:cTn id="60" presetID="3" presetClass="entr" presetSubtype="5" fill="hold"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blinds(vertical)">
                                      <p:cBhvr>
                                        <p:cTn id="62"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Matériel et méthodes</a:t>
            </a:r>
            <a:endParaRPr lang="fr-FR" sz="2400" dirty="0">
              <a:solidFill>
                <a:srgbClr val="996633"/>
              </a:solidFill>
              <a:latin typeface="Times New Roman" pitchFamily="18" charset="0"/>
              <a:cs typeface="Times New Roman" pitchFamily="18" charset="0"/>
            </a:endParaRPr>
          </a:p>
        </p:txBody>
      </p:sp>
      <p:sp>
        <p:nvSpPr>
          <p:cNvPr id="5" name="Text Box 10"/>
          <p:cNvSpPr txBox="1">
            <a:spLocks noChangeArrowheads="1"/>
          </p:cNvSpPr>
          <p:nvPr/>
        </p:nvSpPr>
        <p:spPr bwMode="auto">
          <a:xfrm>
            <a:off x="251520" y="1052737"/>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Qualité sensorielle des pâtes</a:t>
            </a:r>
          </a:p>
        </p:txBody>
      </p:sp>
      <p:pic>
        <p:nvPicPr>
          <p:cNvPr id="10" name="Picture 7" descr="C:\Users\Public\Pictures\SAM_0242.JPG"/>
          <p:cNvPicPr>
            <a:picLocks noChangeAspect="1" noChangeArrowheads="1"/>
          </p:cNvPicPr>
          <p:nvPr/>
        </p:nvPicPr>
        <p:blipFill>
          <a:blip r:embed="rId5" cstate="print"/>
          <a:srcRect l="26375" t="20600" r="18500" b="5201"/>
          <a:stretch>
            <a:fillRect/>
          </a:stretch>
        </p:blipFill>
        <p:spPr bwMode="auto">
          <a:xfrm>
            <a:off x="251520" y="1916832"/>
            <a:ext cx="1368152" cy="1152128"/>
          </a:xfrm>
          <a:prstGeom prst="rect">
            <a:avLst/>
          </a:prstGeom>
          <a:noFill/>
        </p:spPr>
      </p:pic>
      <p:pic>
        <p:nvPicPr>
          <p:cNvPr id="11" name="Picture 8" descr="C:\Users\Public\Pictures\SAM_0266.JPG"/>
          <p:cNvPicPr>
            <a:picLocks noChangeAspect="1" noChangeArrowheads="1"/>
          </p:cNvPicPr>
          <p:nvPr/>
        </p:nvPicPr>
        <p:blipFill>
          <a:blip r:embed="rId6" cstate="print"/>
          <a:srcRect l="16925" t="9401" r="19288" b="12200"/>
          <a:stretch>
            <a:fillRect/>
          </a:stretch>
        </p:blipFill>
        <p:spPr bwMode="auto">
          <a:xfrm rot="5400000">
            <a:off x="359532" y="3248980"/>
            <a:ext cx="1152128" cy="1368152"/>
          </a:xfrm>
          <a:prstGeom prst="rect">
            <a:avLst/>
          </a:prstGeom>
          <a:noFill/>
        </p:spPr>
      </p:pic>
      <p:pic>
        <p:nvPicPr>
          <p:cNvPr id="12" name="Picture 6" descr="Résultat de recherche d'images"/>
          <p:cNvPicPr>
            <a:picLocks noChangeAspect="1" noChangeArrowheads="1"/>
          </p:cNvPicPr>
          <p:nvPr/>
        </p:nvPicPr>
        <p:blipFill>
          <a:blip r:embed="rId7" cstate="print"/>
          <a:srcRect/>
          <a:stretch>
            <a:fillRect/>
          </a:stretch>
        </p:blipFill>
        <p:spPr bwMode="auto">
          <a:xfrm>
            <a:off x="2195736" y="2636912"/>
            <a:ext cx="1800200" cy="1368151"/>
          </a:xfrm>
          <a:prstGeom prst="rect">
            <a:avLst/>
          </a:prstGeom>
          <a:noFill/>
        </p:spPr>
      </p:pic>
      <p:sp>
        <p:nvSpPr>
          <p:cNvPr id="9218" name="AutoShape 2" descr="Résultat de recherche d'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16" name="Groupe 15"/>
          <p:cNvGrpSpPr/>
          <p:nvPr/>
        </p:nvGrpSpPr>
        <p:grpSpPr>
          <a:xfrm>
            <a:off x="1331640" y="4941168"/>
            <a:ext cx="7128792" cy="1368152"/>
            <a:chOff x="1331640" y="4941168"/>
            <a:chExt cx="6696744" cy="1368152"/>
          </a:xfrm>
        </p:grpSpPr>
        <p:sp>
          <p:nvSpPr>
            <p:cNvPr id="13" name="Rectangle à coins arrondis 12"/>
            <p:cNvSpPr/>
            <p:nvPr/>
          </p:nvSpPr>
          <p:spPr>
            <a:xfrm>
              <a:off x="1331640" y="4941168"/>
              <a:ext cx="6696744" cy="1368152"/>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3300"/>
                  </a:solidFill>
                  <a:latin typeface="Times New Roman" pitchFamily="18" charset="0"/>
                  <a:cs typeface="Times New Roman" pitchFamily="18" charset="0"/>
                </a:rPr>
                <a:t>             </a:t>
              </a:r>
              <a:r>
                <a:rPr lang="fr-FR" sz="2000" b="1" dirty="0" smtClean="0">
                  <a:solidFill>
                    <a:srgbClr val="993300"/>
                  </a:solidFill>
                  <a:latin typeface="Times New Roman" pitchFamily="18" charset="0"/>
                  <a:cs typeface="Times New Roman" pitchFamily="18" charset="0"/>
                </a:rPr>
                <a:t>Une échelle de notation de 1 à 4 est utilisée pour      l’évaluation des différents attributs sensoriels </a:t>
              </a:r>
              <a:endParaRPr lang="fr-FR" sz="2000" b="1" dirty="0">
                <a:solidFill>
                  <a:srgbClr val="993300"/>
                </a:solidFill>
                <a:latin typeface="Times New Roman" pitchFamily="18" charset="0"/>
                <a:cs typeface="Times New Roman" pitchFamily="18" charset="0"/>
              </a:endParaRPr>
            </a:p>
          </p:txBody>
        </p:sp>
        <p:pic>
          <p:nvPicPr>
            <p:cNvPr id="9220" name="Picture 4" descr="Résultat de recherche d'images"/>
            <p:cNvPicPr>
              <a:picLocks noChangeAspect="1" noChangeArrowheads="1"/>
            </p:cNvPicPr>
            <p:nvPr/>
          </p:nvPicPr>
          <p:blipFill>
            <a:blip r:embed="rId8" cstate="print"/>
            <a:srcRect/>
            <a:stretch>
              <a:fillRect/>
            </a:stretch>
          </p:blipFill>
          <p:spPr bwMode="auto">
            <a:xfrm>
              <a:off x="1466928" y="5157192"/>
              <a:ext cx="811727" cy="936104"/>
            </a:xfrm>
            <a:prstGeom prst="rect">
              <a:avLst/>
            </a:prstGeom>
            <a:noFill/>
          </p:spPr>
        </p:pic>
      </p:grpSp>
      <p:sp>
        <p:nvSpPr>
          <p:cNvPr id="17" name="Freeform 49"/>
          <p:cNvSpPr>
            <a:spLocks/>
          </p:cNvSpPr>
          <p:nvPr/>
        </p:nvSpPr>
        <p:spPr bwMode="invGray">
          <a:xfrm rot="16429440">
            <a:off x="1462032" y="3644711"/>
            <a:ext cx="836517" cy="432048"/>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FFCC00"/>
          </a:solidFill>
          <a:ln>
            <a:solidFill>
              <a:srgbClr val="FFCC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endParaRPr lang="fr-FR"/>
          </a:p>
        </p:txBody>
      </p:sp>
      <p:sp>
        <p:nvSpPr>
          <p:cNvPr id="18" name="Freeform 49"/>
          <p:cNvSpPr>
            <a:spLocks/>
          </p:cNvSpPr>
          <p:nvPr/>
        </p:nvSpPr>
        <p:spPr bwMode="invGray">
          <a:xfrm rot="16200000" flipH="1">
            <a:off x="1511660" y="2724409"/>
            <a:ext cx="792088" cy="432048"/>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FFCC00"/>
          </a:solidFill>
          <a:ln>
            <a:solidFill>
              <a:srgbClr val="FFCC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endParaRPr lang="fr-FR"/>
          </a:p>
        </p:txBody>
      </p:sp>
      <p:sp>
        <p:nvSpPr>
          <p:cNvPr id="19" name="Rectangle 18"/>
          <p:cNvSpPr/>
          <p:nvPr/>
        </p:nvSpPr>
        <p:spPr>
          <a:xfrm>
            <a:off x="1619672" y="4149080"/>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996633"/>
                </a:solidFill>
                <a:latin typeface="Times New Roman" pitchFamily="18" charset="0"/>
                <a:cs typeface="Times New Roman" pitchFamily="18" charset="0"/>
              </a:rPr>
              <a:t>Cuisson</a:t>
            </a:r>
          </a:p>
          <a:p>
            <a:pPr algn="ctr"/>
            <a:r>
              <a:rPr lang="fr-FR" b="1" dirty="0" smtClean="0">
                <a:solidFill>
                  <a:srgbClr val="996633"/>
                </a:solidFill>
                <a:latin typeface="Times New Roman" pitchFamily="18" charset="0"/>
                <a:cs typeface="Times New Roman" pitchFamily="18" charset="0"/>
              </a:rPr>
              <a:t>Dans l’eau distillée</a:t>
            </a:r>
            <a:r>
              <a:rPr lang="fr-FR" dirty="0" smtClean="0">
                <a:solidFill>
                  <a:srgbClr val="996633"/>
                </a:solidFill>
                <a:latin typeface="Times New Roman" pitchFamily="18" charset="0"/>
                <a:cs typeface="Times New Roman" pitchFamily="18" charset="0"/>
              </a:rPr>
              <a:t>   </a:t>
            </a:r>
            <a:endParaRPr lang="fr-FR" dirty="0">
              <a:solidFill>
                <a:srgbClr val="996633"/>
              </a:solidFill>
              <a:latin typeface="Times New Roman" pitchFamily="18" charset="0"/>
              <a:cs typeface="Times New Roman" pitchFamily="18" charset="0"/>
            </a:endParaRPr>
          </a:p>
        </p:txBody>
      </p:sp>
      <p:grpSp>
        <p:nvGrpSpPr>
          <p:cNvPr id="27" name="Groupe 26"/>
          <p:cNvGrpSpPr/>
          <p:nvPr/>
        </p:nvGrpSpPr>
        <p:grpSpPr>
          <a:xfrm>
            <a:off x="5868144" y="2204864"/>
            <a:ext cx="3203848" cy="1917974"/>
            <a:chOff x="5868144" y="2204864"/>
            <a:chExt cx="3203848" cy="1917974"/>
          </a:xfrm>
        </p:grpSpPr>
        <p:pic>
          <p:nvPicPr>
            <p:cNvPr id="9222" name="Picture 6" descr="Résultat de recherche d'images"/>
            <p:cNvPicPr>
              <a:picLocks noChangeAspect="1" noChangeArrowheads="1"/>
            </p:cNvPicPr>
            <p:nvPr/>
          </p:nvPicPr>
          <p:blipFill>
            <a:blip r:embed="rId9" cstate="print"/>
            <a:srcRect/>
            <a:stretch>
              <a:fillRect/>
            </a:stretch>
          </p:blipFill>
          <p:spPr bwMode="auto">
            <a:xfrm>
              <a:off x="6228184" y="2204864"/>
              <a:ext cx="2843808" cy="1917974"/>
            </a:xfrm>
            <a:prstGeom prst="rect">
              <a:avLst/>
            </a:prstGeom>
            <a:noFill/>
          </p:spPr>
        </p:pic>
        <p:sp>
          <p:nvSpPr>
            <p:cNvPr id="24" name="Flèche droite 23"/>
            <p:cNvSpPr/>
            <p:nvPr/>
          </p:nvSpPr>
          <p:spPr>
            <a:xfrm>
              <a:off x="5868144" y="3140968"/>
              <a:ext cx="288032" cy="288032"/>
            </a:xfrm>
            <a:prstGeom prst="right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grpSp>
      <p:grpSp>
        <p:nvGrpSpPr>
          <p:cNvPr id="26" name="Groupe 25"/>
          <p:cNvGrpSpPr/>
          <p:nvPr/>
        </p:nvGrpSpPr>
        <p:grpSpPr>
          <a:xfrm>
            <a:off x="3491880" y="2708920"/>
            <a:ext cx="2987824" cy="1656184"/>
            <a:chOff x="3491880" y="2708920"/>
            <a:chExt cx="2987824" cy="1656184"/>
          </a:xfrm>
        </p:grpSpPr>
        <p:pic>
          <p:nvPicPr>
            <p:cNvPr id="9224" name="Picture 8" descr="Résultat de recherche d'images"/>
            <p:cNvPicPr>
              <a:picLocks noChangeAspect="1" noChangeArrowheads="1"/>
            </p:cNvPicPr>
            <p:nvPr/>
          </p:nvPicPr>
          <p:blipFill>
            <a:blip r:embed="rId10" cstate="print"/>
            <a:srcRect/>
            <a:stretch>
              <a:fillRect/>
            </a:stretch>
          </p:blipFill>
          <p:spPr bwMode="auto">
            <a:xfrm>
              <a:off x="4355976" y="2708920"/>
              <a:ext cx="1368152" cy="1073696"/>
            </a:xfrm>
            <a:prstGeom prst="rect">
              <a:avLst/>
            </a:prstGeom>
            <a:noFill/>
          </p:spPr>
        </p:pic>
        <p:sp>
          <p:nvSpPr>
            <p:cNvPr id="23" name="Flèche droite 22"/>
            <p:cNvSpPr/>
            <p:nvPr/>
          </p:nvSpPr>
          <p:spPr>
            <a:xfrm>
              <a:off x="4067944" y="3140968"/>
              <a:ext cx="216024" cy="288032"/>
            </a:xfrm>
            <a:prstGeom prst="right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5" name="Rectangle 24"/>
            <p:cNvSpPr/>
            <p:nvPr/>
          </p:nvSpPr>
          <p:spPr>
            <a:xfrm>
              <a:off x="3491880" y="4005064"/>
              <a:ext cx="2987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996633"/>
                  </a:solidFill>
                  <a:latin typeface="Times New Roman" pitchFamily="18" charset="0"/>
                  <a:cs typeface="Times New Roman" pitchFamily="18" charset="0"/>
                </a:rPr>
                <a:t>Pâtes cuites</a:t>
              </a:r>
              <a:endParaRPr lang="fr-FR" dirty="0">
                <a:solidFill>
                  <a:srgbClr val="996633"/>
                </a:solidFill>
                <a:latin typeface="Times New Roman" pitchFamily="18" charset="0"/>
                <a:cs typeface="Times New Roman" pitchFamily="18" charset="0"/>
              </a:endParaRPr>
            </a:p>
          </p:txBody>
        </p:sp>
      </p:grpSp>
      <p:sp>
        <p:nvSpPr>
          <p:cNvPr id="28" name="Espace réservé du numéro de diapositive 27"/>
          <p:cNvSpPr>
            <a:spLocks noGrp="1"/>
          </p:cNvSpPr>
          <p:nvPr>
            <p:ph type="sldNum" sz="quarter" idx="12"/>
          </p:nvPr>
        </p:nvSpPr>
        <p:spPr/>
        <p:txBody>
          <a:bodyPr/>
          <a:lstStyle/>
          <a:p>
            <a:fld id="{595DA4C4-1FAB-46A1-BC97-01521FB48311}" type="slidenum">
              <a:rPr lang="es-ES" smtClean="0"/>
              <a:pPr/>
              <a:t>31</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1000" fill="hold"/>
                                        <p:tgtEl>
                                          <p:spTgt spid="19"/>
                                        </p:tgtEl>
                                        <p:attrNameLst>
                                          <p:attrName>ppt_x</p:attrName>
                                        </p:attrNameLst>
                                      </p:cBhvr>
                                      <p:tavLst>
                                        <p:tav tm="0">
                                          <p:val>
                                            <p:strVal val="0-#ppt_w/2"/>
                                          </p:val>
                                        </p:tav>
                                        <p:tav tm="100000">
                                          <p:val>
                                            <p:strVal val="#ppt_x"/>
                                          </p:val>
                                        </p:tav>
                                      </p:tavLst>
                                    </p:anim>
                                    <p:anim calcmode="lin" valueType="num">
                                      <p:cBhvr additive="base">
                                        <p:cTn id="3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1000" fill="hold"/>
                                        <p:tgtEl>
                                          <p:spTgt spid="26"/>
                                        </p:tgtEl>
                                        <p:attrNameLst>
                                          <p:attrName>ppt_x</p:attrName>
                                        </p:attrNameLst>
                                      </p:cBhvr>
                                      <p:tavLst>
                                        <p:tav tm="0">
                                          <p:val>
                                            <p:strVal val="0-#ppt_w/2"/>
                                          </p:val>
                                        </p:tav>
                                        <p:tav tm="100000">
                                          <p:val>
                                            <p:strVal val="#ppt_x"/>
                                          </p:val>
                                        </p:tav>
                                      </p:tavLst>
                                    </p:anim>
                                    <p:anim calcmode="lin" valueType="num">
                                      <p:cBhvr additive="base">
                                        <p:cTn id="44" dur="1000" fill="hold"/>
                                        <p:tgtEl>
                                          <p:spTgt spid="26"/>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1000" fill="hold"/>
                                        <p:tgtEl>
                                          <p:spTgt spid="27"/>
                                        </p:tgtEl>
                                        <p:attrNameLst>
                                          <p:attrName>ppt_x</p:attrName>
                                        </p:attrNameLst>
                                      </p:cBhvr>
                                      <p:tavLst>
                                        <p:tav tm="0">
                                          <p:val>
                                            <p:strVal val="0-#ppt_w/2"/>
                                          </p:val>
                                        </p:tav>
                                        <p:tav tm="100000">
                                          <p:val>
                                            <p:strVal val="#ppt_x"/>
                                          </p:val>
                                        </p:tav>
                                      </p:tavLst>
                                    </p:anim>
                                    <p:anim calcmode="lin" valueType="num">
                                      <p:cBhvr additive="base">
                                        <p:cTn id="4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ox(in)">
                                      <p:cBhvr>
                                        <p:cTn id="5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18" grpId="0" animBg="1"/>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0" y="-27383"/>
            <a:ext cx="9144000" cy="936103"/>
            <a:chOff x="0" y="-27383"/>
            <a:chExt cx="9144000" cy="936103"/>
          </a:xfrm>
        </p:grpSpPr>
        <p:grpSp>
          <p:nvGrpSpPr>
            <p:cNvPr id="5" name="Groupe 1"/>
            <p:cNvGrpSpPr/>
            <p:nvPr/>
          </p:nvGrpSpPr>
          <p:grpSpPr>
            <a:xfrm>
              <a:off x="0" y="-27383"/>
              <a:ext cx="9144000" cy="936103"/>
              <a:chOff x="0" y="-27383"/>
              <a:chExt cx="9144000" cy="936103"/>
            </a:xfrm>
          </p:grpSpPr>
          <p:sp>
            <p:nvSpPr>
              <p:cNvPr id="8"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10"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11"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6" name="Rectangle 5"/>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graphicFrame>
        <p:nvGraphicFramePr>
          <p:cNvPr id="12" name="Tableau 11"/>
          <p:cNvGraphicFramePr>
            <a:graphicFrameLocks noGrp="1"/>
          </p:cNvGraphicFramePr>
          <p:nvPr/>
        </p:nvGraphicFramePr>
        <p:xfrm>
          <a:off x="107504" y="1498464"/>
          <a:ext cx="8964487" cy="4980776"/>
        </p:xfrm>
        <a:graphic>
          <a:graphicData uri="http://schemas.openxmlformats.org/drawingml/2006/table">
            <a:tbl>
              <a:tblPr firstRow="1" bandRow="1">
                <a:tableStyleId>{912C8C85-51F0-491E-9774-3900AFEF0FD7}</a:tableStyleId>
              </a:tblPr>
              <a:tblGrid>
                <a:gridCol w="1368152"/>
                <a:gridCol w="936104"/>
                <a:gridCol w="1728192"/>
                <a:gridCol w="1656184"/>
                <a:gridCol w="1656184"/>
                <a:gridCol w="1619671"/>
              </a:tblGrid>
              <a:tr h="864096">
                <a:tc>
                  <a:txBody>
                    <a:bodyPr/>
                    <a:lstStyle/>
                    <a:p>
                      <a:pPr algn="l"/>
                      <a:r>
                        <a:rPr lang="fr-FR" sz="1600" b="1" dirty="0" smtClean="0">
                          <a:solidFill>
                            <a:schemeClr val="bg1"/>
                          </a:solidFill>
                          <a:latin typeface="Times New Roman" pitchFamily="18" charset="0"/>
                          <a:cs typeface="Times New Roman" pitchFamily="18" charset="0"/>
                        </a:rPr>
                        <a:t>Constituants </a:t>
                      </a:r>
                      <a:endParaRPr lang="fr-FR" sz="1600" b="1" dirty="0">
                        <a:solidFill>
                          <a:schemeClr val="bg1"/>
                        </a:solidFill>
                        <a:latin typeface="Times New Roman" pitchFamily="18" charset="0"/>
                        <a:cs typeface="Times New Roman" pitchFamily="18" charset="0"/>
                      </a:endParaRPr>
                    </a:p>
                  </a:txBody>
                  <a:tcPr/>
                </a:tc>
                <a:tc>
                  <a:txBody>
                    <a:bodyPr/>
                    <a:lstStyle/>
                    <a:p>
                      <a:pPr algn="l"/>
                      <a:r>
                        <a:rPr lang="fr-FR" sz="1600" b="1" dirty="0" smtClean="0">
                          <a:solidFill>
                            <a:schemeClr val="bg1"/>
                          </a:solidFill>
                          <a:latin typeface="Times New Roman" pitchFamily="18" charset="0"/>
                          <a:cs typeface="Times New Roman" pitchFamily="18" charset="0"/>
                        </a:rPr>
                        <a:t>Cuisson </a:t>
                      </a:r>
                      <a:endParaRPr lang="fr-FR" sz="1600" b="1" dirty="0">
                        <a:solidFill>
                          <a:schemeClr val="bg1"/>
                        </a:solidFill>
                        <a:latin typeface="Times New Roman" pitchFamily="18" charset="0"/>
                        <a:cs typeface="Times New Roman" pitchFamily="18" charset="0"/>
                      </a:endParaRPr>
                    </a:p>
                  </a:txBody>
                  <a:tcPr/>
                </a:tc>
                <a:tc>
                  <a:txBody>
                    <a:bodyPr/>
                    <a:lstStyle/>
                    <a:p>
                      <a:pPr algn="ctr"/>
                      <a:r>
                        <a:rPr lang="fr-FR" sz="1600" b="1" dirty="0" smtClean="0">
                          <a:solidFill>
                            <a:schemeClr val="bg1"/>
                          </a:solidFill>
                          <a:latin typeface="Times New Roman" pitchFamily="18" charset="0"/>
                          <a:cs typeface="Times New Roman" pitchFamily="18" charset="0"/>
                        </a:rPr>
                        <a:t>Maccheronccinis  traditionnelles</a:t>
                      </a:r>
                      <a:endParaRPr lang="fr-FR" sz="1600" b="1" dirty="0">
                        <a:solidFill>
                          <a:schemeClr val="bg1"/>
                        </a:solidFill>
                        <a:latin typeface="Times New Roman" pitchFamily="18" charset="0"/>
                        <a:cs typeface="Times New Roman" pitchFamily="18" charset="0"/>
                      </a:endParaRPr>
                    </a:p>
                  </a:txBody>
                  <a:tcPr/>
                </a:tc>
                <a:tc>
                  <a:txBody>
                    <a:bodyPr/>
                    <a:lstStyle/>
                    <a:p>
                      <a:pPr algn="ctr"/>
                      <a:r>
                        <a:rPr lang="fr-FR" sz="1600" b="1" dirty="0" smtClean="0">
                          <a:solidFill>
                            <a:schemeClr val="bg1"/>
                          </a:solidFill>
                          <a:latin typeface="Times New Roman" pitchFamily="18" charset="0"/>
                          <a:cs typeface="Times New Roman" pitchFamily="18" charset="0"/>
                        </a:rPr>
                        <a:t>Maccheronccinis enrichies à 10%</a:t>
                      </a:r>
                      <a:endParaRPr lang="fr-FR" sz="1600" b="1" dirty="0">
                        <a:solidFill>
                          <a:schemeClr val="bg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chemeClr val="bg1"/>
                          </a:solidFill>
                          <a:latin typeface="Times New Roman" pitchFamily="18" charset="0"/>
                          <a:cs typeface="Times New Roman" pitchFamily="18" charset="0"/>
                        </a:rPr>
                        <a:t>Maccheronccinis enrichies à 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err="1" smtClean="0">
                          <a:solidFill>
                            <a:schemeClr val="bg1"/>
                          </a:solidFill>
                          <a:latin typeface="Times New Roman" pitchFamily="18" charset="0"/>
                          <a:cs typeface="Times New Roman" pitchFamily="18" charset="0"/>
                        </a:rPr>
                        <a:t>Maccheronccinienrichies</a:t>
                      </a:r>
                      <a:r>
                        <a:rPr lang="fr-FR" sz="1600" b="1" dirty="0" smtClean="0">
                          <a:solidFill>
                            <a:schemeClr val="bg1"/>
                          </a:solidFill>
                          <a:latin typeface="Times New Roman" pitchFamily="18" charset="0"/>
                          <a:cs typeface="Times New Roman" pitchFamily="18" charset="0"/>
                        </a:rPr>
                        <a:t> à 50%</a:t>
                      </a:r>
                    </a:p>
                  </a:txBody>
                  <a:tcPr/>
                </a:tc>
              </a:tr>
              <a:tr h="360040">
                <a:tc>
                  <a:txBody>
                    <a:bodyPr/>
                    <a:lstStyle/>
                    <a:p>
                      <a:r>
                        <a:rPr lang="fr-FR" sz="1600" b="1" dirty="0" smtClean="0">
                          <a:solidFill>
                            <a:srgbClr val="993300"/>
                          </a:solidFill>
                          <a:latin typeface="Times New Roman" pitchFamily="18" charset="0"/>
                          <a:cs typeface="Times New Roman" pitchFamily="18" charset="0"/>
                        </a:rPr>
                        <a:t>Amidon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fr-FR" sz="1600" b="1" dirty="0" smtClean="0">
                          <a:solidFill>
                            <a:srgbClr val="993300"/>
                          </a:solidFill>
                          <a:latin typeface="Times New Roman" pitchFamily="18" charset="0"/>
                          <a:cs typeface="Times New Roman" pitchFamily="18" charset="0"/>
                        </a:rPr>
                        <a:t>Crues</a:t>
                      </a:r>
                      <a:r>
                        <a:rPr lang="fr-FR" sz="1600" b="1" baseline="0" dirty="0" smtClean="0">
                          <a:solidFill>
                            <a:srgbClr val="993300"/>
                          </a:solidFill>
                          <a:latin typeface="Times New Roman" pitchFamily="18" charset="0"/>
                          <a:cs typeface="Times New Roman" pitchFamily="18" charset="0"/>
                        </a:rPr>
                        <a:t>  </a:t>
                      </a:r>
                    </a:p>
                    <a:p>
                      <a:r>
                        <a:rPr lang="fr-FR" sz="1600" b="1" baseline="0" dirty="0" smtClean="0">
                          <a:solidFill>
                            <a:srgbClr val="993300"/>
                          </a:solidFill>
                          <a:latin typeface="Times New Roman" pitchFamily="18" charset="0"/>
                          <a:cs typeface="Times New Roman" pitchFamily="18" charset="0"/>
                        </a:rPr>
                        <a:t>Cuites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pitchFamily="18" charset="0"/>
                          <a:ea typeface="Calibri"/>
                          <a:cs typeface="Times New Roman" pitchFamily="18" charset="0"/>
                        </a:rPr>
                        <a:t>76.9±0.2 </a:t>
                      </a:r>
                      <a:r>
                        <a:rPr lang="fr-FR" sz="1600" b="1" dirty="0" smtClean="0">
                          <a:solidFill>
                            <a:srgbClr val="993300"/>
                          </a:solidFill>
                          <a:latin typeface="Times New Roman" pitchFamily="18" charset="0"/>
                          <a:ea typeface="Calibri"/>
                          <a:cs typeface="Times New Roman" pitchFamily="18" charset="0"/>
                        </a:rPr>
                        <a:t>a</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pitchFamily="18" charset="0"/>
                          <a:ea typeface="Calibri"/>
                          <a:cs typeface="Times New Roman" pitchFamily="18" charset="0"/>
                        </a:rPr>
                        <a:t>76.5±0.5 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pitchFamily="18" charset="0"/>
                          <a:ea typeface="Calibri"/>
                          <a:cs typeface="Times New Roman" pitchFamily="18" charset="0"/>
                        </a:rPr>
                        <a:t>68.5±0.3 </a:t>
                      </a:r>
                      <a:r>
                        <a:rPr lang="fr-FR" sz="1600" b="1" dirty="0" smtClean="0">
                          <a:solidFill>
                            <a:srgbClr val="993300"/>
                          </a:solidFill>
                          <a:latin typeface="Times New Roman" pitchFamily="18" charset="0"/>
                          <a:ea typeface="Calibri"/>
                          <a:cs typeface="Times New Roman" pitchFamily="18" charset="0"/>
                        </a:rPr>
                        <a:t>b</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pitchFamily="18" charset="0"/>
                          <a:ea typeface="Calibri"/>
                          <a:cs typeface="Times New Roman" pitchFamily="18" charset="0"/>
                        </a:rPr>
                        <a:t>68.2±0.4 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pitchFamily="18" charset="0"/>
                          <a:ea typeface="Calibri"/>
                          <a:cs typeface="Times New Roman" pitchFamily="18" charset="0"/>
                        </a:rPr>
                        <a:t>66.3±0.1 </a:t>
                      </a:r>
                      <a:r>
                        <a:rPr lang="fr-FR" sz="1600" b="1" dirty="0" smtClean="0">
                          <a:solidFill>
                            <a:srgbClr val="993300"/>
                          </a:solidFill>
                          <a:latin typeface="Times New Roman" pitchFamily="18" charset="0"/>
                          <a:ea typeface="Calibri"/>
                          <a:cs typeface="Times New Roman" pitchFamily="18" charset="0"/>
                        </a:rPr>
                        <a:t>c</a:t>
                      </a:r>
                    </a:p>
                    <a:p>
                      <a:pPr algn="ctr">
                        <a:lnSpc>
                          <a:spcPct val="115000"/>
                        </a:lnSpc>
                        <a:spcAft>
                          <a:spcPts val="0"/>
                        </a:spcAft>
                      </a:pPr>
                      <a:r>
                        <a:rPr lang="fr-FR" sz="1600" b="1" dirty="0" smtClean="0">
                          <a:solidFill>
                            <a:srgbClr val="993300"/>
                          </a:solidFill>
                          <a:latin typeface="Times New Roman" pitchFamily="18" charset="0"/>
                          <a:ea typeface="Calibri"/>
                          <a:cs typeface="Times New Roman" pitchFamily="18" charset="0"/>
                        </a:rPr>
                        <a:t> 66.0±0.3 c</a:t>
                      </a:r>
                      <a:endParaRPr lang="fr-FR" sz="1600" b="1" dirty="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smtClean="0">
                          <a:solidFill>
                            <a:srgbClr val="993300"/>
                          </a:solidFill>
                          <a:latin typeface="Times New Roman" pitchFamily="18" charset="0"/>
                          <a:ea typeface="Calibri"/>
                          <a:cs typeface="Times New Roman" pitchFamily="18" charset="0"/>
                        </a:rPr>
                        <a:t>63.2±0.1d</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pitchFamily="18" charset="0"/>
                          <a:ea typeface="Calibri"/>
                          <a:cs typeface="Times New Roman" pitchFamily="18" charset="0"/>
                        </a:rPr>
                        <a:t>63.0±0.4 d</a:t>
                      </a:r>
                    </a:p>
                  </a:txBody>
                  <a:tcPr marL="68580" marR="68580" marT="0" marB="0">
                    <a:lnL w="12700" cap="flat" cmpd="sng" algn="ctr">
                      <a:solidFill>
                        <a:schemeClr val="tx1"/>
                      </a:solidFill>
                      <a:prstDash val="solid"/>
                      <a:round/>
                      <a:headEnd type="none" w="med" len="med"/>
                      <a:tailEnd type="none" w="med" len="med"/>
                    </a:lnL>
                  </a:tcPr>
                </a:tc>
              </a:tr>
              <a:tr h="360040">
                <a:tc>
                  <a:txBody>
                    <a:bodyPr/>
                    <a:lstStyle/>
                    <a:p>
                      <a:r>
                        <a:rPr lang="fr-FR" sz="1600" b="1" dirty="0" smtClean="0">
                          <a:solidFill>
                            <a:srgbClr val="993300"/>
                          </a:solidFill>
                          <a:latin typeface="Times New Roman" pitchFamily="18" charset="0"/>
                          <a:cs typeface="Times New Roman" pitchFamily="18" charset="0"/>
                        </a:rPr>
                        <a:t>Amidon</a:t>
                      </a:r>
                      <a:r>
                        <a:rPr lang="fr-FR" sz="1600" b="1" baseline="0" dirty="0" smtClean="0">
                          <a:solidFill>
                            <a:srgbClr val="993300"/>
                          </a:solidFill>
                          <a:latin typeface="Times New Roman" pitchFamily="18" charset="0"/>
                          <a:cs typeface="Times New Roman" pitchFamily="18" charset="0"/>
                        </a:rPr>
                        <a:t> </a:t>
                      </a:r>
                      <a:r>
                        <a:rPr lang="fr-FR" sz="1600" b="1" dirty="0" smtClean="0">
                          <a:solidFill>
                            <a:srgbClr val="993300"/>
                          </a:solidFill>
                          <a:latin typeface="Times New Roman" pitchFamily="18" charset="0"/>
                          <a:cs typeface="Times New Roman" pitchFamily="18" charset="0"/>
                        </a:rPr>
                        <a:t>R</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fr-FR" sz="1600" b="1" dirty="0" smtClean="0">
                          <a:solidFill>
                            <a:srgbClr val="993300"/>
                          </a:solidFill>
                          <a:latin typeface="Times New Roman" pitchFamily="18" charset="0"/>
                          <a:cs typeface="Times New Roman" pitchFamily="18" charset="0"/>
                        </a:rPr>
                        <a:t>Cuites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pitchFamily="18" charset="0"/>
                          <a:ea typeface="Calibri"/>
                          <a:cs typeface="Times New Roman" pitchFamily="18" charset="0"/>
                        </a:rPr>
                        <a:t>1.44±0.02 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a:solidFill>
                            <a:srgbClr val="993300"/>
                          </a:solidFill>
                          <a:latin typeface="Times New Roman" pitchFamily="18" charset="0"/>
                          <a:ea typeface="Calibri"/>
                          <a:cs typeface="Times New Roman" pitchFamily="18" charset="0"/>
                        </a:rPr>
                        <a:t>1.59±0.03 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pitchFamily="18" charset="0"/>
                          <a:ea typeface="Calibri"/>
                          <a:cs typeface="Times New Roman" pitchFamily="18" charset="0"/>
                        </a:rPr>
                        <a:t>1.72±0.005 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pitchFamily="18" charset="0"/>
                          <a:ea typeface="Calibri"/>
                          <a:cs typeface="Times New Roman" pitchFamily="18" charset="0"/>
                        </a:rPr>
                        <a:t>1.99±0.006 d</a:t>
                      </a:r>
                    </a:p>
                  </a:txBody>
                  <a:tcPr marL="68580" marR="68580" marT="0" marB="0">
                    <a:lnL w="12700" cap="flat" cmpd="sng" algn="ctr">
                      <a:solidFill>
                        <a:schemeClr val="tx1"/>
                      </a:solidFill>
                      <a:prstDash val="solid"/>
                      <a:round/>
                      <a:headEnd type="none" w="med" len="med"/>
                      <a:tailEnd type="none" w="med" len="med"/>
                    </a:lnL>
                  </a:tcPr>
                </a:tc>
              </a:tr>
              <a:tr h="360040">
                <a:tc>
                  <a:txBody>
                    <a:bodyPr/>
                    <a:lstStyle/>
                    <a:p>
                      <a:r>
                        <a:rPr lang="fr-FR" sz="1600" b="1" dirty="0" smtClean="0">
                          <a:solidFill>
                            <a:srgbClr val="993300"/>
                          </a:solidFill>
                          <a:latin typeface="Times New Roman" pitchFamily="18" charset="0"/>
                          <a:cs typeface="Times New Roman" pitchFamily="18" charset="0"/>
                        </a:rPr>
                        <a:t>Protéines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fr-FR" sz="1600" b="1" dirty="0" smtClean="0">
                          <a:solidFill>
                            <a:srgbClr val="993300"/>
                          </a:solidFill>
                          <a:latin typeface="Times New Roman" pitchFamily="18" charset="0"/>
                          <a:cs typeface="Times New Roman" pitchFamily="18" charset="0"/>
                        </a:rPr>
                        <a:t>Crues </a:t>
                      </a:r>
                    </a:p>
                    <a:p>
                      <a:r>
                        <a:rPr lang="fr-FR" sz="1600" b="1" dirty="0" smtClean="0">
                          <a:solidFill>
                            <a:srgbClr val="993300"/>
                          </a:solidFill>
                          <a:latin typeface="Times New Roman" pitchFamily="18" charset="0"/>
                          <a:cs typeface="Times New Roman" pitchFamily="18" charset="0"/>
                        </a:rPr>
                        <a:t>Cuites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smtClean="0">
                          <a:solidFill>
                            <a:srgbClr val="993300"/>
                          </a:solidFill>
                          <a:latin typeface="Times New Roman" pitchFamily="18" charset="0"/>
                          <a:ea typeface="Calibri"/>
                          <a:cs typeface="Times New Roman" pitchFamily="18" charset="0"/>
                        </a:rPr>
                        <a:t>14.61±0.45 a</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pitchFamily="18" charset="0"/>
                          <a:ea typeface="Calibri"/>
                          <a:cs typeface="Times New Roman" pitchFamily="18" charset="0"/>
                        </a:rPr>
                        <a:t>15.11±0.24 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pitchFamily="18" charset="0"/>
                          <a:ea typeface="Calibri"/>
                          <a:cs typeface="Times New Roman" pitchFamily="18" charset="0"/>
                        </a:rPr>
                        <a:t>17.07±0.29 </a:t>
                      </a:r>
                      <a:r>
                        <a:rPr lang="fr-FR" sz="1600" b="1" dirty="0" smtClean="0">
                          <a:solidFill>
                            <a:srgbClr val="993300"/>
                          </a:solidFill>
                          <a:latin typeface="Times New Roman" pitchFamily="18" charset="0"/>
                          <a:ea typeface="Calibri"/>
                          <a:cs typeface="Times New Roman" pitchFamily="18" charset="0"/>
                        </a:rPr>
                        <a:t>b</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pitchFamily="18" charset="0"/>
                          <a:ea typeface="Calibri"/>
                          <a:cs typeface="Times New Roman" pitchFamily="18" charset="0"/>
                        </a:rPr>
                        <a:t>17.13±0.02 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pitchFamily="18" charset="0"/>
                          <a:ea typeface="Calibri"/>
                          <a:cs typeface="Times New Roman" pitchFamily="18" charset="0"/>
                        </a:rPr>
                        <a:t>18.25±0.1 </a:t>
                      </a:r>
                      <a:r>
                        <a:rPr lang="fr-FR" sz="1600" b="1" dirty="0" smtClean="0">
                          <a:solidFill>
                            <a:srgbClr val="993300"/>
                          </a:solidFill>
                          <a:latin typeface="Times New Roman" pitchFamily="18" charset="0"/>
                          <a:ea typeface="Calibri"/>
                          <a:cs typeface="Times New Roman" pitchFamily="18" charset="0"/>
                        </a:rPr>
                        <a:t>c</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pitchFamily="18" charset="0"/>
                          <a:ea typeface="Calibri"/>
                          <a:cs typeface="Times New Roman" pitchFamily="18" charset="0"/>
                        </a:rPr>
                        <a:t>18.03±0.02 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pitchFamily="18" charset="0"/>
                          <a:ea typeface="Calibri"/>
                          <a:cs typeface="Times New Roman" pitchFamily="18" charset="0"/>
                        </a:rPr>
                        <a:t>20.32±0.57 </a:t>
                      </a:r>
                      <a:r>
                        <a:rPr lang="fr-FR" sz="1600" b="1" dirty="0" smtClean="0">
                          <a:solidFill>
                            <a:srgbClr val="993300"/>
                          </a:solidFill>
                          <a:latin typeface="Times New Roman" pitchFamily="18" charset="0"/>
                          <a:ea typeface="Calibri"/>
                          <a:cs typeface="Times New Roman" pitchFamily="18" charset="0"/>
                        </a:rPr>
                        <a:t>d</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pitchFamily="18" charset="0"/>
                          <a:ea typeface="Calibri"/>
                          <a:cs typeface="Times New Roman" pitchFamily="18" charset="0"/>
                        </a:rPr>
                        <a:t>20.92±0.23 d</a:t>
                      </a:r>
                    </a:p>
                  </a:txBody>
                  <a:tcPr marL="68580" marR="68580" marT="0" marB="0">
                    <a:lnL w="12700" cap="flat" cmpd="sng" algn="ctr">
                      <a:solidFill>
                        <a:schemeClr val="tx1"/>
                      </a:solidFill>
                      <a:prstDash val="solid"/>
                      <a:round/>
                      <a:headEnd type="none" w="med" len="med"/>
                      <a:tailEnd type="none" w="med" len="med"/>
                    </a:lnL>
                  </a:tcPr>
                </a:tc>
              </a:tr>
              <a:tr h="360040">
                <a:tc>
                  <a:txBody>
                    <a:bodyPr/>
                    <a:lstStyle/>
                    <a:p>
                      <a:r>
                        <a:rPr lang="fr-FR" sz="1600" b="1" dirty="0" smtClean="0">
                          <a:solidFill>
                            <a:srgbClr val="993300"/>
                          </a:solidFill>
                          <a:latin typeface="Times New Roman" pitchFamily="18" charset="0"/>
                          <a:cs typeface="Times New Roman" pitchFamily="18" charset="0"/>
                        </a:rPr>
                        <a:t>Lipides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fr-FR" sz="1600" b="1" dirty="0" smtClean="0">
                          <a:solidFill>
                            <a:srgbClr val="993300"/>
                          </a:solidFill>
                          <a:latin typeface="Times New Roman" pitchFamily="18" charset="0"/>
                          <a:cs typeface="Times New Roman" pitchFamily="18" charset="0"/>
                        </a:rPr>
                        <a:t>Crues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pitchFamily="18" charset="0"/>
                          <a:ea typeface="Calibri"/>
                          <a:cs typeface="Times New Roman" pitchFamily="18" charset="0"/>
                        </a:rPr>
                        <a:t>2.02±0.04 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pitchFamily="18" charset="0"/>
                          <a:ea typeface="Calibri"/>
                          <a:cs typeface="Times New Roman" pitchFamily="18" charset="0"/>
                        </a:rPr>
                        <a:t>2.09±0.017 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pitchFamily="18" charset="0"/>
                          <a:ea typeface="Calibri"/>
                          <a:cs typeface="Times New Roman" pitchFamily="18" charset="0"/>
                        </a:rPr>
                        <a:t>1.95±0.01 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pitchFamily="18" charset="0"/>
                          <a:ea typeface="Calibri"/>
                          <a:cs typeface="Times New Roman" pitchFamily="18" charset="0"/>
                        </a:rPr>
                        <a:t>1.89±0.01 b</a:t>
                      </a:r>
                    </a:p>
                  </a:txBody>
                  <a:tcPr marL="68580" marR="68580" marT="0" marB="0">
                    <a:lnL w="12700" cap="flat" cmpd="sng" algn="ctr">
                      <a:solidFill>
                        <a:schemeClr val="tx1"/>
                      </a:solidFill>
                      <a:prstDash val="solid"/>
                      <a:round/>
                      <a:headEnd type="none" w="med" len="med"/>
                      <a:tailEnd type="none" w="med" len="med"/>
                    </a:lnL>
                  </a:tcPr>
                </a:tc>
              </a:tr>
              <a:tr h="360040">
                <a:tc>
                  <a:txBody>
                    <a:bodyPr/>
                    <a:lstStyle/>
                    <a:p>
                      <a:r>
                        <a:rPr lang="fr-FR" sz="1600" b="1" dirty="0" smtClean="0">
                          <a:solidFill>
                            <a:srgbClr val="993300"/>
                          </a:solidFill>
                          <a:latin typeface="Times New Roman" pitchFamily="18" charset="0"/>
                          <a:cs typeface="Times New Roman" pitchFamily="18" charset="0"/>
                        </a:rPr>
                        <a:t>Cendres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fr-FR" sz="1600" b="1" dirty="0" smtClean="0">
                          <a:solidFill>
                            <a:srgbClr val="993300"/>
                          </a:solidFill>
                          <a:latin typeface="Times New Roman" pitchFamily="18" charset="0"/>
                          <a:cs typeface="Times New Roman" pitchFamily="18" charset="0"/>
                        </a:rPr>
                        <a:t>Crues </a:t>
                      </a:r>
                    </a:p>
                    <a:p>
                      <a:r>
                        <a:rPr lang="fr-FR" sz="1600" b="1" dirty="0" smtClean="0">
                          <a:solidFill>
                            <a:srgbClr val="993300"/>
                          </a:solidFill>
                          <a:latin typeface="Times New Roman" pitchFamily="18" charset="0"/>
                          <a:cs typeface="Times New Roman" pitchFamily="18" charset="0"/>
                        </a:rPr>
                        <a:t>Cuites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0.89±0.01 </a:t>
                      </a:r>
                      <a:r>
                        <a:rPr lang="fr-FR" sz="1600" b="1" dirty="0" smtClean="0">
                          <a:solidFill>
                            <a:srgbClr val="993300"/>
                          </a:solidFill>
                          <a:latin typeface="Times New Roman"/>
                          <a:ea typeface="Calibri"/>
                          <a:cs typeface="Arial"/>
                        </a:rPr>
                        <a:t>ah</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0.53±0.005 e</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smtClean="0">
                          <a:solidFill>
                            <a:srgbClr val="993300"/>
                          </a:solidFill>
                          <a:latin typeface="Times New Roman"/>
                          <a:ea typeface="Calibri"/>
                          <a:cs typeface="Arial"/>
                        </a:rPr>
                        <a:t>1.19±0.01 b</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0.72±0.08 f</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1.35±0.004  </a:t>
                      </a:r>
                      <a:r>
                        <a:rPr lang="fr-FR" sz="1600" b="1" dirty="0" smtClean="0">
                          <a:solidFill>
                            <a:srgbClr val="993300"/>
                          </a:solidFill>
                          <a:latin typeface="Times New Roman"/>
                          <a:ea typeface="Calibri"/>
                          <a:cs typeface="Arial"/>
                        </a:rPr>
                        <a:t>c</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0.82±0.02 g</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1.69±0.036 </a:t>
                      </a:r>
                      <a:r>
                        <a:rPr lang="fr-FR" sz="1600" b="1" dirty="0" smtClean="0">
                          <a:solidFill>
                            <a:srgbClr val="993300"/>
                          </a:solidFill>
                          <a:latin typeface="Times New Roman"/>
                          <a:ea typeface="Calibri"/>
                          <a:cs typeface="Arial"/>
                        </a:rPr>
                        <a:t>d</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0.97±0.05 h</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360040">
                <a:tc>
                  <a:txBody>
                    <a:bodyPr/>
                    <a:lstStyle/>
                    <a:p>
                      <a:r>
                        <a:rPr lang="fr-FR" sz="1600" b="1" dirty="0" smtClean="0">
                          <a:solidFill>
                            <a:srgbClr val="993300"/>
                          </a:solidFill>
                          <a:latin typeface="Times New Roman" pitchFamily="18" charset="0"/>
                          <a:cs typeface="Times New Roman" pitchFamily="18" charset="0"/>
                        </a:rPr>
                        <a:t>Fibres totales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fr-FR" sz="1600" b="1" dirty="0" smtClean="0">
                          <a:solidFill>
                            <a:srgbClr val="993300"/>
                          </a:solidFill>
                          <a:latin typeface="Times New Roman" pitchFamily="18" charset="0"/>
                          <a:cs typeface="Times New Roman" pitchFamily="18" charset="0"/>
                        </a:rPr>
                        <a:t>Crues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993300"/>
                          </a:solidFill>
                          <a:latin typeface="Times New Roman" pitchFamily="18" charset="0"/>
                          <a:ea typeface="Calibri"/>
                          <a:cs typeface="Times New Roman" pitchFamily="18" charset="0"/>
                        </a:rPr>
                        <a:t>5.18±0.06 a</a:t>
                      </a:r>
                      <a:endParaRPr lang="fr-FR" sz="1600" b="1" dirty="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993300"/>
                          </a:solidFill>
                          <a:latin typeface="Times New Roman" pitchFamily="18" charset="0"/>
                          <a:ea typeface="Calibri"/>
                          <a:cs typeface="Times New Roman" pitchFamily="18" charset="0"/>
                        </a:rPr>
                        <a:t>5.6±0.5 </a:t>
                      </a:r>
                      <a:r>
                        <a:rPr lang="en-US" sz="1600" b="1" dirty="0" err="1">
                          <a:solidFill>
                            <a:srgbClr val="993300"/>
                          </a:solidFill>
                          <a:latin typeface="Times New Roman" pitchFamily="18" charset="0"/>
                          <a:ea typeface="Calibri"/>
                          <a:cs typeface="Times New Roman" pitchFamily="18" charset="0"/>
                        </a:rPr>
                        <a:t>ab</a:t>
                      </a:r>
                      <a:endParaRPr lang="fr-FR" sz="1600" b="1" dirty="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993300"/>
                          </a:solidFill>
                          <a:latin typeface="Times New Roman" pitchFamily="18" charset="0"/>
                          <a:ea typeface="Calibri"/>
                          <a:cs typeface="Times New Roman" pitchFamily="18" charset="0"/>
                        </a:rPr>
                        <a:t>5.83±1 </a:t>
                      </a:r>
                      <a:r>
                        <a:rPr lang="en-US" sz="1600" b="1" dirty="0" err="1">
                          <a:solidFill>
                            <a:srgbClr val="993300"/>
                          </a:solidFill>
                          <a:latin typeface="Times New Roman" pitchFamily="18" charset="0"/>
                          <a:ea typeface="Calibri"/>
                          <a:cs typeface="Times New Roman" pitchFamily="18" charset="0"/>
                        </a:rPr>
                        <a:t>ab</a:t>
                      </a:r>
                      <a:endParaRPr lang="fr-FR" sz="1600" b="1" dirty="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993300"/>
                          </a:solidFill>
                          <a:latin typeface="Times New Roman" pitchFamily="18" charset="0"/>
                          <a:ea typeface="Calibri"/>
                          <a:cs typeface="Times New Roman" pitchFamily="18" charset="0"/>
                        </a:rPr>
                        <a:t>7.05±0.2 b</a:t>
                      </a:r>
                      <a:endParaRPr lang="fr-FR" sz="1600" b="1" dirty="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tcPr>
                </a:tc>
              </a:tr>
              <a:tr h="360040">
                <a:tc>
                  <a:txBody>
                    <a:bodyPr/>
                    <a:lstStyle/>
                    <a:p>
                      <a:r>
                        <a:rPr lang="fr-FR" sz="1600" b="1" dirty="0" smtClean="0">
                          <a:solidFill>
                            <a:srgbClr val="993300"/>
                          </a:solidFill>
                          <a:latin typeface="Times New Roman" pitchFamily="18" charset="0"/>
                          <a:cs typeface="Times New Roman" pitchFamily="18" charset="0"/>
                        </a:rPr>
                        <a:t>Fibres </a:t>
                      </a:r>
                      <a:r>
                        <a:rPr lang="fr-FR" sz="1600" b="1" dirty="0" err="1" smtClean="0">
                          <a:solidFill>
                            <a:srgbClr val="993300"/>
                          </a:solidFill>
                          <a:latin typeface="Times New Roman" pitchFamily="18" charset="0"/>
                          <a:cs typeface="Times New Roman" pitchFamily="18" charset="0"/>
                        </a:rPr>
                        <a:t>solubl</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fr-FR" sz="1600" b="1" dirty="0" smtClean="0">
                          <a:solidFill>
                            <a:srgbClr val="993300"/>
                          </a:solidFill>
                          <a:latin typeface="Times New Roman" pitchFamily="18" charset="0"/>
                          <a:cs typeface="Times New Roman" pitchFamily="18" charset="0"/>
                        </a:rPr>
                        <a:t>Crues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pitchFamily="18" charset="0"/>
                          <a:ea typeface="Calibri"/>
                          <a:cs typeface="Times New Roman" pitchFamily="18" charset="0"/>
                        </a:rPr>
                        <a:t>1.72±0.3 ab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pitchFamily="18" charset="0"/>
                          <a:ea typeface="Calibri"/>
                          <a:cs typeface="Times New Roman" pitchFamily="18" charset="0"/>
                        </a:rPr>
                        <a:t>1.13±0.04 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pitchFamily="18" charset="0"/>
                          <a:ea typeface="Calibri"/>
                          <a:cs typeface="Times New Roman" pitchFamily="18" charset="0"/>
                        </a:rPr>
                        <a:t>1.2±0.38 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pitchFamily="18" charset="0"/>
                          <a:ea typeface="Calibri"/>
                          <a:cs typeface="Times New Roman" pitchFamily="18" charset="0"/>
                        </a:rPr>
                        <a:t>2.37±0.39 b</a:t>
                      </a:r>
                    </a:p>
                  </a:txBody>
                  <a:tcPr marL="68580" marR="68580" marT="0" marB="0">
                    <a:lnL w="12700" cap="flat" cmpd="sng" algn="ctr">
                      <a:solidFill>
                        <a:schemeClr val="tx1"/>
                      </a:solidFill>
                      <a:prstDash val="solid"/>
                      <a:round/>
                      <a:headEnd type="none" w="med" len="med"/>
                      <a:tailEnd type="none" w="med" len="med"/>
                    </a:lnL>
                  </a:tcPr>
                </a:tc>
              </a:tr>
              <a:tr h="360040">
                <a:tc>
                  <a:txBody>
                    <a:bodyPr/>
                    <a:lstStyle/>
                    <a:p>
                      <a:r>
                        <a:rPr lang="fr-FR" sz="1600" b="1" dirty="0" smtClean="0">
                          <a:solidFill>
                            <a:srgbClr val="993300"/>
                          </a:solidFill>
                          <a:latin typeface="Times New Roman" pitchFamily="18" charset="0"/>
                          <a:cs typeface="Times New Roman" pitchFamily="18" charset="0"/>
                        </a:rPr>
                        <a:t>Fibres </a:t>
                      </a:r>
                      <a:r>
                        <a:rPr lang="fr-FR" sz="1600" b="1" dirty="0" err="1" smtClean="0">
                          <a:solidFill>
                            <a:srgbClr val="993300"/>
                          </a:solidFill>
                          <a:latin typeface="Times New Roman" pitchFamily="18" charset="0"/>
                          <a:cs typeface="Times New Roman" pitchFamily="18" charset="0"/>
                        </a:rPr>
                        <a:t>insolu</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fr-FR" sz="1600" b="1" dirty="0" smtClean="0">
                          <a:solidFill>
                            <a:srgbClr val="993300"/>
                          </a:solidFill>
                          <a:latin typeface="Times New Roman" pitchFamily="18" charset="0"/>
                          <a:cs typeface="Times New Roman" pitchFamily="18" charset="0"/>
                        </a:rPr>
                        <a:t>Crues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2.88±1 a</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3.26±0.24 a</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3.67±0.6 ab</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5.47±0.47 b</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360040">
                <a:tc>
                  <a:txBody>
                    <a:bodyPr/>
                    <a:lstStyle/>
                    <a:p>
                      <a:r>
                        <a:rPr lang="fr-FR" sz="1600" b="1" dirty="0" smtClean="0">
                          <a:solidFill>
                            <a:srgbClr val="993300"/>
                          </a:solidFill>
                          <a:latin typeface="Times New Roman" pitchFamily="18" charset="0"/>
                          <a:cs typeface="Times New Roman" pitchFamily="18" charset="0"/>
                        </a:rPr>
                        <a:t>Phytates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fr-FR" sz="1600" b="1" dirty="0" smtClean="0">
                          <a:solidFill>
                            <a:srgbClr val="993300"/>
                          </a:solidFill>
                          <a:latin typeface="Times New Roman" pitchFamily="18" charset="0"/>
                          <a:cs typeface="Times New Roman" pitchFamily="18" charset="0"/>
                        </a:rPr>
                        <a:t>Crues</a:t>
                      </a:r>
                    </a:p>
                    <a:p>
                      <a:r>
                        <a:rPr lang="fr-FR" sz="1600" b="1" dirty="0" smtClean="0">
                          <a:solidFill>
                            <a:srgbClr val="993300"/>
                          </a:solidFill>
                          <a:latin typeface="Times New Roman" pitchFamily="18" charset="0"/>
                          <a:cs typeface="Times New Roman" pitchFamily="18" charset="0"/>
                        </a:rPr>
                        <a:t>Cuites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smtClean="0">
                          <a:solidFill>
                            <a:srgbClr val="993300"/>
                          </a:solidFill>
                          <a:latin typeface="Times New Roman" pitchFamily="18" charset="0"/>
                          <a:ea typeface="Calibri"/>
                          <a:cs typeface="Times New Roman" pitchFamily="18" charset="0"/>
                        </a:rPr>
                        <a:t>0.17±0.01 a</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pitchFamily="18" charset="0"/>
                          <a:ea typeface="Calibri"/>
                          <a:cs typeface="Times New Roman" pitchFamily="18" charset="0"/>
                        </a:rPr>
                        <a:t>0.22±0.01 e</a:t>
                      </a:r>
                      <a:endParaRPr lang="fr-FR" sz="1600" b="1" dirty="0" smtClean="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smtClean="0">
                          <a:solidFill>
                            <a:srgbClr val="993300"/>
                          </a:solidFill>
                          <a:latin typeface="Times New Roman" pitchFamily="18" charset="0"/>
                          <a:ea typeface="Calibri"/>
                          <a:cs typeface="Times New Roman" pitchFamily="18" charset="0"/>
                        </a:rPr>
                        <a:t>0.33±0.003 b</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pitchFamily="18" charset="0"/>
                          <a:ea typeface="Calibri"/>
                          <a:cs typeface="Times New Roman" pitchFamily="18" charset="0"/>
                        </a:rPr>
                        <a:t>0.39±0.004 f</a:t>
                      </a:r>
                      <a:endParaRPr lang="fr-FR" sz="1600" b="1" dirty="0" smtClean="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smtClean="0">
                          <a:solidFill>
                            <a:srgbClr val="993300"/>
                          </a:solidFill>
                          <a:latin typeface="Times New Roman" pitchFamily="18" charset="0"/>
                          <a:ea typeface="Calibri"/>
                          <a:cs typeface="Times New Roman" pitchFamily="18" charset="0"/>
                        </a:rPr>
                        <a:t>0.46±0.004 c</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pitchFamily="18" charset="0"/>
                          <a:ea typeface="Calibri"/>
                          <a:cs typeface="Times New Roman" pitchFamily="18" charset="0"/>
                        </a:rPr>
                        <a:t>0.49±0.002 g</a:t>
                      </a:r>
                      <a:endParaRPr lang="fr-FR" sz="1600" b="1" dirty="0" smtClean="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smtClean="0">
                          <a:solidFill>
                            <a:srgbClr val="993300"/>
                          </a:solidFill>
                          <a:latin typeface="Times New Roman" pitchFamily="18" charset="0"/>
                          <a:ea typeface="Calibri"/>
                          <a:cs typeface="Times New Roman" pitchFamily="18" charset="0"/>
                        </a:rPr>
                        <a:t>0.83±0.02 d</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pitchFamily="18" charset="0"/>
                          <a:ea typeface="Calibri"/>
                          <a:cs typeface="Times New Roman" pitchFamily="18" charset="0"/>
                        </a:rPr>
                        <a:t>0.56±0.001 h</a:t>
                      </a:r>
                      <a:endParaRPr lang="fr-FR" sz="1600" b="1" dirty="0" smtClean="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tcPr>
                </a:tc>
              </a:tr>
            </a:tbl>
          </a:graphicData>
        </a:graphic>
      </p:graphicFrame>
      <p:sp>
        <p:nvSpPr>
          <p:cNvPr id="15" name="Espace réservé du numéro de diapositive 14"/>
          <p:cNvSpPr>
            <a:spLocks noGrp="1"/>
          </p:cNvSpPr>
          <p:nvPr>
            <p:ph type="sldNum" sz="quarter" idx="12"/>
          </p:nvPr>
        </p:nvSpPr>
        <p:spPr>
          <a:xfrm>
            <a:off x="6974904" y="6520259"/>
            <a:ext cx="2133600" cy="365125"/>
          </a:xfrm>
        </p:spPr>
        <p:txBody>
          <a:bodyPr/>
          <a:lstStyle/>
          <a:p>
            <a:fld id="{595DA4C4-1FAB-46A1-BC97-01521FB48311}" type="slidenum">
              <a:rPr lang="es-ES" smtClean="0"/>
              <a:pPr/>
              <a:t>32</a:t>
            </a:fld>
            <a:endParaRPr lang="es-ES" dirty="0"/>
          </a:p>
        </p:txBody>
      </p:sp>
      <p:sp>
        <p:nvSpPr>
          <p:cNvPr id="13" name="Text Box 10"/>
          <p:cNvSpPr txBox="1">
            <a:spLocks noChangeArrowheads="1"/>
          </p:cNvSpPr>
          <p:nvPr/>
        </p:nvSpPr>
        <p:spPr bwMode="auto">
          <a:xfrm>
            <a:off x="0" y="980728"/>
            <a:ext cx="9144000" cy="1015663"/>
          </a:xfrm>
          <a:prstGeom prst="rect">
            <a:avLst/>
          </a:prstGeom>
          <a:noFill/>
          <a:ln w="9525">
            <a:noFill/>
            <a:miter lim="800000"/>
            <a:headEnd/>
            <a:tailEnd/>
          </a:ln>
          <a:effectLst/>
        </p:spPr>
        <p:txBody>
          <a:bodyPr wrap="square">
            <a:spAutoFit/>
          </a:bodyPr>
          <a:lstStyle/>
          <a:p>
            <a:pPr>
              <a:spcBef>
                <a:spcPct val="50000"/>
              </a:spcBef>
              <a:buClr>
                <a:schemeClr val="tx2">
                  <a:lumMod val="75000"/>
                </a:schemeClr>
              </a:buClr>
              <a:defRPr/>
            </a:pPr>
            <a:r>
              <a:rPr lang="fr-FR" sz="2400" dirty="0" smtClean="0">
                <a:solidFill>
                  <a:srgbClr val="996633"/>
                </a:solidFill>
                <a:latin typeface="Times New Roman" pitchFamily="18" charset="0"/>
                <a:cs typeface="Times New Roman" pitchFamily="18" charset="0"/>
              </a:rPr>
              <a:t> Composition chimique des pâtes sèches</a:t>
            </a:r>
          </a:p>
          <a:p>
            <a:pPr fontAlgn="auto">
              <a:spcBef>
                <a:spcPct val="50000"/>
              </a:spcBef>
              <a:spcAft>
                <a:spcPts val="0"/>
              </a:spcAft>
              <a:buClr>
                <a:schemeClr val="tx2"/>
              </a:buClr>
              <a:defRPr/>
            </a:pPr>
            <a:endParaRPr lang="fr-FR" sz="2400" b="1" dirty="0">
              <a:solidFill>
                <a:schemeClr val="bg1"/>
              </a:solidFill>
              <a:effectLst>
                <a:outerShdw blurRad="38100" dist="38100" dir="2700000" algn="tl">
                  <a:srgbClr val="000000"/>
                </a:outerShdw>
              </a:effectLst>
              <a:latin typeface="Book Antiqua" pitchFamily="18" charset="0"/>
              <a:cs typeface="+mn-cs"/>
            </a:endParaRPr>
          </a:p>
        </p:txBody>
      </p:sp>
      <p:sp>
        <p:nvSpPr>
          <p:cNvPr id="14" name="Rectangle 13"/>
          <p:cNvSpPr/>
          <p:nvPr/>
        </p:nvSpPr>
        <p:spPr>
          <a:xfrm>
            <a:off x="2411760" y="2924944"/>
            <a:ext cx="666023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6" name="Rectangle 15"/>
          <p:cNvSpPr/>
          <p:nvPr/>
        </p:nvSpPr>
        <p:spPr>
          <a:xfrm>
            <a:off x="2411760" y="3284984"/>
            <a:ext cx="666023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7" name="Rectangle 16"/>
          <p:cNvSpPr/>
          <p:nvPr/>
        </p:nvSpPr>
        <p:spPr>
          <a:xfrm>
            <a:off x="4139952" y="3284984"/>
            <a:ext cx="16561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8" name="Rectangle 17"/>
          <p:cNvSpPr/>
          <p:nvPr/>
        </p:nvSpPr>
        <p:spPr>
          <a:xfrm>
            <a:off x="5796136" y="3284984"/>
            <a:ext cx="16561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9" name="Rectangle 18"/>
          <p:cNvSpPr/>
          <p:nvPr/>
        </p:nvSpPr>
        <p:spPr>
          <a:xfrm>
            <a:off x="7452320" y="3284984"/>
            <a:ext cx="16561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0" name="Rectangle 19"/>
          <p:cNvSpPr/>
          <p:nvPr/>
        </p:nvSpPr>
        <p:spPr>
          <a:xfrm>
            <a:off x="2411760" y="3861048"/>
            <a:ext cx="338437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1" name="Rectangle 20"/>
          <p:cNvSpPr/>
          <p:nvPr/>
        </p:nvSpPr>
        <p:spPr>
          <a:xfrm>
            <a:off x="2411760" y="4221088"/>
            <a:ext cx="666023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2" name="Rectangle 21"/>
          <p:cNvSpPr/>
          <p:nvPr/>
        </p:nvSpPr>
        <p:spPr>
          <a:xfrm>
            <a:off x="5796136" y="4221088"/>
            <a:ext cx="16561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3" name="Rectangle 22"/>
          <p:cNvSpPr/>
          <p:nvPr/>
        </p:nvSpPr>
        <p:spPr>
          <a:xfrm>
            <a:off x="7487816" y="4221088"/>
            <a:ext cx="16561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4" name="Rectangle 23"/>
          <p:cNvSpPr/>
          <p:nvPr/>
        </p:nvSpPr>
        <p:spPr>
          <a:xfrm>
            <a:off x="7452320" y="4797152"/>
            <a:ext cx="169168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5" name="Rectangle 24"/>
          <p:cNvSpPr/>
          <p:nvPr/>
        </p:nvSpPr>
        <p:spPr>
          <a:xfrm>
            <a:off x="144016" y="5517232"/>
            <a:ext cx="133164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6" name="Rectangle 25"/>
          <p:cNvSpPr/>
          <p:nvPr/>
        </p:nvSpPr>
        <p:spPr>
          <a:xfrm>
            <a:off x="7429520" y="5857892"/>
            <a:ext cx="1642472"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1"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4)">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to="" calcmode="lin" valueType="num">
                                      <p:cBhvr>
                                        <p:cTn id="16" dur="1" fill="hold"/>
                                        <p:tgtEl>
                                          <p:spTgt spid="1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4"/>
                                        </p:tgtEl>
                                        <p:attrNameLst>
                                          <p:attrName>ppt_x</p:attrName>
                                        </p:attrNameLst>
                                      </p:cBhvr>
                                      <p:tavLst>
                                        <p:tav tm="0">
                                          <p:val>
                                            <p:strVal val="ppt_x"/>
                                          </p:val>
                                        </p:tav>
                                        <p:tav tm="100000">
                                          <p:val>
                                            <p:strVal val="ppt_x"/>
                                          </p:val>
                                        </p:tav>
                                      </p:tavLst>
                                    </p:anim>
                                    <p:anim calcmode="lin" valueType="num">
                                      <p:cBhvr additive="base">
                                        <p:cTn id="21" dur="500"/>
                                        <p:tgtEl>
                                          <p:spTgt spid="14"/>
                                        </p:tgtEl>
                                        <p:attrNameLst>
                                          <p:attrName>ppt_y</p:attrName>
                                        </p:attrNameLst>
                                      </p:cBhvr>
                                      <p:tavLst>
                                        <p:tav tm="0">
                                          <p:val>
                                            <p:strVal val="ppt_y"/>
                                          </p:val>
                                        </p:tav>
                                        <p:tav tm="100000">
                                          <p:val>
                                            <p:strVal val="1+ppt_h/2"/>
                                          </p:val>
                                        </p:tav>
                                      </p:tavLst>
                                    </p:anim>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to="" calcmode="lin" valueType="num">
                                      <p:cBhvr>
                                        <p:cTn id="27" dur="1" fill="hold"/>
                                        <p:tgtEl>
                                          <p:spTgt spid="1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16"/>
                                        </p:tgtEl>
                                        <p:attrNameLst>
                                          <p:attrName>ppt_x</p:attrName>
                                        </p:attrNameLst>
                                      </p:cBhvr>
                                      <p:tavLst>
                                        <p:tav tm="0">
                                          <p:val>
                                            <p:strVal val="ppt_x"/>
                                          </p:val>
                                        </p:tav>
                                        <p:tav tm="100000">
                                          <p:val>
                                            <p:strVal val="ppt_x"/>
                                          </p:val>
                                        </p:tav>
                                      </p:tavLst>
                                    </p:anim>
                                    <p:anim calcmode="lin" valueType="num">
                                      <p:cBhvr additive="base">
                                        <p:cTn id="32" dur="500"/>
                                        <p:tgtEl>
                                          <p:spTgt spid="16"/>
                                        </p:tgtEl>
                                        <p:attrNameLst>
                                          <p:attrName>ppt_y</p:attrName>
                                        </p:attrNameLst>
                                      </p:cBhvr>
                                      <p:tavLst>
                                        <p:tav tm="0">
                                          <p:val>
                                            <p:strVal val="ppt_y"/>
                                          </p:val>
                                        </p:tav>
                                        <p:tav tm="100000">
                                          <p:val>
                                            <p:strVal val="1+ppt_h/2"/>
                                          </p:val>
                                        </p:tav>
                                      </p:tavLst>
                                    </p:anim>
                                    <p:set>
                                      <p:cBhvr>
                                        <p:cTn id="33" dur="1" fill="hold">
                                          <p:stCondLst>
                                            <p:cond delay="499"/>
                                          </p:stCondLst>
                                        </p:cTn>
                                        <p:tgtEl>
                                          <p:spTgt spid="16"/>
                                        </p:tgtEl>
                                        <p:attrNameLst>
                                          <p:attrName>style.visibility</p:attrName>
                                        </p:attrNameLst>
                                      </p:cBhvr>
                                      <p:to>
                                        <p:strVal val="hidden"/>
                                      </p:to>
                                    </p:set>
                                  </p:childTnLst>
                                </p:cTn>
                              </p:par>
                              <p:par>
                                <p:cTn id="34" presetID="24"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to="" calcmode="lin" valueType="num">
                                      <p:cBhvr>
                                        <p:cTn id="36" dur="1" fill="hold"/>
                                        <p:tgtEl>
                                          <p:spTgt spid="17"/>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to="" calcmode="lin" valueType="num">
                                      <p:cBhvr>
                                        <p:cTn id="39" dur="1" fill="hold"/>
                                        <p:tgtEl>
                                          <p:spTgt spid="18"/>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to="" calcmode="lin" valueType="num">
                                      <p:cBhvr>
                                        <p:cTn id="42" dur="1" fill="hold"/>
                                        <p:tgtEl>
                                          <p:spTgt spid="19"/>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17"/>
                                        </p:tgtEl>
                                        <p:attrNameLst>
                                          <p:attrName>ppt_x</p:attrName>
                                        </p:attrNameLst>
                                      </p:cBhvr>
                                      <p:tavLst>
                                        <p:tav tm="0">
                                          <p:val>
                                            <p:strVal val="ppt_x"/>
                                          </p:val>
                                        </p:tav>
                                        <p:tav tm="100000">
                                          <p:val>
                                            <p:strVal val="ppt_x"/>
                                          </p:val>
                                        </p:tav>
                                      </p:tavLst>
                                    </p:anim>
                                    <p:anim calcmode="lin" valueType="num">
                                      <p:cBhvr additive="base">
                                        <p:cTn id="47" dur="500"/>
                                        <p:tgtEl>
                                          <p:spTgt spid="17"/>
                                        </p:tgtEl>
                                        <p:attrNameLst>
                                          <p:attrName>ppt_y</p:attrName>
                                        </p:attrNameLst>
                                      </p:cBhvr>
                                      <p:tavLst>
                                        <p:tav tm="0">
                                          <p:val>
                                            <p:strVal val="ppt_y"/>
                                          </p:val>
                                        </p:tav>
                                        <p:tav tm="100000">
                                          <p:val>
                                            <p:strVal val="1+ppt_h/2"/>
                                          </p:val>
                                        </p:tav>
                                      </p:tavLst>
                                    </p:anim>
                                    <p:set>
                                      <p:cBhvr>
                                        <p:cTn id="48" dur="1" fill="hold">
                                          <p:stCondLst>
                                            <p:cond delay="499"/>
                                          </p:stCondLst>
                                        </p:cTn>
                                        <p:tgtEl>
                                          <p:spTgt spid="17"/>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18"/>
                                        </p:tgtEl>
                                        <p:attrNameLst>
                                          <p:attrName>ppt_x</p:attrName>
                                        </p:attrNameLst>
                                      </p:cBhvr>
                                      <p:tavLst>
                                        <p:tav tm="0">
                                          <p:val>
                                            <p:strVal val="ppt_x"/>
                                          </p:val>
                                        </p:tav>
                                        <p:tav tm="100000">
                                          <p:val>
                                            <p:strVal val="ppt_x"/>
                                          </p:val>
                                        </p:tav>
                                      </p:tavLst>
                                    </p:anim>
                                    <p:anim calcmode="lin" valueType="num">
                                      <p:cBhvr additive="base">
                                        <p:cTn id="51" dur="500"/>
                                        <p:tgtEl>
                                          <p:spTgt spid="18"/>
                                        </p:tgtEl>
                                        <p:attrNameLst>
                                          <p:attrName>ppt_y</p:attrName>
                                        </p:attrNameLst>
                                      </p:cBhvr>
                                      <p:tavLst>
                                        <p:tav tm="0">
                                          <p:val>
                                            <p:strVal val="ppt_y"/>
                                          </p:val>
                                        </p:tav>
                                        <p:tav tm="100000">
                                          <p:val>
                                            <p:strVal val="1+ppt_h/2"/>
                                          </p:val>
                                        </p:tav>
                                      </p:tavLst>
                                    </p:anim>
                                    <p:set>
                                      <p:cBhvr>
                                        <p:cTn id="52" dur="1" fill="hold">
                                          <p:stCondLst>
                                            <p:cond delay="499"/>
                                          </p:stCondLst>
                                        </p:cTn>
                                        <p:tgtEl>
                                          <p:spTgt spid="18"/>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19"/>
                                        </p:tgtEl>
                                        <p:attrNameLst>
                                          <p:attrName>ppt_x</p:attrName>
                                        </p:attrNameLst>
                                      </p:cBhvr>
                                      <p:tavLst>
                                        <p:tav tm="0">
                                          <p:val>
                                            <p:strVal val="ppt_x"/>
                                          </p:val>
                                        </p:tav>
                                        <p:tav tm="100000">
                                          <p:val>
                                            <p:strVal val="ppt_x"/>
                                          </p:val>
                                        </p:tav>
                                      </p:tavLst>
                                    </p:anim>
                                    <p:anim calcmode="lin" valueType="num">
                                      <p:cBhvr additive="base">
                                        <p:cTn id="55" dur="500"/>
                                        <p:tgtEl>
                                          <p:spTgt spid="19"/>
                                        </p:tgtEl>
                                        <p:attrNameLst>
                                          <p:attrName>ppt_y</p:attrName>
                                        </p:attrNameLst>
                                      </p:cBhvr>
                                      <p:tavLst>
                                        <p:tav tm="0">
                                          <p:val>
                                            <p:strVal val="ppt_y"/>
                                          </p:val>
                                        </p:tav>
                                        <p:tav tm="100000">
                                          <p:val>
                                            <p:strVal val="1+ppt_h/2"/>
                                          </p:val>
                                        </p:tav>
                                      </p:tavLst>
                                    </p:anim>
                                    <p:set>
                                      <p:cBhvr>
                                        <p:cTn id="56" dur="1" fill="hold">
                                          <p:stCondLst>
                                            <p:cond delay="499"/>
                                          </p:stCondLst>
                                        </p:cTn>
                                        <p:tgtEl>
                                          <p:spTgt spid="1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to="" calcmode="lin" valueType="num">
                                      <p:cBhvr>
                                        <p:cTn id="61" dur="1" fill="hold"/>
                                        <p:tgtEl>
                                          <p:spTgt spid="20"/>
                                        </p:tgtEl>
                                        <p:attrNameLst>
                                          <p:attrName/>
                                        </p:attrNameLst>
                                      </p:cBhvr>
                                    </p:anim>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1" nodeType="clickEffect">
                                  <p:stCondLst>
                                    <p:cond delay="0"/>
                                  </p:stCondLst>
                                  <p:childTnLst>
                                    <p:anim calcmode="lin" valueType="num">
                                      <p:cBhvr additive="base">
                                        <p:cTn id="65" dur="500"/>
                                        <p:tgtEl>
                                          <p:spTgt spid="20"/>
                                        </p:tgtEl>
                                        <p:attrNameLst>
                                          <p:attrName>ppt_x</p:attrName>
                                        </p:attrNameLst>
                                      </p:cBhvr>
                                      <p:tavLst>
                                        <p:tav tm="0">
                                          <p:val>
                                            <p:strVal val="ppt_x"/>
                                          </p:val>
                                        </p:tav>
                                        <p:tav tm="100000">
                                          <p:val>
                                            <p:strVal val="ppt_x"/>
                                          </p:val>
                                        </p:tav>
                                      </p:tavLst>
                                    </p:anim>
                                    <p:anim calcmode="lin" valueType="num">
                                      <p:cBhvr additive="base">
                                        <p:cTn id="66" dur="500"/>
                                        <p:tgtEl>
                                          <p:spTgt spid="20"/>
                                        </p:tgtEl>
                                        <p:attrNameLst>
                                          <p:attrName>ppt_y</p:attrName>
                                        </p:attrNameLst>
                                      </p:cBhvr>
                                      <p:tavLst>
                                        <p:tav tm="0">
                                          <p:val>
                                            <p:strVal val="ppt_y"/>
                                          </p:val>
                                        </p:tav>
                                        <p:tav tm="100000">
                                          <p:val>
                                            <p:strVal val="1+ppt_h/2"/>
                                          </p:val>
                                        </p:tav>
                                      </p:tavLst>
                                    </p:anim>
                                    <p:set>
                                      <p:cBhvr>
                                        <p:cTn id="67" dur="1" fill="hold">
                                          <p:stCondLst>
                                            <p:cond delay="499"/>
                                          </p:stCondLst>
                                        </p:cTn>
                                        <p:tgtEl>
                                          <p:spTgt spid="2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to="" calcmode="lin" valueType="num">
                                      <p:cBhvr>
                                        <p:cTn id="72" dur="1" fill="hold"/>
                                        <p:tgtEl>
                                          <p:spTgt spid="21"/>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childTnLst>
                                    <p:anim calcmode="lin" valueType="num">
                                      <p:cBhvr additive="base">
                                        <p:cTn id="76" dur="500"/>
                                        <p:tgtEl>
                                          <p:spTgt spid="21"/>
                                        </p:tgtEl>
                                        <p:attrNameLst>
                                          <p:attrName>ppt_x</p:attrName>
                                        </p:attrNameLst>
                                      </p:cBhvr>
                                      <p:tavLst>
                                        <p:tav tm="0">
                                          <p:val>
                                            <p:strVal val="ppt_x"/>
                                          </p:val>
                                        </p:tav>
                                        <p:tav tm="100000">
                                          <p:val>
                                            <p:strVal val="ppt_x"/>
                                          </p:val>
                                        </p:tav>
                                      </p:tavLst>
                                    </p:anim>
                                    <p:anim calcmode="lin" valueType="num">
                                      <p:cBhvr additive="base">
                                        <p:cTn id="77" dur="500"/>
                                        <p:tgtEl>
                                          <p:spTgt spid="21"/>
                                        </p:tgtEl>
                                        <p:attrNameLst>
                                          <p:attrName>ppt_y</p:attrName>
                                        </p:attrNameLst>
                                      </p:cBhvr>
                                      <p:tavLst>
                                        <p:tav tm="0">
                                          <p:val>
                                            <p:strVal val="ppt_y"/>
                                          </p:val>
                                        </p:tav>
                                        <p:tav tm="100000">
                                          <p:val>
                                            <p:strVal val="1+ppt_h/2"/>
                                          </p:val>
                                        </p:tav>
                                      </p:tavLst>
                                    </p:anim>
                                    <p:set>
                                      <p:cBhvr>
                                        <p:cTn id="78" dur="1" fill="hold">
                                          <p:stCondLst>
                                            <p:cond delay="499"/>
                                          </p:stCondLst>
                                        </p:cTn>
                                        <p:tgtEl>
                                          <p:spTgt spid="2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4"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to="" calcmode="lin" valueType="num">
                                      <p:cBhvr>
                                        <p:cTn id="83" dur="1" fill="hold"/>
                                        <p:tgtEl>
                                          <p:spTgt spid="22"/>
                                        </p:tgtEl>
                                        <p:attrNameLst>
                                          <p:attrName/>
                                        </p:attrNameLst>
                                      </p:cBhvr>
                                    </p:anim>
                                  </p:childTnLst>
                                </p:cTn>
                              </p:par>
                              <p:par>
                                <p:cTn id="84" presetID="24"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 to="" calcmode="lin" valueType="num">
                                      <p:cBhvr>
                                        <p:cTn id="86" dur="1" fill="hold"/>
                                        <p:tgtEl>
                                          <p:spTgt spid="23"/>
                                        </p:tgtEl>
                                        <p:attrNameLst>
                                          <p:attrName/>
                                        </p:attrNameLst>
                                      </p:cBhvr>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1" nodeType="clickEffect">
                                  <p:stCondLst>
                                    <p:cond delay="0"/>
                                  </p:stCondLst>
                                  <p:childTnLst>
                                    <p:anim calcmode="lin" valueType="num">
                                      <p:cBhvr additive="base">
                                        <p:cTn id="90" dur="500"/>
                                        <p:tgtEl>
                                          <p:spTgt spid="22"/>
                                        </p:tgtEl>
                                        <p:attrNameLst>
                                          <p:attrName>ppt_x</p:attrName>
                                        </p:attrNameLst>
                                      </p:cBhvr>
                                      <p:tavLst>
                                        <p:tav tm="0">
                                          <p:val>
                                            <p:strVal val="ppt_x"/>
                                          </p:val>
                                        </p:tav>
                                        <p:tav tm="100000">
                                          <p:val>
                                            <p:strVal val="ppt_x"/>
                                          </p:val>
                                        </p:tav>
                                      </p:tavLst>
                                    </p:anim>
                                    <p:anim calcmode="lin" valueType="num">
                                      <p:cBhvr additive="base">
                                        <p:cTn id="91" dur="500"/>
                                        <p:tgtEl>
                                          <p:spTgt spid="22"/>
                                        </p:tgtEl>
                                        <p:attrNameLst>
                                          <p:attrName>ppt_y</p:attrName>
                                        </p:attrNameLst>
                                      </p:cBhvr>
                                      <p:tavLst>
                                        <p:tav tm="0">
                                          <p:val>
                                            <p:strVal val="ppt_y"/>
                                          </p:val>
                                        </p:tav>
                                        <p:tav tm="100000">
                                          <p:val>
                                            <p:strVal val="1+ppt_h/2"/>
                                          </p:val>
                                        </p:tav>
                                      </p:tavLst>
                                    </p:anim>
                                    <p:set>
                                      <p:cBhvr>
                                        <p:cTn id="92" dur="1" fill="hold">
                                          <p:stCondLst>
                                            <p:cond delay="499"/>
                                          </p:stCondLst>
                                        </p:cTn>
                                        <p:tgtEl>
                                          <p:spTgt spid="22"/>
                                        </p:tgtEl>
                                        <p:attrNameLst>
                                          <p:attrName>style.visibility</p:attrName>
                                        </p:attrNameLst>
                                      </p:cBhvr>
                                      <p:to>
                                        <p:strVal val="hidden"/>
                                      </p:to>
                                    </p:set>
                                  </p:childTnLst>
                                </p:cTn>
                              </p:par>
                              <p:par>
                                <p:cTn id="93" presetID="2" presetClass="exit" presetSubtype="4" fill="hold" grpId="1" nodeType="withEffect">
                                  <p:stCondLst>
                                    <p:cond delay="0"/>
                                  </p:stCondLst>
                                  <p:childTnLst>
                                    <p:anim calcmode="lin" valueType="num">
                                      <p:cBhvr additive="base">
                                        <p:cTn id="94" dur="500"/>
                                        <p:tgtEl>
                                          <p:spTgt spid="23"/>
                                        </p:tgtEl>
                                        <p:attrNameLst>
                                          <p:attrName>ppt_x</p:attrName>
                                        </p:attrNameLst>
                                      </p:cBhvr>
                                      <p:tavLst>
                                        <p:tav tm="0">
                                          <p:val>
                                            <p:strVal val="ppt_x"/>
                                          </p:val>
                                        </p:tav>
                                        <p:tav tm="100000">
                                          <p:val>
                                            <p:strVal val="ppt_x"/>
                                          </p:val>
                                        </p:tav>
                                      </p:tavLst>
                                    </p:anim>
                                    <p:anim calcmode="lin" valueType="num">
                                      <p:cBhvr additive="base">
                                        <p:cTn id="95" dur="500"/>
                                        <p:tgtEl>
                                          <p:spTgt spid="23"/>
                                        </p:tgtEl>
                                        <p:attrNameLst>
                                          <p:attrName>ppt_y</p:attrName>
                                        </p:attrNameLst>
                                      </p:cBhvr>
                                      <p:tavLst>
                                        <p:tav tm="0">
                                          <p:val>
                                            <p:strVal val="ppt_y"/>
                                          </p:val>
                                        </p:tav>
                                        <p:tav tm="100000">
                                          <p:val>
                                            <p:strVal val="1+ppt_h/2"/>
                                          </p:val>
                                        </p:tav>
                                      </p:tavLst>
                                    </p:anim>
                                    <p:set>
                                      <p:cBhvr>
                                        <p:cTn id="96" dur="1" fill="hold">
                                          <p:stCondLst>
                                            <p:cond delay="499"/>
                                          </p:stCondLst>
                                        </p:cTn>
                                        <p:tgtEl>
                                          <p:spTgt spid="23"/>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4"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 to="" calcmode="lin" valueType="num">
                                      <p:cBhvr>
                                        <p:cTn id="101" dur="1" fill="hold"/>
                                        <p:tgtEl>
                                          <p:spTgt spid="24"/>
                                        </p:tgtEl>
                                        <p:attrNameLst>
                                          <p:attrName/>
                                        </p:attrNameLst>
                                      </p:cBhvr>
                                    </p:anim>
                                  </p:childTnLst>
                                </p:cTn>
                              </p:par>
                            </p:childTnLst>
                          </p:cTn>
                        </p:par>
                      </p:childTnLst>
                    </p:cTn>
                  </p:par>
                  <p:par>
                    <p:cTn id="102" fill="hold">
                      <p:stCondLst>
                        <p:cond delay="indefinite"/>
                      </p:stCondLst>
                      <p:childTnLst>
                        <p:par>
                          <p:cTn id="103" fill="hold">
                            <p:stCondLst>
                              <p:cond delay="0"/>
                            </p:stCondLst>
                            <p:childTnLst>
                              <p:par>
                                <p:cTn id="104" presetID="24" presetClass="entr" presetSubtype="0"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 to="" calcmode="lin" valueType="num">
                                      <p:cBhvr>
                                        <p:cTn id="106" dur="1" fill="hold"/>
                                        <p:tgtEl>
                                          <p:spTgt spid="25"/>
                                        </p:tgtEl>
                                        <p:attrNameLst>
                                          <p:attrName/>
                                        </p:attrNameLst>
                                      </p:cBhvr>
                                    </p:anim>
                                  </p:childTnLst>
                                </p:cTn>
                              </p:par>
                            </p:childTnLst>
                          </p:cTn>
                        </p:par>
                      </p:childTnLst>
                    </p:cTn>
                  </p:par>
                  <p:par>
                    <p:cTn id="107" fill="hold">
                      <p:stCondLst>
                        <p:cond delay="indefinite"/>
                      </p:stCondLst>
                      <p:childTnLst>
                        <p:par>
                          <p:cTn id="108" fill="hold">
                            <p:stCondLst>
                              <p:cond delay="0"/>
                            </p:stCondLst>
                            <p:childTnLst>
                              <p:par>
                                <p:cTn id="109" presetID="2" presetClass="exit" presetSubtype="4" fill="hold" grpId="1" nodeType="clickEffect">
                                  <p:stCondLst>
                                    <p:cond delay="0"/>
                                  </p:stCondLst>
                                  <p:childTnLst>
                                    <p:anim calcmode="lin" valueType="num">
                                      <p:cBhvr additive="base">
                                        <p:cTn id="110" dur="500"/>
                                        <p:tgtEl>
                                          <p:spTgt spid="24"/>
                                        </p:tgtEl>
                                        <p:attrNameLst>
                                          <p:attrName>ppt_x</p:attrName>
                                        </p:attrNameLst>
                                      </p:cBhvr>
                                      <p:tavLst>
                                        <p:tav tm="0">
                                          <p:val>
                                            <p:strVal val="ppt_x"/>
                                          </p:val>
                                        </p:tav>
                                        <p:tav tm="100000">
                                          <p:val>
                                            <p:strVal val="ppt_x"/>
                                          </p:val>
                                        </p:tav>
                                      </p:tavLst>
                                    </p:anim>
                                    <p:anim calcmode="lin" valueType="num">
                                      <p:cBhvr additive="base">
                                        <p:cTn id="111" dur="500"/>
                                        <p:tgtEl>
                                          <p:spTgt spid="24"/>
                                        </p:tgtEl>
                                        <p:attrNameLst>
                                          <p:attrName>ppt_y</p:attrName>
                                        </p:attrNameLst>
                                      </p:cBhvr>
                                      <p:tavLst>
                                        <p:tav tm="0">
                                          <p:val>
                                            <p:strVal val="ppt_y"/>
                                          </p:val>
                                        </p:tav>
                                        <p:tav tm="100000">
                                          <p:val>
                                            <p:strVal val="1+ppt_h/2"/>
                                          </p:val>
                                        </p:tav>
                                      </p:tavLst>
                                    </p:anim>
                                    <p:set>
                                      <p:cBhvr>
                                        <p:cTn id="112" dur="1" fill="hold">
                                          <p:stCondLst>
                                            <p:cond delay="499"/>
                                          </p:stCondLst>
                                        </p:cTn>
                                        <p:tgtEl>
                                          <p:spTgt spid="24"/>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additive="base">
                                        <p:cTn id="114" dur="500"/>
                                        <p:tgtEl>
                                          <p:spTgt spid="25"/>
                                        </p:tgtEl>
                                        <p:attrNameLst>
                                          <p:attrName>ppt_x</p:attrName>
                                        </p:attrNameLst>
                                      </p:cBhvr>
                                      <p:tavLst>
                                        <p:tav tm="0">
                                          <p:val>
                                            <p:strVal val="ppt_x"/>
                                          </p:val>
                                        </p:tav>
                                        <p:tav tm="100000">
                                          <p:val>
                                            <p:strVal val="ppt_x"/>
                                          </p:val>
                                        </p:tav>
                                      </p:tavLst>
                                    </p:anim>
                                    <p:anim calcmode="lin" valueType="num">
                                      <p:cBhvr additive="base">
                                        <p:cTn id="115" dur="500"/>
                                        <p:tgtEl>
                                          <p:spTgt spid="25"/>
                                        </p:tgtEl>
                                        <p:attrNameLst>
                                          <p:attrName>ppt_y</p:attrName>
                                        </p:attrNameLst>
                                      </p:cBhvr>
                                      <p:tavLst>
                                        <p:tav tm="0">
                                          <p:val>
                                            <p:strVal val="ppt_y"/>
                                          </p:val>
                                        </p:tav>
                                        <p:tav tm="100000">
                                          <p:val>
                                            <p:strVal val="1+ppt_h/2"/>
                                          </p:val>
                                        </p:tav>
                                      </p:tavLst>
                                    </p:anim>
                                    <p:set>
                                      <p:cBhvr>
                                        <p:cTn id="116" dur="1" fill="hold">
                                          <p:stCondLst>
                                            <p:cond delay="499"/>
                                          </p:stCondLst>
                                        </p:cTn>
                                        <p:tgtEl>
                                          <p:spTgt spid="25"/>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4" presetClass="entr" presetSubtype="0"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 to="" calcmode="lin" valueType="num">
                                      <p:cBhvr>
                                        <p:cTn id="121" dur="1" fill="hold"/>
                                        <p:tgtEl>
                                          <p:spTgt spid="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4"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nvGraphicFramePr>
        <p:xfrm>
          <a:off x="71406" y="43558"/>
          <a:ext cx="8964487" cy="6743028"/>
        </p:xfrm>
        <a:graphic>
          <a:graphicData uri="http://schemas.openxmlformats.org/drawingml/2006/table">
            <a:tbl>
              <a:tblPr firstRow="1" bandRow="1">
                <a:tableStyleId>{912C8C85-51F0-491E-9774-3900AFEF0FD7}</a:tableStyleId>
              </a:tblPr>
              <a:tblGrid>
                <a:gridCol w="1368152"/>
                <a:gridCol w="936104"/>
                <a:gridCol w="1728192"/>
                <a:gridCol w="1728192"/>
                <a:gridCol w="1584176"/>
                <a:gridCol w="1619671"/>
              </a:tblGrid>
              <a:tr h="821916">
                <a:tc>
                  <a:txBody>
                    <a:bodyPr/>
                    <a:lstStyle/>
                    <a:p>
                      <a:pPr algn="ctr"/>
                      <a:r>
                        <a:rPr lang="fr-FR" sz="1600" b="1" dirty="0" smtClean="0">
                          <a:solidFill>
                            <a:schemeClr val="bg1"/>
                          </a:solidFill>
                          <a:latin typeface="Times New Roman" pitchFamily="18" charset="0"/>
                          <a:cs typeface="Times New Roman" pitchFamily="18" charset="0"/>
                        </a:rPr>
                        <a:t>Constituants</a:t>
                      </a:r>
                      <a:r>
                        <a:rPr lang="fr-FR" sz="1600" b="1" baseline="0" dirty="0" smtClean="0">
                          <a:solidFill>
                            <a:schemeClr val="bg1"/>
                          </a:solidFill>
                          <a:latin typeface="Times New Roman" pitchFamily="18" charset="0"/>
                          <a:cs typeface="Times New Roman" pitchFamily="18" charset="0"/>
                        </a:rPr>
                        <a:t> </a:t>
                      </a:r>
                      <a:endParaRPr lang="fr-FR" sz="1600" b="1" dirty="0">
                        <a:solidFill>
                          <a:schemeClr val="bg1"/>
                        </a:solidFill>
                        <a:latin typeface="Times New Roman" pitchFamily="18" charset="0"/>
                        <a:cs typeface="Times New Roman" pitchFamily="18" charset="0"/>
                      </a:endParaRPr>
                    </a:p>
                  </a:txBody>
                  <a:tcPr/>
                </a:tc>
                <a:tc>
                  <a:txBody>
                    <a:bodyPr/>
                    <a:lstStyle/>
                    <a:p>
                      <a:pPr algn="ctr"/>
                      <a:r>
                        <a:rPr lang="fr-FR" sz="1600" b="1" dirty="0" smtClean="0">
                          <a:solidFill>
                            <a:schemeClr val="bg1"/>
                          </a:solidFill>
                          <a:latin typeface="Times New Roman" pitchFamily="18" charset="0"/>
                          <a:cs typeface="Times New Roman" pitchFamily="18" charset="0"/>
                        </a:rPr>
                        <a:t>Cuisson </a:t>
                      </a:r>
                      <a:endParaRPr lang="fr-FR" sz="1600" b="1" dirty="0">
                        <a:solidFill>
                          <a:schemeClr val="bg1"/>
                        </a:solidFill>
                        <a:latin typeface="Times New Roman" pitchFamily="18" charset="0"/>
                        <a:cs typeface="Times New Roman" pitchFamily="18" charset="0"/>
                      </a:endParaRPr>
                    </a:p>
                  </a:txBody>
                  <a:tcPr/>
                </a:tc>
                <a:tc>
                  <a:txBody>
                    <a:bodyPr/>
                    <a:lstStyle/>
                    <a:p>
                      <a:pPr algn="ctr"/>
                      <a:r>
                        <a:rPr lang="fr-FR" sz="1600" b="1" dirty="0" smtClean="0">
                          <a:solidFill>
                            <a:schemeClr val="bg1"/>
                          </a:solidFill>
                          <a:latin typeface="Times New Roman" pitchFamily="18" charset="0"/>
                          <a:cs typeface="Times New Roman" pitchFamily="18" charset="0"/>
                        </a:rPr>
                        <a:t>Maccheronccinis  traditionnelles</a:t>
                      </a:r>
                      <a:endParaRPr lang="fr-FR" sz="1600" b="1" dirty="0">
                        <a:solidFill>
                          <a:schemeClr val="bg1"/>
                        </a:solidFill>
                        <a:latin typeface="Times New Roman" pitchFamily="18" charset="0"/>
                        <a:cs typeface="Times New Roman" pitchFamily="18" charset="0"/>
                      </a:endParaRPr>
                    </a:p>
                  </a:txBody>
                  <a:tcPr/>
                </a:tc>
                <a:tc>
                  <a:txBody>
                    <a:bodyPr/>
                    <a:lstStyle/>
                    <a:p>
                      <a:pPr algn="ctr"/>
                      <a:r>
                        <a:rPr lang="fr-FR" sz="1600" b="1" dirty="0" smtClean="0">
                          <a:solidFill>
                            <a:schemeClr val="bg1"/>
                          </a:solidFill>
                          <a:latin typeface="Times New Roman" pitchFamily="18" charset="0"/>
                          <a:cs typeface="Times New Roman" pitchFamily="18" charset="0"/>
                        </a:rPr>
                        <a:t>Maccheronccinis enrichies à 10%</a:t>
                      </a:r>
                      <a:endParaRPr lang="fr-FR" sz="1600" b="1" dirty="0">
                        <a:solidFill>
                          <a:schemeClr val="bg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chemeClr val="bg1"/>
                          </a:solidFill>
                          <a:latin typeface="Times New Roman" pitchFamily="18" charset="0"/>
                          <a:cs typeface="Times New Roman" pitchFamily="18" charset="0"/>
                        </a:rPr>
                        <a:t>Maccheronccinis enrichies à 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chemeClr val="bg1"/>
                          </a:solidFill>
                          <a:latin typeface="Times New Roman" pitchFamily="18" charset="0"/>
                          <a:cs typeface="Times New Roman" pitchFamily="18" charset="0"/>
                        </a:rPr>
                        <a:t>Maccheronccinis enrichies à 50%</a:t>
                      </a:r>
                    </a:p>
                  </a:txBody>
                  <a:tcPr/>
                </a:tc>
              </a:tr>
              <a:tr h="578385">
                <a:tc>
                  <a:txBody>
                    <a:bodyPr/>
                    <a:lstStyle/>
                    <a:p>
                      <a:pPr algn="ctr"/>
                      <a:r>
                        <a:rPr lang="fr-FR" sz="1600" b="1" dirty="0" smtClean="0">
                          <a:solidFill>
                            <a:srgbClr val="993300"/>
                          </a:solidFill>
                          <a:latin typeface="Times New Roman" pitchFamily="18" charset="0"/>
                          <a:cs typeface="Times New Roman" pitchFamily="18" charset="0"/>
                        </a:rPr>
                        <a:t>Calcium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fr-FR" sz="1600" b="1" dirty="0" smtClean="0">
                          <a:solidFill>
                            <a:srgbClr val="993300"/>
                          </a:solidFill>
                          <a:latin typeface="Times New Roman" pitchFamily="18" charset="0"/>
                          <a:cs typeface="Times New Roman" pitchFamily="18" charset="0"/>
                        </a:rPr>
                        <a:t>Crues </a:t>
                      </a:r>
                    </a:p>
                    <a:p>
                      <a:pPr algn="ctr"/>
                      <a:r>
                        <a:rPr lang="fr-FR" sz="1600" b="1" dirty="0" smtClean="0">
                          <a:solidFill>
                            <a:srgbClr val="993300"/>
                          </a:solidFill>
                          <a:latin typeface="Times New Roman" pitchFamily="18" charset="0"/>
                          <a:cs typeface="Times New Roman" pitchFamily="18" charset="0"/>
                        </a:rPr>
                        <a:t>Cuites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smtClean="0">
                          <a:solidFill>
                            <a:srgbClr val="993300"/>
                          </a:solidFill>
                          <a:latin typeface="Times New Roman" pitchFamily="18" charset="0"/>
                          <a:ea typeface="Calibri"/>
                          <a:cs typeface="Times New Roman" pitchFamily="18" charset="0"/>
                        </a:rPr>
                        <a:t>148.16±0.17 a</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pitchFamily="18" charset="0"/>
                          <a:ea typeface="Calibri"/>
                          <a:cs typeface="Times New Roman" pitchFamily="18" charset="0"/>
                        </a:rPr>
                        <a:t>123.7±8.6 c</a:t>
                      </a:r>
                      <a:endParaRPr lang="fr-FR" sz="1600" b="1" dirty="0" smtClean="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smtClean="0">
                          <a:solidFill>
                            <a:srgbClr val="993300"/>
                          </a:solidFill>
                          <a:latin typeface="Times New Roman" pitchFamily="18" charset="0"/>
                          <a:ea typeface="Calibri"/>
                          <a:cs typeface="Times New Roman" pitchFamily="18" charset="0"/>
                        </a:rPr>
                        <a:t>149.31±0.3 a</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pitchFamily="18" charset="0"/>
                          <a:ea typeface="Calibri"/>
                          <a:cs typeface="Times New Roman" pitchFamily="18" charset="0"/>
                        </a:rPr>
                        <a:t>152.6±3.6 a</a:t>
                      </a:r>
                      <a:endParaRPr lang="fr-FR" sz="1600" b="1" dirty="0" smtClean="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smtClean="0">
                          <a:solidFill>
                            <a:srgbClr val="993300"/>
                          </a:solidFill>
                          <a:latin typeface="Times New Roman" pitchFamily="18" charset="0"/>
                          <a:ea typeface="Calibri"/>
                          <a:cs typeface="Times New Roman" pitchFamily="18" charset="0"/>
                        </a:rPr>
                        <a:t>185.96±0.65 b</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pitchFamily="18" charset="0"/>
                          <a:ea typeface="Calibri"/>
                          <a:cs typeface="Times New Roman" pitchFamily="18" charset="0"/>
                        </a:rPr>
                        <a:t>147.6±0.4 a</a:t>
                      </a:r>
                      <a:endParaRPr lang="fr-FR" sz="1600" b="1" dirty="0" smtClean="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smtClean="0">
                          <a:solidFill>
                            <a:srgbClr val="993300"/>
                          </a:solidFill>
                          <a:latin typeface="Times New Roman" pitchFamily="18" charset="0"/>
                          <a:ea typeface="Calibri"/>
                          <a:cs typeface="Times New Roman" pitchFamily="18" charset="0"/>
                        </a:rPr>
                        <a:t>190.02±0.54 b</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pitchFamily="18" charset="0"/>
                          <a:ea typeface="Calibri"/>
                          <a:cs typeface="Times New Roman" pitchFamily="18" charset="0"/>
                        </a:rPr>
                        <a:t>144.3±0.01 a</a:t>
                      </a:r>
                      <a:endParaRPr lang="fr-FR" sz="1600" b="1" dirty="0" smtClean="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tcPr>
                </a:tc>
              </a:tr>
              <a:tr h="578385">
                <a:tc>
                  <a:txBody>
                    <a:bodyPr/>
                    <a:lstStyle/>
                    <a:p>
                      <a:pPr algn="ctr"/>
                      <a:r>
                        <a:rPr lang="fr-FR" sz="1600" b="1" dirty="0" smtClean="0">
                          <a:solidFill>
                            <a:srgbClr val="993300"/>
                          </a:solidFill>
                          <a:latin typeface="Times New Roman" pitchFamily="18" charset="0"/>
                          <a:cs typeface="Times New Roman" pitchFamily="18" charset="0"/>
                        </a:rPr>
                        <a:t>Fer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fr-FR" sz="1600" b="1" dirty="0" smtClean="0">
                          <a:solidFill>
                            <a:srgbClr val="993300"/>
                          </a:solidFill>
                          <a:latin typeface="Times New Roman" pitchFamily="18" charset="0"/>
                          <a:cs typeface="Times New Roman" pitchFamily="18" charset="0"/>
                        </a:rPr>
                        <a:t>Crues </a:t>
                      </a:r>
                    </a:p>
                    <a:p>
                      <a:pPr algn="ctr"/>
                      <a:r>
                        <a:rPr lang="fr-FR" sz="1600" b="1" dirty="0" smtClean="0">
                          <a:solidFill>
                            <a:srgbClr val="993300"/>
                          </a:solidFill>
                          <a:latin typeface="Times New Roman" pitchFamily="18" charset="0"/>
                          <a:cs typeface="Times New Roman" pitchFamily="18" charset="0"/>
                        </a:rPr>
                        <a:t>Cuites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993300"/>
                          </a:solidFill>
                          <a:latin typeface="Times New Roman" pitchFamily="18" charset="0"/>
                          <a:ea typeface="Calibri"/>
                          <a:cs typeface="Times New Roman" pitchFamily="18" charset="0"/>
                        </a:rPr>
                        <a:t>9.58±0.07 </a:t>
                      </a:r>
                      <a:r>
                        <a:rPr lang="en-US" sz="1600" b="1" dirty="0" smtClean="0">
                          <a:solidFill>
                            <a:srgbClr val="993300"/>
                          </a:solidFill>
                          <a:latin typeface="Times New Roman" pitchFamily="18" charset="0"/>
                          <a:ea typeface="Calibri"/>
                          <a:cs typeface="Times New Roman" pitchFamily="18" charset="0"/>
                        </a:rPr>
                        <a:t>a</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pitchFamily="18" charset="0"/>
                          <a:ea typeface="Calibri"/>
                          <a:cs typeface="Times New Roman" pitchFamily="18" charset="0"/>
                        </a:rPr>
                        <a:t>9.98±0.34 a</a:t>
                      </a:r>
                      <a:endParaRPr lang="fr-FR" sz="1600" b="1" dirty="0" smtClean="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993300"/>
                          </a:solidFill>
                          <a:latin typeface="Times New Roman" pitchFamily="18" charset="0"/>
                          <a:ea typeface="Calibri"/>
                          <a:cs typeface="Times New Roman" pitchFamily="18" charset="0"/>
                        </a:rPr>
                        <a:t>15.11±0.006 </a:t>
                      </a:r>
                      <a:r>
                        <a:rPr lang="en-US" sz="1600" b="1" dirty="0" smtClean="0">
                          <a:solidFill>
                            <a:srgbClr val="993300"/>
                          </a:solidFill>
                          <a:latin typeface="Times New Roman" pitchFamily="18" charset="0"/>
                          <a:ea typeface="Calibri"/>
                          <a:cs typeface="Times New Roman" pitchFamily="18" charset="0"/>
                        </a:rPr>
                        <a:t>b</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pitchFamily="18" charset="0"/>
                          <a:ea typeface="Calibri"/>
                          <a:cs typeface="Times New Roman" pitchFamily="18" charset="0"/>
                        </a:rPr>
                        <a:t>17.33±0.04 e</a:t>
                      </a:r>
                      <a:endParaRPr lang="fr-FR" sz="1600" b="1" dirty="0" smtClean="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993300"/>
                          </a:solidFill>
                          <a:latin typeface="Times New Roman" pitchFamily="18" charset="0"/>
                          <a:ea typeface="Calibri"/>
                          <a:cs typeface="Times New Roman" pitchFamily="18" charset="0"/>
                        </a:rPr>
                        <a:t>19.31±0.14 </a:t>
                      </a:r>
                      <a:r>
                        <a:rPr lang="en-US" sz="1600" b="1" dirty="0" smtClean="0">
                          <a:solidFill>
                            <a:srgbClr val="993300"/>
                          </a:solidFill>
                          <a:latin typeface="Times New Roman" pitchFamily="18" charset="0"/>
                          <a:ea typeface="Calibri"/>
                          <a:cs typeface="Times New Roman" pitchFamily="18" charset="0"/>
                        </a:rPr>
                        <a:t>c</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pitchFamily="18" charset="0"/>
                          <a:ea typeface="Calibri"/>
                          <a:cs typeface="Times New Roman" pitchFamily="18" charset="0"/>
                        </a:rPr>
                        <a:t>20±1 c</a:t>
                      </a:r>
                      <a:endParaRPr lang="fr-FR" sz="1600" b="1" dirty="0" smtClean="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993300"/>
                          </a:solidFill>
                          <a:latin typeface="Times New Roman" pitchFamily="18" charset="0"/>
                          <a:ea typeface="Calibri"/>
                          <a:cs typeface="Times New Roman" pitchFamily="18" charset="0"/>
                        </a:rPr>
                        <a:t>24.78±0.86 </a:t>
                      </a:r>
                      <a:r>
                        <a:rPr lang="en-US" sz="1600" b="1" dirty="0" smtClean="0">
                          <a:solidFill>
                            <a:srgbClr val="993300"/>
                          </a:solidFill>
                          <a:latin typeface="Times New Roman" pitchFamily="18" charset="0"/>
                          <a:ea typeface="Calibri"/>
                          <a:cs typeface="Times New Roman" pitchFamily="18" charset="0"/>
                        </a:rPr>
                        <a:t>d</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pitchFamily="18" charset="0"/>
                          <a:ea typeface="Calibri"/>
                          <a:cs typeface="Times New Roman" pitchFamily="18" charset="0"/>
                        </a:rPr>
                        <a:t>23.94±1 d</a:t>
                      </a:r>
                      <a:endParaRPr lang="fr-FR" sz="1600" b="1" dirty="0" smtClean="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tcPr>
                </a:tc>
              </a:tr>
              <a:tr h="578385">
                <a:tc>
                  <a:txBody>
                    <a:bodyPr/>
                    <a:lstStyle/>
                    <a:p>
                      <a:pPr algn="ctr"/>
                      <a:r>
                        <a:rPr lang="fr-FR" sz="1600" b="1" dirty="0" smtClean="0">
                          <a:solidFill>
                            <a:srgbClr val="993300"/>
                          </a:solidFill>
                          <a:latin typeface="Times New Roman" pitchFamily="18" charset="0"/>
                          <a:cs typeface="Times New Roman" pitchFamily="18" charset="0"/>
                        </a:rPr>
                        <a:t>Zinc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fr-FR" sz="1600" b="1" dirty="0" smtClean="0">
                          <a:solidFill>
                            <a:srgbClr val="993300"/>
                          </a:solidFill>
                          <a:latin typeface="Times New Roman" pitchFamily="18" charset="0"/>
                          <a:cs typeface="Times New Roman" pitchFamily="18" charset="0"/>
                        </a:rPr>
                        <a:t>Crues </a:t>
                      </a:r>
                    </a:p>
                    <a:p>
                      <a:pPr algn="ctr"/>
                      <a:r>
                        <a:rPr lang="fr-FR" sz="1600" b="1" dirty="0" smtClean="0">
                          <a:solidFill>
                            <a:srgbClr val="993300"/>
                          </a:solidFill>
                          <a:latin typeface="Times New Roman" pitchFamily="18" charset="0"/>
                          <a:cs typeface="Times New Roman" pitchFamily="18" charset="0"/>
                        </a:rPr>
                        <a:t>Cuites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993300"/>
                          </a:solidFill>
                          <a:latin typeface="Times New Roman" pitchFamily="18" charset="0"/>
                          <a:ea typeface="Calibri"/>
                          <a:cs typeface="Times New Roman" pitchFamily="18" charset="0"/>
                        </a:rPr>
                        <a:t>8.38±0.17 </a:t>
                      </a:r>
                      <a:r>
                        <a:rPr lang="en-US" sz="1600" b="1" dirty="0" smtClean="0">
                          <a:solidFill>
                            <a:srgbClr val="993300"/>
                          </a:solidFill>
                          <a:latin typeface="Times New Roman" pitchFamily="18" charset="0"/>
                          <a:ea typeface="Calibri"/>
                          <a:cs typeface="Times New Roman" pitchFamily="18" charset="0"/>
                        </a:rPr>
                        <a:t>a</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pitchFamily="18" charset="0"/>
                          <a:ea typeface="Calibri"/>
                          <a:cs typeface="Times New Roman" pitchFamily="18" charset="0"/>
                        </a:rPr>
                        <a:t>8.7±0.42 a</a:t>
                      </a:r>
                      <a:endParaRPr lang="fr-FR" sz="1600" b="1" dirty="0" smtClean="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993300"/>
                          </a:solidFill>
                          <a:latin typeface="Times New Roman" pitchFamily="18" charset="0"/>
                          <a:ea typeface="Calibri"/>
                          <a:cs typeface="Times New Roman" pitchFamily="18" charset="0"/>
                        </a:rPr>
                        <a:t>10.74±0.3 </a:t>
                      </a:r>
                      <a:r>
                        <a:rPr lang="en-US" sz="1600" b="1" dirty="0" smtClean="0">
                          <a:solidFill>
                            <a:srgbClr val="993300"/>
                          </a:solidFill>
                          <a:latin typeface="Times New Roman" pitchFamily="18" charset="0"/>
                          <a:ea typeface="Calibri"/>
                          <a:cs typeface="Times New Roman" pitchFamily="18" charset="0"/>
                        </a:rPr>
                        <a:t>b</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pitchFamily="18" charset="0"/>
                          <a:ea typeface="Calibri"/>
                          <a:cs typeface="Times New Roman" pitchFamily="18" charset="0"/>
                        </a:rPr>
                        <a:t>11.5±0.1 </a:t>
                      </a:r>
                      <a:r>
                        <a:rPr lang="en-US" sz="1600" b="1" dirty="0" err="1" smtClean="0">
                          <a:solidFill>
                            <a:srgbClr val="993300"/>
                          </a:solidFill>
                          <a:latin typeface="Times New Roman" pitchFamily="18" charset="0"/>
                          <a:ea typeface="Calibri"/>
                          <a:cs typeface="Times New Roman" pitchFamily="18" charset="0"/>
                        </a:rPr>
                        <a:t>bd</a:t>
                      </a:r>
                      <a:endParaRPr lang="fr-FR" sz="1600" b="1" dirty="0" smtClean="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993300"/>
                          </a:solidFill>
                          <a:latin typeface="Times New Roman" pitchFamily="18" charset="0"/>
                          <a:ea typeface="Calibri"/>
                          <a:cs typeface="Times New Roman" pitchFamily="18" charset="0"/>
                        </a:rPr>
                        <a:t>12.91±0.65 </a:t>
                      </a:r>
                      <a:r>
                        <a:rPr lang="en-US" sz="1600" b="1" dirty="0" smtClean="0">
                          <a:solidFill>
                            <a:srgbClr val="993300"/>
                          </a:solidFill>
                          <a:latin typeface="Times New Roman" pitchFamily="18" charset="0"/>
                          <a:ea typeface="Calibri"/>
                          <a:cs typeface="Times New Roman" pitchFamily="18" charset="0"/>
                        </a:rPr>
                        <a:t>c</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pitchFamily="18" charset="0"/>
                          <a:ea typeface="Calibri"/>
                          <a:cs typeface="Times New Roman" pitchFamily="18" charset="0"/>
                        </a:rPr>
                        <a:t>11.68±0.33 de</a:t>
                      </a:r>
                      <a:endParaRPr lang="fr-FR" sz="1600" b="1" dirty="0" smtClean="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993300"/>
                          </a:solidFill>
                          <a:latin typeface="Times New Roman" pitchFamily="18" charset="0"/>
                          <a:ea typeface="Calibri"/>
                          <a:cs typeface="Times New Roman" pitchFamily="18" charset="0"/>
                        </a:rPr>
                        <a:t>15±0.6 </a:t>
                      </a:r>
                      <a:r>
                        <a:rPr lang="en-US" sz="1600" b="1" dirty="0" smtClean="0">
                          <a:solidFill>
                            <a:srgbClr val="993300"/>
                          </a:solidFill>
                          <a:latin typeface="Times New Roman" pitchFamily="18" charset="0"/>
                          <a:ea typeface="Calibri"/>
                          <a:cs typeface="Times New Roman" pitchFamily="18" charset="0"/>
                        </a:rPr>
                        <a:t>d</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pitchFamily="18" charset="0"/>
                          <a:ea typeface="Calibri"/>
                          <a:cs typeface="Times New Roman" pitchFamily="18" charset="0"/>
                        </a:rPr>
                        <a:t>12.53 </a:t>
                      </a:r>
                      <a:r>
                        <a:rPr lang="en-US" sz="1600" b="1" dirty="0" err="1" smtClean="0">
                          <a:solidFill>
                            <a:srgbClr val="993300"/>
                          </a:solidFill>
                          <a:latin typeface="Times New Roman" pitchFamily="18" charset="0"/>
                          <a:ea typeface="Calibri"/>
                          <a:cs typeface="Times New Roman" pitchFamily="18" charset="0"/>
                        </a:rPr>
                        <a:t>ce</a:t>
                      </a:r>
                      <a:endParaRPr lang="fr-FR" sz="1600" b="1" dirty="0" smtClean="0">
                        <a:solidFill>
                          <a:srgbClr val="9933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tcPr>
                </a:tc>
              </a:tr>
              <a:tr h="578385">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Lys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Crues </a:t>
                      </a:r>
                    </a:p>
                    <a:p>
                      <a:pPr algn="ctr">
                        <a:lnSpc>
                          <a:spcPct val="100000"/>
                        </a:lnSpc>
                      </a:pPr>
                      <a:r>
                        <a:rPr lang="fr-FR" sz="1600" b="1" dirty="0" smtClean="0">
                          <a:solidFill>
                            <a:srgbClr val="993300"/>
                          </a:solidFill>
                          <a:latin typeface="Times New Roman" pitchFamily="18" charset="0"/>
                          <a:cs typeface="Times New Roman" pitchFamily="18" charset="0"/>
                        </a:rPr>
                        <a:t>Cuites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fr-FR" sz="1600" b="1" dirty="0" smtClean="0">
                          <a:solidFill>
                            <a:srgbClr val="993300"/>
                          </a:solidFill>
                          <a:latin typeface="Times New Roman"/>
                          <a:ea typeface="Calibri"/>
                          <a:cs typeface="Arial"/>
                        </a:rPr>
                        <a:t>2.69±0.01 a</a:t>
                      </a:r>
                      <a:r>
                        <a:rPr lang="fr-FR" sz="1600" b="1" baseline="0" dirty="0" smtClean="0">
                          <a:solidFill>
                            <a:srgbClr val="993300"/>
                          </a:solidFill>
                          <a:latin typeface="Times New Roman"/>
                          <a:ea typeface="Calibri"/>
                          <a:cs typeface="Arial"/>
                        </a:rPr>
                        <a:t> </a:t>
                      </a:r>
                      <a:r>
                        <a:rPr lang="fr-FR" sz="1600" b="1" dirty="0" smtClean="0">
                          <a:solidFill>
                            <a:srgbClr val="993300"/>
                          </a:solidFill>
                          <a:latin typeface="Times New Roman"/>
                          <a:ea typeface="Calibri"/>
                          <a:cs typeface="Arial"/>
                        </a:rPr>
                        <a:t>2.73±0.01 a</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10.3±0.11 b</a:t>
                      </a:r>
                    </a:p>
                    <a:p>
                      <a:pPr algn="ctr">
                        <a:lnSpc>
                          <a:spcPct val="100000"/>
                        </a:lnSpc>
                        <a:spcAft>
                          <a:spcPts val="0"/>
                        </a:spcAft>
                      </a:pPr>
                      <a:r>
                        <a:rPr lang="fr-FR" sz="1600" b="1" dirty="0" smtClean="0">
                          <a:solidFill>
                            <a:srgbClr val="993300"/>
                          </a:solidFill>
                          <a:latin typeface="Times New Roman"/>
                          <a:ea typeface="Calibri"/>
                          <a:cs typeface="Arial"/>
                        </a:rPr>
                        <a:t>10.77±0.11 </a:t>
                      </a:r>
                      <a:r>
                        <a:rPr lang="fr-FR" sz="1600" b="1" dirty="0">
                          <a:solidFill>
                            <a:srgbClr val="993300"/>
                          </a:solidFill>
                          <a:latin typeface="Times New Roman"/>
                          <a:ea typeface="Calibri"/>
                          <a:cs typeface="Arial"/>
                        </a:rPr>
                        <a:t>c</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600598">
                <a:tc>
                  <a:txBody>
                    <a:bodyPr/>
                    <a:lstStyle/>
                    <a:p>
                      <a:pPr algn="ctr"/>
                      <a:r>
                        <a:rPr lang="fr-FR" sz="1600" b="1" dirty="0" err="1" smtClean="0">
                          <a:solidFill>
                            <a:srgbClr val="993300"/>
                          </a:solidFill>
                          <a:latin typeface="Times New Roman" pitchFamily="18" charset="0"/>
                          <a:cs typeface="Times New Roman" pitchFamily="18" charset="0"/>
                        </a:rPr>
                        <a:t>Thr</a:t>
                      </a:r>
                      <a:r>
                        <a:rPr lang="fr-FR" sz="1600" b="1" dirty="0" smtClean="0">
                          <a:solidFill>
                            <a:srgbClr val="993300"/>
                          </a:solidFill>
                          <a:latin typeface="Times New Roman" pitchFamily="18" charset="0"/>
                          <a:cs typeface="Times New Roman" pitchFamily="18" charset="0"/>
                        </a:rPr>
                        <a:t>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fr-FR" sz="1600" b="1" dirty="0" smtClean="0">
                          <a:solidFill>
                            <a:srgbClr val="993300"/>
                          </a:solidFill>
                          <a:latin typeface="Times New Roman" pitchFamily="18" charset="0"/>
                          <a:cs typeface="Times New Roman" pitchFamily="18" charset="0"/>
                        </a:rPr>
                        <a:t>Crues </a:t>
                      </a:r>
                    </a:p>
                    <a:p>
                      <a:pPr algn="ctr"/>
                      <a:r>
                        <a:rPr lang="fr-FR" sz="1600" b="1" dirty="0" smtClean="0">
                          <a:solidFill>
                            <a:srgbClr val="993300"/>
                          </a:solidFill>
                          <a:latin typeface="Times New Roman" pitchFamily="18" charset="0"/>
                          <a:cs typeface="Times New Roman" pitchFamily="18" charset="0"/>
                        </a:rPr>
                        <a:t>Cuites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fr-FR" sz="1600" b="1" dirty="0">
                          <a:solidFill>
                            <a:srgbClr val="993300"/>
                          </a:solidFill>
                          <a:latin typeface="Times New Roman"/>
                          <a:ea typeface="Calibri"/>
                          <a:cs typeface="Arial"/>
                        </a:rPr>
                        <a:t>3.51±0.03 </a:t>
                      </a:r>
                      <a:r>
                        <a:rPr lang="fr-FR" sz="1600" b="1" dirty="0" smtClean="0">
                          <a:solidFill>
                            <a:srgbClr val="993300"/>
                          </a:solidFill>
                          <a:latin typeface="Times New Roman"/>
                          <a:ea typeface="Calibri"/>
                          <a:cs typeface="Arial"/>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3.79±0.13 b</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6.76±0.05 c</a:t>
                      </a:r>
                    </a:p>
                    <a:p>
                      <a:pPr algn="ctr">
                        <a:lnSpc>
                          <a:spcPct val="100000"/>
                        </a:lnSpc>
                        <a:spcAft>
                          <a:spcPts val="0"/>
                        </a:spcAft>
                      </a:pPr>
                      <a:r>
                        <a:rPr lang="fr-FR" sz="1600" b="1" dirty="0" smtClean="0">
                          <a:solidFill>
                            <a:srgbClr val="993300"/>
                          </a:solidFill>
                          <a:latin typeface="Times New Roman"/>
                          <a:ea typeface="Calibri"/>
                          <a:cs typeface="Arial"/>
                        </a:rPr>
                        <a:t>7.35±0.11 </a:t>
                      </a:r>
                      <a:r>
                        <a:rPr lang="fr-FR" sz="1600" b="1" dirty="0">
                          <a:solidFill>
                            <a:srgbClr val="993300"/>
                          </a:solidFill>
                          <a:latin typeface="Times New Roman"/>
                          <a:ea typeface="Calibri"/>
                          <a:cs typeface="Arial"/>
                        </a:rPr>
                        <a:t>d</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600598">
                <a:tc>
                  <a:txBody>
                    <a:bodyPr/>
                    <a:lstStyle/>
                    <a:p>
                      <a:pPr algn="ctr"/>
                      <a:r>
                        <a:rPr lang="fr-FR" sz="1600" b="1" dirty="0" err="1" smtClean="0">
                          <a:solidFill>
                            <a:srgbClr val="993300"/>
                          </a:solidFill>
                          <a:latin typeface="Times New Roman" pitchFamily="18" charset="0"/>
                          <a:cs typeface="Times New Roman" pitchFamily="18" charset="0"/>
                        </a:rPr>
                        <a:t>Phe</a:t>
                      </a:r>
                      <a:r>
                        <a:rPr lang="fr-FR" sz="1600" b="1" dirty="0" smtClean="0">
                          <a:solidFill>
                            <a:srgbClr val="993300"/>
                          </a:solidFill>
                          <a:latin typeface="Times New Roman" pitchFamily="18" charset="0"/>
                          <a:cs typeface="Times New Roman" pitchFamily="18" charset="0"/>
                        </a:rPr>
                        <a:t>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Crues </a:t>
                      </a:r>
                    </a:p>
                    <a:p>
                      <a:pPr algn="ctr">
                        <a:lnSpc>
                          <a:spcPct val="100000"/>
                        </a:lnSpc>
                      </a:pPr>
                      <a:r>
                        <a:rPr lang="fr-FR" sz="1600" b="1" dirty="0" smtClean="0">
                          <a:solidFill>
                            <a:srgbClr val="993300"/>
                          </a:solidFill>
                          <a:latin typeface="Times New Roman" pitchFamily="18" charset="0"/>
                          <a:cs typeface="Times New Roman" pitchFamily="18" charset="0"/>
                        </a:rPr>
                        <a:t>Cuites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fr-FR" sz="1600" b="1" dirty="0">
                          <a:solidFill>
                            <a:srgbClr val="993300"/>
                          </a:solidFill>
                          <a:latin typeface="Times New Roman"/>
                          <a:ea typeface="Calibri"/>
                          <a:cs typeface="Arial"/>
                        </a:rPr>
                        <a:t>6.64±0.03 </a:t>
                      </a:r>
                      <a:r>
                        <a:rPr lang="fr-FR" sz="1600" b="1" dirty="0" smtClean="0">
                          <a:solidFill>
                            <a:srgbClr val="993300"/>
                          </a:solidFill>
                          <a:latin typeface="Times New Roman"/>
                          <a:ea typeface="Calibri"/>
                          <a:cs typeface="Arial"/>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6.8±0 a</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9.7±0.05 b</a:t>
                      </a:r>
                    </a:p>
                    <a:p>
                      <a:pPr algn="ctr">
                        <a:lnSpc>
                          <a:spcPct val="100000"/>
                        </a:lnSpc>
                        <a:spcAft>
                          <a:spcPts val="0"/>
                        </a:spcAft>
                      </a:pPr>
                      <a:r>
                        <a:rPr lang="fr-FR" sz="1600" b="1" dirty="0" smtClean="0">
                          <a:solidFill>
                            <a:srgbClr val="993300"/>
                          </a:solidFill>
                          <a:latin typeface="Times New Roman"/>
                          <a:ea typeface="Calibri"/>
                          <a:cs typeface="Arial"/>
                        </a:rPr>
                        <a:t>10±0.2 </a:t>
                      </a:r>
                      <a:r>
                        <a:rPr lang="fr-FR" sz="1600" b="1" dirty="0">
                          <a:solidFill>
                            <a:srgbClr val="993300"/>
                          </a:solidFill>
                          <a:latin typeface="Times New Roman"/>
                          <a:ea typeface="Calibri"/>
                          <a:cs typeface="Arial"/>
                        </a:rPr>
                        <a:t>c</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600598">
                <a:tc>
                  <a:txBody>
                    <a:bodyPr/>
                    <a:lstStyle/>
                    <a:p>
                      <a:pPr algn="ctr"/>
                      <a:r>
                        <a:rPr lang="fr-FR" sz="1600" b="1" dirty="0" smtClean="0">
                          <a:solidFill>
                            <a:srgbClr val="993300"/>
                          </a:solidFill>
                          <a:latin typeface="Times New Roman" pitchFamily="18" charset="0"/>
                          <a:cs typeface="Times New Roman" pitchFamily="18" charset="0"/>
                        </a:rPr>
                        <a:t>Val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Crues </a:t>
                      </a:r>
                    </a:p>
                    <a:p>
                      <a:pPr algn="ctr">
                        <a:lnSpc>
                          <a:spcPct val="100000"/>
                        </a:lnSpc>
                      </a:pPr>
                      <a:r>
                        <a:rPr lang="fr-FR" sz="1600" b="1" dirty="0" smtClean="0">
                          <a:solidFill>
                            <a:srgbClr val="993300"/>
                          </a:solidFill>
                          <a:latin typeface="Times New Roman" pitchFamily="18" charset="0"/>
                          <a:cs typeface="Times New Roman" pitchFamily="18" charset="0"/>
                        </a:rPr>
                        <a:t>Cuites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fr-FR" sz="1600" b="1" dirty="0" smtClean="0">
                          <a:solidFill>
                            <a:srgbClr val="993300"/>
                          </a:solidFill>
                          <a:latin typeface="Times New Roman"/>
                          <a:ea typeface="Calibri"/>
                          <a:cs typeface="Arial"/>
                        </a:rPr>
                        <a:t>4.5±0.02 a</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4.81±0.03 b</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7.77±0.09 c</a:t>
                      </a:r>
                    </a:p>
                    <a:p>
                      <a:pPr algn="ctr">
                        <a:lnSpc>
                          <a:spcPct val="100000"/>
                        </a:lnSpc>
                        <a:spcAft>
                          <a:spcPts val="0"/>
                        </a:spcAft>
                      </a:pPr>
                      <a:r>
                        <a:rPr lang="fr-FR" sz="1600" b="1" dirty="0" smtClean="0">
                          <a:solidFill>
                            <a:srgbClr val="993300"/>
                          </a:solidFill>
                          <a:latin typeface="Times New Roman"/>
                          <a:ea typeface="Calibri"/>
                          <a:cs typeface="Arial"/>
                        </a:rPr>
                        <a:t>8.34±0.28 </a:t>
                      </a:r>
                      <a:r>
                        <a:rPr lang="fr-FR" sz="1600" b="1" dirty="0">
                          <a:solidFill>
                            <a:srgbClr val="993300"/>
                          </a:solidFill>
                          <a:latin typeface="Times New Roman"/>
                          <a:ea typeface="Calibri"/>
                          <a:cs typeface="Arial"/>
                        </a:rPr>
                        <a:t>d</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600598">
                <a:tc>
                  <a:txBody>
                    <a:bodyPr/>
                    <a:lstStyle/>
                    <a:p>
                      <a:pPr algn="ctr"/>
                      <a:r>
                        <a:rPr lang="fr-FR" sz="1600" b="1" dirty="0" err="1" smtClean="0">
                          <a:solidFill>
                            <a:srgbClr val="993300"/>
                          </a:solidFill>
                          <a:latin typeface="Times New Roman" pitchFamily="18" charset="0"/>
                          <a:cs typeface="Times New Roman" pitchFamily="18" charset="0"/>
                        </a:rPr>
                        <a:t>His</a:t>
                      </a:r>
                      <a:r>
                        <a:rPr lang="fr-FR" sz="1600" b="1" dirty="0" smtClean="0">
                          <a:solidFill>
                            <a:srgbClr val="993300"/>
                          </a:solidFill>
                          <a:latin typeface="Times New Roman" pitchFamily="18" charset="0"/>
                          <a:cs typeface="Times New Roman" pitchFamily="18" charset="0"/>
                        </a:rPr>
                        <a:t> </a:t>
                      </a:r>
                    </a:p>
                    <a:p>
                      <a:pPr algn="ct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Crues </a:t>
                      </a:r>
                    </a:p>
                    <a:p>
                      <a:pPr algn="ctr">
                        <a:lnSpc>
                          <a:spcPct val="100000"/>
                        </a:lnSpc>
                      </a:pPr>
                      <a:r>
                        <a:rPr lang="fr-FR" sz="1600" b="1" dirty="0" smtClean="0">
                          <a:solidFill>
                            <a:srgbClr val="993300"/>
                          </a:solidFill>
                          <a:latin typeface="Times New Roman" pitchFamily="18" charset="0"/>
                          <a:cs typeface="Times New Roman" pitchFamily="18" charset="0"/>
                        </a:rPr>
                        <a:t>Cuites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fr-FR" sz="1600" b="1" dirty="0">
                          <a:solidFill>
                            <a:srgbClr val="993300"/>
                          </a:solidFill>
                          <a:latin typeface="Times New Roman"/>
                          <a:ea typeface="Calibri"/>
                          <a:cs typeface="Arial"/>
                        </a:rPr>
                        <a:t>3.21±0.06 </a:t>
                      </a:r>
                      <a:r>
                        <a:rPr lang="fr-FR" sz="1600" b="1" dirty="0" smtClean="0">
                          <a:solidFill>
                            <a:srgbClr val="993300"/>
                          </a:solidFill>
                          <a:latin typeface="Times New Roman"/>
                          <a:ea typeface="Calibri"/>
                          <a:cs typeface="Arial"/>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3.56±0.02 b</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5.77±0.11 c</a:t>
                      </a:r>
                    </a:p>
                    <a:p>
                      <a:pPr algn="ctr">
                        <a:lnSpc>
                          <a:spcPct val="100000"/>
                        </a:lnSpc>
                        <a:spcAft>
                          <a:spcPts val="0"/>
                        </a:spcAft>
                      </a:pPr>
                      <a:r>
                        <a:rPr lang="fr-FR" sz="1600" b="1" dirty="0" smtClean="0">
                          <a:solidFill>
                            <a:srgbClr val="993300"/>
                          </a:solidFill>
                          <a:latin typeface="Times New Roman"/>
                          <a:ea typeface="Calibri"/>
                          <a:cs typeface="Arial"/>
                        </a:rPr>
                        <a:t>5.82±0.05 </a:t>
                      </a:r>
                      <a:r>
                        <a:rPr lang="fr-FR" sz="1600" b="1" dirty="0">
                          <a:solidFill>
                            <a:srgbClr val="993300"/>
                          </a:solidFill>
                          <a:latin typeface="Times New Roman"/>
                          <a:ea typeface="Calibri"/>
                          <a:cs typeface="Arial"/>
                        </a:rPr>
                        <a:t>c</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600598">
                <a:tc>
                  <a:txBody>
                    <a:bodyPr/>
                    <a:lstStyle/>
                    <a:p>
                      <a:pPr algn="ctr"/>
                      <a:r>
                        <a:rPr lang="fr-FR" sz="1600" b="1" dirty="0" smtClean="0">
                          <a:solidFill>
                            <a:srgbClr val="993300"/>
                          </a:solidFill>
                          <a:latin typeface="Times New Roman" pitchFamily="18" charset="0"/>
                          <a:cs typeface="Times New Roman" pitchFamily="18" charset="0"/>
                        </a:rPr>
                        <a:t>Ile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Crues </a:t>
                      </a:r>
                    </a:p>
                    <a:p>
                      <a:pPr algn="ctr">
                        <a:lnSpc>
                          <a:spcPct val="100000"/>
                        </a:lnSpc>
                      </a:pPr>
                      <a:r>
                        <a:rPr lang="fr-FR" sz="1600" b="1" dirty="0" smtClean="0">
                          <a:solidFill>
                            <a:srgbClr val="993300"/>
                          </a:solidFill>
                          <a:latin typeface="Times New Roman" pitchFamily="18" charset="0"/>
                          <a:cs typeface="Times New Roman" pitchFamily="18" charset="0"/>
                        </a:rPr>
                        <a:t>Cuites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fr-FR" sz="1600" b="1" dirty="0">
                          <a:solidFill>
                            <a:srgbClr val="993300"/>
                          </a:solidFill>
                          <a:latin typeface="Times New Roman"/>
                          <a:ea typeface="Calibri"/>
                          <a:cs typeface="Arial"/>
                        </a:rPr>
                        <a:t>3.97±0.08 </a:t>
                      </a:r>
                      <a:r>
                        <a:rPr lang="fr-FR" sz="1600" b="1" dirty="0" smtClean="0">
                          <a:solidFill>
                            <a:srgbClr val="993300"/>
                          </a:solidFill>
                          <a:latin typeface="Times New Roman"/>
                          <a:ea typeface="Calibri"/>
                          <a:cs typeface="Arial"/>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4.39±0.01 b</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7.31±0.06 c</a:t>
                      </a:r>
                    </a:p>
                    <a:p>
                      <a:pPr algn="ctr">
                        <a:lnSpc>
                          <a:spcPct val="100000"/>
                        </a:lnSpc>
                        <a:spcAft>
                          <a:spcPts val="0"/>
                        </a:spcAft>
                      </a:pPr>
                      <a:r>
                        <a:rPr lang="fr-FR" sz="1600" b="1" dirty="0" smtClean="0">
                          <a:solidFill>
                            <a:srgbClr val="993300"/>
                          </a:solidFill>
                          <a:latin typeface="Times New Roman"/>
                          <a:ea typeface="Calibri"/>
                          <a:cs typeface="Arial"/>
                        </a:rPr>
                        <a:t>7.72±0.06 </a:t>
                      </a:r>
                      <a:r>
                        <a:rPr lang="fr-FR" sz="1600" b="1" dirty="0">
                          <a:solidFill>
                            <a:srgbClr val="993300"/>
                          </a:solidFill>
                          <a:latin typeface="Times New Roman"/>
                          <a:ea typeface="Calibri"/>
                          <a:cs typeface="Arial"/>
                        </a:rPr>
                        <a:t>d</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600598">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Leu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Crues </a:t>
                      </a:r>
                    </a:p>
                    <a:p>
                      <a:pPr algn="ctr">
                        <a:lnSpc>
                          <a:spcPct val="100000"/>
                        </a:lnSpc>
                      </a:pPr>
                      <a:r>
                        <a:rPr lang="fr-FR" sz="1600" b="1" dirty="0" smtClean="0">
                          <a:solidFill>
                            <a:srgbClr val="993300"/>
                          </a:solidFill>
                          <a:latin typeface="Times New Roman" pitchFamily="18" charset="0"/>
                          <a:cs typeface="Times New Roman" pitchFamily="18" charset="0"/>
                        </a:rPr>
                        <a:t>Cuites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fr-FR" sz="1600" b="1" dirty="0">
                          <a:solidFill>
                            <a:srgbClr val="993300"/>
                          </a:solidFill>
                          <a:latin typeface="Times New Roman"/>
                          <a:ea typeface="Calibri"/>
                          <a:cs typeface="Arial"/>
                        </a:rPr>
                        <a:t>9.4±0.25 </a:t>
                      </a:r>
                      <a:r>
                        <a:rPr lang="fr-FR" sz="1600" b="1" dirty="0" smtClean="0">
                          <a:solidFill>
                            <a:srgbClr val="993300"/>
                          </a:solidFill>
                          <a:latin typeface="Times New Roman"/>
                          <a:ea typeface="Calibri"/>
                          <a:cs typeface="Arial"/>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10.02±0.07 b</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15.05±0.06 c</a:t>
                      </a:r>
                    </a:p>
                    <a:p>
                      <a:pPr algn="ctr">
                        <a:lnSpc>
                          <a:spcPct val="100000"/>
                        </a:lnSpc>
                        <a:spcAft>
                          <a:spcPts val="0"/>
                        </a:spcAft>
                      </a:pPr>
                      <a:r>
                        <a:rPr lang="fr-FR" sz="1600" b="1" dirty="0" smtClean="0">
                          <a:solidFill>
                            <a:srgbClr val="993300"/>
                          </a:solidFill>
                          <a:latin typeface="Times New Roman"/>
                          <a:ea typeface="Calibri"/>
                          <a:cs typeface="Arial"/>
                        </a:rPr>
                        <a:t>15.65±0.05 </a:t>
                      </a:r>
                      <a:r>
                        <a:rPr lang="fr-FR" sz="1600" b="1" dirty="0">
                          <a:solidFill>
                            <a:srgbClr val="993300"/>
                          </a:solidFill>
                          <a:latin typeface="Times New Roman"/>
                          <a:ea typeface="Calibri"/>
                          <a:cs typeface="Arial"/>
                        </a:rPr>
                        <a:t>d</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bl>
          </a:graphicData>
        </a:graphic>
      </p:graphicFrame>
      <p:sp>
        <p:nvSpPr>
          <p:cNvPr id="5" name="Espace réservé du numéro de diapositive 4"/>
          <p:cNvSpPr>
            <a:spLocks noGrp="1"/>
          </p:cNvSpPr>
          <p:nvPr>
            <p:ph type="sldNum" sz="quarter" idx="12"/>
          </p:nvPr>
        </p:nvSpPr>
        <p:spPr/>
        <p:txBody>
          <a:bodyPr/>
          <a:lstStyle/>
          <a:p>
            <a:fld id="{595DA4C4-1FAB-46A1-BC97-01521FB48311}" type="slidenum">
              <a:rPr lang="es-ES" smtClean="0"/>
              <a:pPr/>
              <a:t>33</a:t>
            </a:fld>
            <a:endParaRPr lang="es-ES"/>
          </a:p>
        </p:txBody>
      </p:sp>
      <p:sp>
        <p:nvSpPr>
          <p:cNvPr id="4" name="Rectangle 3"/>
          <p:cNvSpPr/>
          <p:nvPr/>
        </p:nvSpPr>
        <p:spPr>
          <a:xfrm>
            <a:off x="4129692" y="857232"/>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6" name="Rectangle 5"/>
          <p:cNvSpPr/>
          <p:nvPr/>
        </p:nvSpPr>
        <p:spPr>
          <a:xfrm>
            <a:off x="7429520" y="854952"/>
            <a:ext cx="16196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7" name="Rectangle 6"/>
          <p:cNvSpPr/>
          <p:nvPr/>
        </p:nvSpPr>
        <p:spPr>
          <a:xfrm>
            <a:off x="2357422" y="852672"/>
            <a:ext cx="172819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8" name="Rectangle 7"/>
          <p:cNvSpPr/>
          <p:nvPr/>
        </p:nvSpPr>
        <p:spPr>
          <a:xfrm>
            <a:off x="5857884" y="857232"/>
            <a:ext cx="158417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9" name="Rectangle 8"/>
          <p:cNvSpPr/>
          <p:nvPr/>
        </p:nvSpPr>
        <p:spPr>
          <a:xfrm>
            <a:off x="2411760" y="2060848"/>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1" name="Rectangle 10"/>
          <p:cNvSpPr/>
          <p:nvPr/>
        </p:nvSpPr>
        <p:spPr>
          <a:xfrm>
            <a:off x="7429520" y="2060848"/>
            <a:ext cx="16196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2" name="Rectangle 11"/>
          <p:cNvSpPr/>
          <p:nvPr/>
        </p:nvSpPr>
        <p:spPr>
          <a:xfrm>
            <a:off x="2411760" y="2636912"/>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3" name="Rectangle 12"/>
          <p:cNvSpPr/>
          <p:nvPr/>
        </p:nvSpPr>
        <p:spPr>
          <a:xfrm>
            <a:off x="7429520" y="2636912"/>
            <a:ext cx="16196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4" name="Rectangle 13"/>
          <p:cNvSpPr/>
          <p:nvPr/>
        </p:nvSpPr>
        <p:spPr>
          <a:xfrm>
            <a:off x="2411760" y="3212406"/>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5" name="Rectangle 14"/>
          <p:cNvSpPr/>
          <p:nvPr/>
        </p:nvSpPr>
        <p:spPr>
          <a:xfrm>
            <a:off x="7429520" y="3214686"/>
            <a:ext cx="1643074"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to="" calcmode="lin" valueType="num">
                                      <p:cBhvr>
                                        <p:cTn id="16" dur="1" fill="hold"/>
                                        <p:tgtEl>
                                          <p:spTgt spid="6"/>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4"/>
                                        </p:tgtEl>
                                        <p:attrNameLst>
                                          <p:attrName>ppt_x</p:attrName>
                                        </p:attrNameLst>
                                      </p:cBhvr>
                                      <p:tavLst>
                                        <p:tav tm="0">
                                          <p:val>
                                            <p:strVal val="ppt_x"/>
                                          </p:val>
                                        </p:tav>
                                        <p:tav tm="100000">
                                          <p:val>
                                            <p:strVal val="ppt_x"/>
                                          </p:val>
                                        </p:tav>
                                      </p:tavLst>
                                    </p:anim>
                                    <p:anim calcmode="lin" valueType="num">
                                      <p:cBhvr additive="base">
                                        <p:cTn id="21" dur="500"/>
                                        <p:tgtEl>
                                          <p:spTgt spid="4"/>
                                        </p:tgtEl>
                                        <p:attrNameLst>
                                          <p:attrName>ppt_y</p:attrName>
                                        </p:attrNameLst>
                                      </p:cBhvr>
                                      <p:tavLst>
                                        <p:tav tm="0">
                                          <p:val>
                                            <p:strVal val="ppt_y"/>
                                          </p:val>
                                        </p:tav>
                                        <p:tav tm="100000">
                                          <p:val>
                                            <p:strVal val="1+ppt_h/2"/>
                                          </p:val>
                                        </p:tav>
                                      </p:tavLst>
                                    </p:anim>
                                    <p:set>
                                      <p:cBhvr>
                                        <p:cTn id="22" dur="1" fill="hold">
                                          <p:stCondLst>
                                            <p:cond delay="499"/>
                                          </p:stCondLst>
                                        </p:cTn>
                                        <p:tgtEl>
                                          <p:spTgt spid="4"/>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par>
                                <p:cTn id="27" presetID="24"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to="" calcmode="lin" valueType="num">
                                      <p:cBhvr>
                                        <p:cTn id="29" dur="1" fill="hold"/>
                                        <p:tgtEl>
                                          <p:spTgt spid="7"/>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8"/>
                                        </p:tgtEl>
                                        <p:attrNameLst>
                                          <p:attrName>ppt_x</p:attrName>
                                        </p:attrNameLst>
                                      </p:cBhvr>
                                      <p:tavLst>
                                        <p:tav tm="0">
                                          <p:val>
                                            <p:strVal val="ppt_x"/>
                                          </p:val>
                                        </p:tav>
                                        <p:tav tm="100000">
                                          <p:val>
                                            <p:strVal val="ppt_x"/>
                                          </p:val>
                                        </p:tav>
                                      </p:tavLst>
                                    </p:anim>
                                    <p:anim calcmode="lin" valueType="num">
                                      <p:cBhvr additive="base">
                                        <p:cTn id="41" dur="500"/>
                                        <p:tgtEl>
                                          <p:spTgt spid="8"/>
                                        </p:tgtEl>
                                        <p:attrNameLst>
                                          <p:attrName>ppt_y</p:attrName>
                                        </p:attrNameLst>
                                      </p:cBhvr>
                                      <p:tavLst>
                                        <p:tav tm="0">
                                          <p:val>
                                            <p:strVal val="ppt_y"/>
                                          </p:val>
                                        </p:tav>
                                        <p:tav tm="100000">
                                          <p:val>
                                            <p:strVal val="1+ppt_h/2"/>
                                          </p:val>
                                        </p:tav>
                                      </p:tavLst>
                                    </p:anim>
                                    <p:set>
                                      <p:cBhvr>
                                        <p:cTn id="42" dur="1" fill="hold">
                                          <p:stCondLst>
                                            <p:cond delay="499"/>
                                          </p:stCondLst>
                                        </p:cTn>
                                        <p:tgtEl>
                                          <p:spTgt spid="8"/>
                                        </p:tgtEl>
                                        <p:attrNameLst>
                                          <p:attrName>style.visibility</p:attrName>
                                        </p:attrNameLst>
                                      </p:cBhvr>
                                      <p:to>
                                        <p:strVal val="hidden"/>
                                      </p:to>
                                    </p:set>
                                  </p:childTnLst>
                                </p:cTn>
                              </p:par>
                              <p:par>
                                <p:cTn id="43" presetID="24"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to="" calcmode="lin" valueType="num">
                                      <p:cBhvr>
                                        <p:cTn id="45" dur="1" fill="hold"/>
                                        <p:tgtEl>
                                          <p:spTgt spid="9"/>
                                        </p:tgtEl>
                                        <p:attrNameLst>
                                          <p:attrName/>
                                        </p:attrNameLst>
                                      </p:cBhvr>
                                    </p:anim>
                                  </p:childTnLst>
                                </p:cTn>
                              </p:par>
                              <p:par>
                                <p:cTn id="46" presetID="24"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to="" calcmode="lin" valueType="num">
                                      <p:cBhvr>
                                        <p:cTn id="48" dur="1" fill="hold"/>
                                        <p:tgtEl>
                                          <p:spTgt spid="11"/>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9"/>
                                        </p:tgtEl>
                                        <p:attrNameLst>
                                          <p:attrName>ppt_x</p:attrName>
                                        </p:attrNameLst>
                                      </p:cBhvr>
                                      <p:tavLst>
                                        <p:tav tm="0">
                                          <p:val>
                                            <p:strVal val="ppt_x"/>
                                          </p:val>
                                        </p:tav>
                                        <p:tav tm="100000">
                                          <p:val>
                                            <p:strVal val="ppt_x"/>
                                          </p:val>
                                        </p:tav>
                                      </p:tavLst>
                                    </p:anim>
                                    <p:anim calcmode="lin" valueType="num">
                                      <p:cBhvr additive="base">
                                        <p:cTn id="53" dur="500"/>
                                        <p:tgtEl>
                                          <p:spTgt spid="9"/>
                                        </p:tgtEl>
                                        <p:attrNameLst>
                                          <p:attrName>ppt_y</p:attrName>
                                        </p:attrNameLst>
                                      </p:cBhvr>
                                      <p:tavLst>
                                        <p:tav tm="0">
                                          <p:val>
                                            <p:strVal val="ppt_y"/>
                                          </p:val>
                                        </p:tav>
                                        <p:tav tm="100000">
                                          <p:val>
                                            <p:strVal val="1+ppt_h/2"/>
                                          </p:val>
                                        </p:tav>
                                      </p:tavLst>
                                    </p:anim>
                                    <p:set>
                                      <p:cBhvr>
                                        <p:cTn id="54" dur="1" fill="hold">
                                          <p:stCondLst>
                                            <p:cond delay="499"/>
                                          </p:stCondLst>
                                        </p:cTn>
                                        <p:tgtEl>
                                          <p:spTgt spid="9"/>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1"/>
                                        </p:tgtEl>
                                        <p:attrNameLst>
                                          <p:attrName>ppt_x</p:attrName>
                                        </p:attrNameLst>
                                      </p:cBhvr>
                                      <p:tavLst>
                                        <p:tav tm="0">
                                          <p:val>
                                            <p:strVal val="ppt_x"/>
                                          </p:val>
                                        </p:tav>
                                        <p:tav tm="100000">
                                          <p:val>
                                            <p:strVal val="ppt_x"/>
                                          </p:val>
                                        </p:tav>
                                      </p:tavLst>
                                    </p:anim>
                                    <p:anim calcmode="lin" valueType="num">
                                      <p:cBhvr additive="base">
                                        <p:cTn id="57" dur="500"/>
                                        <p:tgtEl>
                                          <p:spTgt spid="11"/>
                                        </p:tgtEl>
                                        <p:attrNameLst>
                                          <p:attrName>ppt_y</p:attrName>
                                        </p:attrNameLst>
                                      </p:cBhvr>
                                      <p:tavLst>
                                        <p:tav tm="0">
                                          <p:val>
                                            <p:strVal val="ppt_y"/>
                                          </p:val>
                                        </p:tav>
                                        <p:tav tm="100000">
                                          <p:val>
                                            <p:strVal val="1+ppt_h/2"/>
                                          </p:val>
                                        </p:tav>
                                      </p:tavLst>
                                    </p:anim>
                                    <p:set>
                                      <p:cBhvr>
                                        <p:cTn id="58" dur="1" fill="hold">
                                          <p:stCondLst>
                                            <p:cond delay="499"/>
                                          </p:stCondLst>
                                        </p:cTn>
                                        <p:tgtEl>
                                          <p:spTgt spid="11"/>
                                        </p:tgtEl>
                                        <p:attrNameLst>
                                          <p:attrName>style.visibility</p:attrName>
                                        </p:attrNameLst>
                                      </p:cBhvr>
                                      <p:to>
                                        <p:strVal val="hidden"/>
                                      </p:to>
                                    </p:set>
                                  </p:childTnLst>
                                </p:cTn>
                              </p:par>
                              <p:par>
                                <p:cTn id="59" presetID="24"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to="" calcmode="lin" valueType="num">
                                      <p:cBhvr>
                                        <p:cTn id="61" dur="1" fill="hold"/>
                                        <p:tgtEl>
                                          <p:spTgt spid="12"/>
                                        </p:tgtEl>
                                        <p:attrNameLst>
                                          <p:attrName/>
                                        </p:attrNameLst>
                                      </p:cBhvr>
                                    </p:anim>
                                  </p:childTnLst>
                                </p:cTn>
                              </p:par>
                              <p:par>
                                <p:cTn id="62" presetID="24"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to="" calcmode="lin" valueType="num">
                                      <p:cBhvr>
                                        <p:cTn id="64" dur="1" fill="hold"/>
                                        <p:tgtEl>
                                          <p:spTgt spid="13"/>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12"/>
                                        </p:tgtEl>
                                        <p:attrNameLst>
                                          <p:attrName>ppt_x</p:attrName>
                                        </p:attrNameLst>
                                      </p:cBhvr>
                                      <p:tavLst>
                                        <p:tav tm="0">
                                          <p:val>
                                            <p:strVal val="ppt_x"/>
                                          </p:val>
                                        </p:tav>
                                        <p:tav tm="100000">
                                          <p:val>
                                            <p:strVal val="ppt_x"/>
                                          </p:val>
                                        </p:tav>
                                      </p:tavLst>
                                    </p:anim>
                                    <p:anim calcmode="lin" valueType="num">
                                      <p:cBhvr additive="base">
                                        <p:cTn id="69" dur="500"/>
                                        <p:tgtEl>
                                          <p:spTgt spid="12"/>
                                        </p:tgtEl>
                                        <p:attrNameLst>
                                          <p:attrName>ppt_y</p:attrName>
                                        </p:attrNameLst>
                                      </p:cBhvr>
                                      <p:tavLst>
                                        <p:tav tm="0">
                                          <p:val>
                                            <p:strVal val="ppt_y"/>
                                          </p:val>
                                        </p:tav>
                                        <p:tav tm="100000">
                                          <p:val>
                                            <p:strVal val="1+ppt_h/2"/>
                                          </p:val>
                                        </p:tav>
                                      </p:tavLst>
                                    </p:anim>
                                    <p:set>
                                      <p:cBhvr>
                                        <p:cTn id="70" dur="1" fill="hold">
                                          <p:stCondLst>
                                            <p:cond delay="499"/>
                                          </p:stCondLst>
                                        </p:cTn>
                                        <p:tgtEl>
                                          <p:spTgt spid="12"/>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3"/>
                                        </p:tgtEl>
                                        <p:attrNameLst>
                                          <p:attrName>ppt_x</p:attrName>
                                        </p:attrNameLst>
                                      </p:cBhvr>
                                      <p:tavLst>
                                        <p:tav tm="0">
                                          <p:val>
                                            <p:strVal val="ppt_x"/>
                                          </p:val>
                                        </p:tav>
                                        <p:tav tm="100000">
                                          <p:val>
                                            <p:strVal val="ppt_x"/>
                                          </p:val>
                                        </p:tav>
                                      </p:tavLst>
                                    </p:anim>
                                    <p:anim calcmode="lin" valueType="num">
                                      <p:cBhvr additive="base">
                                        <p:cTn id="73" dur="500"/>
                                        <p:tgtEl>
                                          <p:spTgt spid="13"/>
                                        </p:tgtEl>
                                        <p:attrNameLst>
                                          <p:attrName>ppt_y</p:attrName>
                                        </p:attrNameLst>
                                      </p:cBhvr>
                                      <p:tavLst>
                                        <p:tav tm="0">
                                          <p:val>
                                            <p:strVal val="ppt_y"/>
                                          </p:val>
                                        </p:tav>
                                        <p:tav tm="100000">
                                          <p:val>
                                            <p:strVal val="1+ppt_h/2"/>
                                          </p:val>
                                        </p:tav>
                                      </p:tavLst>
                                    </p:anim>
                                    <p:set>
                                      <p:cBhvr>
                                        <p:cTn id="74" dur="1" fill="hold">
                                          <p:stCondLst>
                                            <p:cond delay="499"/>
                                          </p:stCondLst>
                                        </p:cTn>
                                        <p:tgtEl>
                                          <p:spTgt spid="1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4"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to="" calcmode="lin" valueType="num">
                                      <p:cBhvr>
                                        <p:cTn id="79" dur="1" fill="hold"/>
                                        <p:tgtEl>
                                          <p:spTgt spid="14"/>
                                        </p:tgtEl>
                                        <p:attrNameLst>
                                          <p:attrName/>
                                        </p:attrNameLst>
                                      </p:cBhvr>
                                    </p:anim>
                                  </p:childTnLst>
                                </p:cTn>
                              </p:par>
                              <p:par>
                                <p:cTn id="80" presetID="24" presetClass="entr" presetSubtype="0"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 to="" calcmode="lin" valueType="num">
                                      <p:cBhvr>
                                        <p:cTn id="82"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2" grpId="0" animBg="1"/>
      <p:bldP spid="12" grpId="1" animBg="1"/>
      <p:bldP spid="13" grpId="0" animBg="1"/>
      <p:bldP spid="13" grpId="1"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07504" y="1628800"/>
          <a:ext cx="8964487" cy="4968555"/>
        </p:xfrm>
        <a:graphic>
          <a:graphicData uri="http://schemas.openxmlformats.org/drawingml/2006/table">
            <a:tbl>
              <a:tblPr firstRow="1" bandRow="1">
                <a:tableStyleId>{912C8C85-51F0-491E-9774-3900AFEF0FD7}</a:tableStyleId>
              </a:tblPr>
              <a:tblGrid>
                <a:gridCol w="1368152"/>
                <a:gridCol w="936104"/>
                <a:gridCol w="1728192"/>
                <a:gridCol w="1656184"/>
                <a:gridCol w="1656184"/>
                <a:gridCol w="1619671"/>
              </a:tblGrid>
              <a:tr h="929139">
                <a:tc>
                  <a:txBody>
                    <a:bodyPr/>
                    <a:lstStyle/>
                    <a:p>
                      <a:pPr algn="l"/>
                      <a:r>
                        <a:rPr lang="fr-FR" sz="1600" b="1" dirty="0" smtClean="0">
                          <a:solidFill>
                            <a:schemeClr val="bg1"/>
                          </a:solidFill>
                          <a:latin typeface="Times New Roman" pitchFamily="18" charset="0"/>
                          <a:cs typeface="Times New Roman" pitchFamily="18" charset="0"/>
                        </a:rPr>
                        <a:t>Constituants </a:t>
                      </a:r>
                      <a:endParaRPr lang="fr-FR" sz="1600" b="1" dirty="0">
                        <a:solidFill>
                          <a:schemeClr val="bg1"/>
                        </a:solidFill>
                        <a:latin typeface="Times New Roman" pitchFamily="18" charset="0"/>
                        <a:cs typeface="Times New Roman" pitchFamily="18" charset="0"/>
                      </a:endParaRPr>
                    </a:p>
                  </a:txBody>
                  <a:tcPr/>
                </a:tc>
                <a:tc>
                  <a:txBody>
                    <a:bodyPr/>
                    <a:lstStyle/>
                    <a:p>
                      <a:pPr algn="l"/>
                      <a:r>
                        <a:rPr lang="fr-FR" sz="1600" b="1" dirty="0" smtClean="0">
                          <a:solidFill>
                            <a:schemeClr val="bg1"/>
                          </a:solidFill>
                          <a:latin typeface="Times New Roman" pitchFamily="18" charset="0"/>
                          <a:cs typeface="Times New Roman" pitchFamily="18" charset="0"/>
                        </a:rPr>
                        <a:t>Cuisson </a:t>
                      </a:r>
                      <a:endParaRPr lang="fr-FR" sz="1600" b="1" dirty="0">
                        <a:solidFill>
                          <a:schemeClr val="bg1"/>
                        </a:solidFill>
                        <a:latin typeface="Times New Roman" pitchFamily="18" charset="0"/>
                        <a:cs typeface="Times New Roman" pitchFamily="18" charset="0"/>
                      </a:endParaRPr>
                    </a:p>
                  </a:txBody>
                  <a:tcPr/>
                </a:tc>
                <a:tc>
                  <a:txBody>
                    <a:bodyPr/>
                    <a:lstStyle/>
                    <a:p>
                      <a:pPr algn="ctr"/>
                      <a:r>
                        <a:rPr lang="fr-FR" sz="1600" b="1" dirty="0" smtClean="0">
                          <a:solidFill>
                            <a:schemeClr val="bg1"/>
                          </a:solidFill>
                          <a:latin typeface="Times New Roman" pitchFamily="18" charset="0"/>
                          <a:cs typeface="Times New Roman" pitchFamily="18" charset="0"/>
                        </a:rPr>
                        <a:t>Cicatellis  traditionnelles</a:t>
                      </a:r>
                      <a:endParaRPr lang="fr-FR" sz="1600" b="1" dirty="0">
                        <a:solidFill>
                          <a:schemeClr val="bg1"/>
                        </a:solidFill>
                        <a:latin typeface="Times New Roman" pitchFamily="18" charset="0"/>
                        <a:cs typeface="Times New Roman" pitchFamily="18" charset="0"/>
                      </a:endParaRPr>
                    </a:p>
                  </a:txBody>
                  <a:tcPr/>
                </a:tc>
                <a:tc>
                  <a:txBody>
                    <a:bodyPr/>
                    <a:lstStyle/>
                    <a:p>
                      <a:pPr algn="ctr"/>
                      <a:r>
                        <a:rPr lang="fr-FR" sz="1600" b="1" dirty="0" smtClean="0">
                          <a:solidFill>
                            <a:schemeClr val="bg1"/>
                          </a:solidFill>
                          <a:latin typeface="Times New Roman" pitchFamily="18" charset="0"/>
                          <a:cs typeface="Times New Roman" pitchFamily="18" charset="0"/>
                        </a:rPr>
                        <a:t>Cicatellis enrichies à 10%</a:t>
                      </a:r>
                      <a:endParaRPr lang="fr-FR" sz="1600" b="1" dirty="0">
                        <a:solidFill>
                          <a:schemeClr val="bg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chemeClr val="bg1"/>
                          </a:solidFill>
                          <a:latin typeface="Times New Roman" pitchFamily="18" charset="0"/>
                          <a:cs typeface="Times New Roman" pitchFamily="18" charset="0"/>
                        </a:rPr>
                        <a:t>Cicatellis enrichies à 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chemeClr val="bg1"/>
                          </a:solidFill>
                          <a:latin typeface="Times New Roman" pitchFamily="18" charset="0"/>
                          <a:cs typeface="Times New Roman" pitchFamily="18" charset="0"/>
                        </a:rPr>
                        <a:t>Cicatellis enrichies à 50%</a:t>
                      </a:r>
                    </a:p>
                  </a:txBody>
                  <a:tcPr/>
                </a:tc>
              </a:tr>
              <a:tr h="622712">
                <a:tc>
                  <a:txBody>
                    <a:bodyPr/>
                    <a:lstStyle/>
                    <a:p>
                      <a:r>
                        <a:rPr lang="fr-FR" sz="1600" b="1" dirty="0" smtClean="0">
                          <a:solidFill>
                            <a:srgbClr val="993300"/>
                          </a:solidFill>
                          <a:latin typeface="Times New Roman" pitchFamily="18" charset="0"/>
                          <a:cs typeface="Times New Roman" pitchFamily="18" charset="0"/>
                        </a:rPr>
                        <a:t>Amidon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fr-FR" sz="1600" b="1" dirty="0" smtClean="0">
                          <a:solidFill>
                            <a:srgbClr val="993300"/>
                          </a:solidFill>
                          <a:latin typeface="Times New Roman" pitchFamily="18" charset="0"/>
                          <a:cs typeface="Times New Roman" pitchFamily="18" charset="0"/>
                        </a:rPr>
                        <a:t>Crues</a:t>
                      </a:r>
                      <a:r>
                        <a:rPr lang="fr-FR" sz="1600" b="1" baseline="0" dirty="0" smtClean="0">
                          <a:solidFill>
                            <a:srgbClr val="993300"/>
                          </a:solidFill>
                          <a:latin typeface="Times New Roman" pitchFamily="18" charset="0"/>
                          <a:cs typeface="Times New Roman" pitchFamily="18" charset="0"/>
                        </a:rPr>
                        <a:t>  </a:t>
                      </a:r>
                    </a:p>
                    <a:p>
                      <a:r>
                        <a:rPr lang="fr-FR" sz="1600" b="1" baseline="0" dirty="0" smtClean="0">
                          <a:solidFill>
                            <a:srgbClr val="993300"/>
                          </a:solidFill>
                          <a:latin typeface="Times New Roman" pitchFamily="18" charset="0"/>
                          <a:cs typeface="Times New Roman" pitchFamily="18" charset="0"/>
                        </a:rPr>
                        <a:t>Cuites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69.25±0.05 </a:t>
                      </a:r>
                      <a:r>
                        <a:rPr lang="fr-FR" sz="1600" b="1" dirty="0" smtClean="0">
                          <a:solidFill>
                            <a:srgbClr val="993300"/>
                          </a:solidFill>
                          <a:latin typeface="Times New Roman"/>
                          <a:ea typeface="Calibri"/>
                          <a:cs typeface="Arial"/>
                        </a:rPr>
                        <a:t>a </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69.1±0.1 a</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62.2±0.07 </a:t>
                      </a:r>
                      <a:r>
                        <a:rPr lang="fr-FR" sz="1600" b="1" dirty="0" smtClean="0">
                          <a:solidFill>
                            <a:srgbClr val="993300"/>
                          </a:solidFill>
                          <a:latin typeface="Times New Roman"/>
                          <a:ea typeface="Calibri"/>
                          <a:cs typeface="Arial"/>
                        </a:rPr>
                        <a:t>b</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61.98±0.2 b</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60.08±0.1 </a:t>
                      </a:r>
                      <a:r>
                        <a:rPr lang="fr-FR" sz="1600" b="1" dirty="0" smtClean="0">
                          <a:solidFill>
                            <a:srgbClr val="993300"/>
                          </a:solidFill>
                          <a:latin typeface="Times New Roman"/>
                          <a:ea typeface="Calibri"/>
                          <a:cs typeface="Arial"/>
                        </a:rPr>
                        <a:t>c</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59.97±0.2 c</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56.73±0.09 </a:t>
                      </a:r>
                      <a:r>
                        <a:rPr lang="fr-FR" sz="1600" b="1" dirty="0" smtClean="0">
                          <a:solidFill>
                            <a:srgbClr val="993300"/>
                          </a:solidFill>
                          <a:latin typeface="Times New Roman"/>
                          <a:ea typeface="Calibri"/>
                          <a:cs typeface="Arial"/>
                        </a:rPr>
                        <a:t>d </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56.21±0.15 d</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387142">
                <a:tc>
                  <a:txBody>
                    <a:bodyPr/>
                    <a:lstStyle/>
                    <a:p>
                      <a:r>
                        <a:rPr lang="fr-FR" sz="1600" b="1" dirty="0" smtClean="0">
                          <a:solidFill>
                            <a:srgbClr val="993300"/>
                          </a:solidFill>
                          <a:latin typeface="Times New Roman" pitchFamily="18" charset="0"/>
                          <a:cs typeface="Times New Roman" pitchFamily="18" charset="0"/>
                        </a:rPr>
                        <a:t>Amidon</a:t>
                      </a:r>
                      <a:r>
                        <a:rPr lang="fr-FR" sz="1600" b="1" baseline="0" dirty="0" smtClean="0">
                          <a:solidFill>
                            <a:srgbClr val="993300"/>
                          </a:solidFill>
                          <a:latin typeface="Times New Roman" pitchFamily="18" charset="0"/>
                          <a:cs typeface="Times New Roman" pitchFamily="18" charset="0"/>
                        </a:rPr>
                        <a:t> </a:t>
                      </a:r>
                      <a:r>
                        <a:rPr lang="fr-FR" sz="1600" b="1" dirty="0" smtClean="0">
                          <a:solidFill>
                            <a:srgbClr val="993300"/>
                          </a:solidFill>
                          <a:latin typeface="Times New Roman" pitchFamily="18" charset="0"/>
                          <a:cs typeface="Times New Roman" pitchFamily="18" charset="0"/>
                        </a:rPr>
                        <a:t>R</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fr-FR" sz="1600" b="1" dirty="0" smtClean="0">
                          <a:solidFill>
                            <a:srgbClr val="993300"/>
                          </a:solidFill>
                          <a:latin typeface="Times New Roman" pitchFamily="18" charset="0"/>
                          <a:cs typeface="Times New Roman" pitchFamily="18" charset="0"/>
                        </a:rPr>
                        <a:t>Cuites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1.44±0.01 a</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1.86±0.08 b</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2.25±0.08 c</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2.47±0.07 d</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622712">
                <a:tc>
                  <a:txBody>
                    <a:bodyPr/>
                    <a:lstStyle/>
                    <a:p>
                      <a:r>
                        <a:rPr lang="fr-FR" sz="1600" b="1" dirty="0" smtClean="0">
                          <a:solidFill>
                            <a:srgbClr val="993300"/>
                          </a:solidFill>
                          <a:latin typeface="Times New Roman" pitchFamily="18" charset="0"/>
                          <a:cs typeface="Times New Roman" pitchFamily="18" charset="0"/>
                        </a:rPr>
                        <a:t>Protéines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fr-FR" sz="1600" b="1" dirty="0" smtClean="0">
                          <a:solidFill>
                            <a:srgbClr val="993300"/>
                          </a:solidFill>
                          <a:latin typeface="Times New Roman" pitchFamily="18" charset="0"/>
                          <a:cs typeface="Times New Roman" pitchFamily="18" charset="0"/>
                        </a:rPr>
                        <a:t>Crues </a:t>
                      </a:r>
                    </a:p>
                    <a:p>
                      <a:r>
                        <a:rPr lang="fr-FR" sz="1600" b="1" dirty="0" smtClean="0">
                          <a:solidFill>
                            <a:srgbClr val="993300"/>
                          </a:solidFill>
                          <a:latin typeface="Times New Roman" pitchFamily="18" charset="0"/>
                          <a:cs typeface="Times New Roman" pitchFamily="18" charset="0"/>
                        </a:rPr>
                        <a:t>Cuites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13.69±0.4 </a:t>
                      </a:r>
                      <a:r>
                        <a:rPr lang="fr-FR" sz="1600" b="1" dirty="0" smtClean="0">
                          <a:solidFill>
                            <a:srgbClr val="993300"/>
                          </a:solidFill>
                          <a:latin typeface="Times New Roman"/>
                          <a:ea typeface="Calibri"/>
                          <a:cs typeface="Arial"/>
                        </a:rPr>
                        <a:t>a</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13.83±0.09 a</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smtClean="0">
                          <a:solidFill>
                            <a:srgbClr val="993300"/>
                          </a:solidFill>
                          <a:latin typeface="Times New Roman"/>
                          <a:ea typeface="Calibri"/>
                          <a:cs typeface="Arial"/>
                        </a:rPr>
                        <a:t>15.47±0.6 b</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14.45±0.05 b</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18.2±0.12 </a:t>
                      </a:r>
                      <a:r>
                        <a:rPr lang="fr-FR" sz="1600" b="1" dirty="0" smtClean="0">
                          <a:solidFill>
                            <a:srgbClr val="993300"/>
                          </a:solidFill>
                          <a:latin typeface="Times New Roman"/>
                          <a:ea typeface="Calibri"/>
                          <a:cs typeface="Arial"/>
                        </a:rPr>
                        <a:t>c </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18.37±0.13 c</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20.99±0.19 </a:t>
                      </a:r>
                      <a:r>
                        <a:rPr lang="fr-FR" sz="1600" b="1" dirty="0" smtClean="0">
                          <a:solidFill>
                            <a:srgbClr val="993300"/>
                          </a:solidFill>
                          <a:latin typeface="Times New Roman"/>
                          <a:ea typeface="Calibri"/>
                          <a:cs typeface="Arial"/>
                        </a:rPr>
                        <a:t>d </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21.55±0.06 d</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622712">
                <a:tc>
                  <a:txBody>
                    <a:bodyPr/>
                    <a:lstStyle/>
                    <a:p>
                      <a:r>
                        <a:rPr lang="fr-FR" sz="1600" b="1" dirty="0" smtClean="0">
                          <a:solidFill>
                            <a:srgbClr val="993300"/>
                          </a:solidFill>
                          <a:latin typeface="Times New Roman" pitchFamily="18" charset="0"/>
                          <a:cs typeface="Times New Roman" pitchFamily="18" charset="0"/>
                        </a:rPr>
                        <a:t>Cendres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fr-FR" sz="1600" b="1" dirty="0" smtClean="0">
                          <a:solidFill>
                            <a:srgbClr val="993300"/>
                          </a:solidFill>
                          <a:latin typeface="Times New Roman" pitchFamily="18" charset="0"/>
                          <a:cs typeface="Times New Roman" pitchFamily="18" charset="0"/>
                        </a:rPr>
                        <a:t>Crues </a:t>
                      </a:r>
                    </a:p>
                    <a:p>
                      <a:r>
                        <a:rPr lang="fr-FR" sz="1600" b="1" dirty="0" smtClean="0">
                          <a:solidFill>
                            <a:srgbClr val="993300"/>
                          </a:solidFill>
                          <a:latin typeface="Times New Roman" pitchFamily="18" charset="0"/>
                          <a:cs typeface="Times New Roman" pitchFamily="18" charset="0"/>
                        </a:rPr>
                        <a:t>Cuites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0.7±0.01 </a:t>
                      </a:r>
                      <a:r>
                        <a:rPr lang="fr-FR" sz="1600" b="1" dirty="0" smtClean="0">
                          <a:solidFill>
                            <a:srgbClr val="993300"/>
                          </a:solidFill>
                          <a:latin typeface="Times New Roman"/>
                          <a:ea typeface="Calibri"/>
                          <a:cs typeface="Arial"/>
                        </a:rPr>
                        <a:t>a </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0.45±0.01 e</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0.96±0.007 </a:t>
                      </a:r>
                      <a:r>
                        <a:rPr lang="fr-FR" sz="1600" b="1" dirty="0" smtClean="0">
                          <a:solidFill>
                            <a:srgbClr val="993300"/>
                          </a:solidFill>
                          <a:latin typeface="Times New Roman"/>
                          <a:ea typeface="Calibri"/>
                          <a:cs typeface="Arial"/>
                        </a:rPr>
                        <a:t>b </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0.6±0.01 f</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1.4±0.002 </a:t>
                      </a:r>
                      <a:r>
                        <a:rPr lang="fr-FR" sz="1600" b="1" dirty="0" smtClean="0">
                          <a:solidFill>
                            <a:srgbClr val="993300"/>
                          </a:solidFill>
                          <a:latin typeface="Times New Roman"/>
                          <a:ea typeface="Calibri"/>
                          <a:cs typeface="Arial"/>
                        </a:rPr>
                        <a:t>c </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0.87±0.07 g</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1.88±0.02 </a:t>
                      </a:r>
                      <a:r>
                        <a:rPr lang="fr-FR" sz="1600" b="1" dirty="0" smtClean="0">
                          <a:solidFill>
                            <a:srgbClr val="993300"/>
                          </a:solidFill>
                          <a:latin typeface="Times New Roman"/>
                          <a:ea typeface="Calibri"/>
                          <a:cs typeface="Arial"/>
                        </a:rPr>
                        <a:t>d </a:t>
                      </a:r>
                    </a:p>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1.23±0.03 h</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387142">
                <a:tc>
                  <a:txBody>
                    <a:bodyPr/>
                    <a:lstStyle/>
                    <a:p>
                      <a:r>
                        <a:rPr lang="fr-FR" sz="1600" b="1" dirty="0" smtClean="0">
                          <a:solidFill>
                            <a:srgbClr val="993300"/>
                          </a:solidFill>
                          <a:latin typeface="Times New Roman" pitchFamily="18" charset="0"/>
                          <a:cs typeface="Times New Roman" pitchFamily="18" charset="0"/>
                        </a:rPr>
                        <a:t>Fibres totales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fr-FR" sz="1600" b="1" dirty="0" smtClean="0">
                          <a:solidFill>
                            <a:srgbClr val="993300"/>
                          </a:solidFill>
                          <a:latin typeface="Times New Roman" pitchFamily="18" charset="0"/>
                          <a:cs typeface="Times New Roman" pitchFamily="18" charset="0"/>
                        </a:rPr>
                        <a:t>Crues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993300"/>
                          </a:solidFill>
                          <a:latin typeface="Times New Roman"/>
                          <a:ea typeface="Calibri"/>
                          <a:cs typeface="Arial"/>
                        </a:rPr>
                        <a:t>5.08±0.45 a</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993300"/>
                          </a:solidFill>
                          <a:latin typeface="Times New Roman"/>
                          <a:ea typeface="Calibri"/>
                          <a:cs typeface="Arial"/>
                        </a:rPr>
                        <a:t>5.78±0.34 a</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993300"/>
                          </a:solidFill>
                          <a:latin typeface="Times New Roman"/>
                          <a:ea typeface="Calibri"/>
                          <a:cs typeface="Arial"/>
                        </a:rPr>
                        <a:t>7.22±0.08 b</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a:solidFill>
                            <a:srgbClr val="993300"/>
                          </a:solidFill>
                          <a:latin typeface="Times New Roman"/>
                          <a:ea typeface="Calibri"/>
                          <a:cs typeface="Arial"/>
                        </a:rPr>
                        <a:t>8.38±0.45 b</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387142">
                <a:tc>
                  <a:txBody>
                    <a:bodyPr/>
                    <a:lstStyle/>
                    <a:p>
                      <a:r>
                        <a:rPr lang="fr-FR" sz="1600" b="1" dirty="0" smtClean="0">
                          <a:solidFill>
                            <a:srgbClr val="993300"/>
                          </a:solidFill>
                          <a:latin typeface="Times New Roman" pitchFamily="18" charset="0"/>
                          <a:cs typeface="Times New Roman" pitchFamily="18" charset="0"/>
                        </a:rPr>
                        <a:t>Fibres </a:t>
                      </a:r>
                      <a:r>
                        <a:rPr lang="fr-FR" sz="1600" b="1" dirty="0" err="1" smtClean="0">
                          <a:solidFill>
                            <a:srgbClr val="993300"/>
                          </a:solidFill>
                          <a:latin typeface="Times New Roman" pitchFamily="18" charset="0"/>
                          <a:cs typeface="Times New Roman" pitchFamily="18" charset="0"/>
                        </a:rPr>
                        <a:t>solubl</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fr-FR" sz="1600" b="1" dirty="0" smtClean="0">
                          <a:solidFill>
                            <a:srgbClr val="993300"/>
                          </a:solidFill>
                          <a:latin typeface="Times New Roman" pitchFamily="18" charset="0"/>
                          <a:cs typeface="Times New Roman" pitchFamily="18" charset="0"/>
                        </a:rPr>
                        <a:t>Crues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1.02±0.2 a</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1.12±0.14 a</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1.27±0.11 b</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a:solidFill>
                            <a:srgbClr val="993300"/>
                          </a:solidFill>
                          <a:latin typeface="Times New Roman"/>
                          <a:ea typeface="Calibri"/>
                          <a:cs typeface="Arial"/>
                        </a:rPr>
                        <a:t>1.32±0.22 b </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387142">
                <a:tc>
                  <a:txBody>
                    <a:bodyPr/>
                    <a:lstStyle/>
                    <a:p>
                      <a:r>
                        <a:rPr lang="fr-FR" sz="1600" b="1" dirty="0" smtClean="0">
                          <a:solidFill>
                            <a:srgbClr val="993300"/>
                          </a:solidFill>
                          <a:latin typeface="Times New Roman" pitchFamily="18" charset="0"/>
                          <a:cs typeface="Times New Roman" pitchFamily="18" charset="0"/>
                        </a:rPr>
                        <a:t>Fibres </a:t>
                      </a:r>
                      <a:r>
                        <a:rPr lang="fr-FR" sz="1600" b="1" dirty="0" err="1" smtClean="0">
                          <a:solidFill>
                            <a:srgbClr val="993300"/>
                          </a:solidFill>
                          <a:latin typeface="Times New Roman" pitchFamily="18" charset="0"/>
                          <a:cs typeface="Times New Roman" pitchFamily="18" charset="0"/>
                        </a:rPr>
                        <a:t>insolu</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fr-FR" sz="1600" b="1" dirty="0" smtClean="0">
                          <a:solidFill>
                            <a:srgbClr val="993300"/>
                          </a:solidFill>
                          <a:latin typeface="Times New Roman" pitchFamily="18" charset="0"/>
                          <a:cs typeface="Times New Roman" pitchFamily="18" charset="0"/>
                        </a:rPr>
                        <a:t>Crues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smtClean="0">
                          <a:solidFill>
                            <a:srgbClr val="993300"/>
                          </a:solidFill>
                          <a:latin typeface="Times New Roman"/>
                          <a:ea typeface="Calibri"/>
                          <a:cs typeface="Arial"/>
                        </a:rPr>
                        <a:t>4.1±0.3 </a:t>
                      </a:r>
                      <a:r>
                        <a:rPr lang="fr-FR" sz="1600" b="1" dirty="0">
                          <a:solidFill>
                            <a:srgbClr val="993300"/>
                          </a:solidFill>
                          <a:latin typeface="Times New Roman"/>
                          <a:ea typeface="Calibri"/>
                          <a:cs typeface="Arial"/>
                        </a:rPr>
                        <a:t>a</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smtClean="0">
                          <a:solidFill>
                            <a:srgbClr val="993300"/>
                          </a:solidFill>
                          <a:latin typeface="Times New Roman"/>
                          <a:ea typeface="Calibri"/>
                          <a:cs typeface="Arial"/>
                        </a:rPr>
                        <a:t>4.21±0.24 </a:t>
                      </a:r>
                      <a:r>
                        <a:rPr lang="fr-FR" sz="1600" b="1" dirty="0">
                          <a:solidFill>
                            <a:srgbClr val="993300"/>
                          </a:solidFill>
                          <a:latin typeface="Times New Roman"/>
                          <a:ea typeface="Calibri"/>
                          <a:cs typeface="Arial"/>
                        </a:rPr>
                        <a:t>a</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smtClean="0">
                          <a:solidFill>
                            <a:srgbClr val="993300"/>
                          </a:solidFill>
                          <a:latin typeface="Times New Roman"/>
                          <a:ea typeface="Calibri"/>
                          <a:cs typeface="Arial"/>
                        </a:rPr>
                        <a:t>6.11±0.26 </a:t>
                      </a:r>
                      <a:r>
                        <a:rPr lang="fr-FR" sz="1600" b="1" dirty="0">
                          <a:solidFill>
                            <a:srgbClr val="993300"/>
                          </a:solidFill>
                          <a:latin typeface="Times New Roman"/>
                          <a:ea typeface="Calibri"/>
                          <a:cs typeface="Arial"/>
                        </a:rPr>
                        <a:t>b</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fr-FR" sz="1600" b="1" dirty="0" smtClean="0">
                          <a:solidFill>
                            <a:srgbClr val="993300"/>
                          </a:solidFill>
                          <a:latin typeface="Times New Roman"/>
                          <a:ea typeface="Calibri"/>
                          <a:cs typeface="Arial"/>
                        </a:rPr>
                        <a:t>6.25±0.44 </a:t>
                      </a:r>
                      <a:r>
                        <a:rPr lang="fr-FR" sz="1600" b="1" dirty="0">
                          <a:solidFill>
                            <a:srgbClr val="993300"/>
                          </a:solidFill>
                          <a:latin typeface="Times New Roman"/>
                          <a:ea typeface="Calibri"/>
                          <a:cs typeface="Arial"/>
                        </a:rPr>
                        <a:t>b</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622712">
                <a:tc>
                  <a:txBody>
                    <a:bodyPr/>
                    <a:lstStyle/>
                    <a:p>
                      <a:r>
                        <a:rPr lang="fr-FR" sz="1600" b="1" dirty="0" smtClean="0">
                          <a:solidFill>
                            <a:srgbClr val="993300"/>
                          </a:solidFill>
                          <a:latin typeface="Times New Roman" pitchFamily="18" charset="0"/>
                          <a:cs typeface="Times New Roman" pitchFamily="18" charset="0"/>
                        </a:rPr>
                        <a:t>Phytates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fr-FR" sz="1600" b="1" dirty="0" smtClean="0">
                          <a:solidFill>
                            <a:srgbClr val="993300"/>
                          </a:solidFill>
                          <a:latin typeface="Times New Roman" pitchFamily="18" charset="0"/>
                          <a:cs typeface="Times New Roman" pitchFamily="18" charset="0"/>
                        </a:rPr>
                        <a:t>Crues </a:t>
                      </a:r>
                    </a:p>
                    <a:p>
                      <a:r>
                        <a:rPr lang="fr-FR" sz="1600" b="1" dirty="0" smtClean="0">
                          <a:solidFill>
                            <a:srgbClr val="993300"/>
                          </a:solidFill>
                          <a:latin typeface="Times New Roman" pitchFamily="18" charset="0"/>
                          <a:cs typeface="Times New Roman" pitchFamily="18" charset="0"/>
                        </a:rPr>
                        <a:t>Cuites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smtClean="0">
                          <a:solidFill>
                            <a:srgbClr val="993300"/>
                          </a:solidFill>
                          <a:latin typeface="Times New Roman"/>
                          <a:ea typeface="Calibri"/>
                          <a:cs typeface="Arial"/>
                        </a:rPr>
                        <a:t>0.13±0.002 a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a:ea typeface="Calibri"/>
                          <a:cs typeface="Arial"/>
                        </a:rPr>
                        <a:t>0.15±0.005 e</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smtClean="0">
                          <a:solidFill>
                            <a:srgbClr val="993300"/>
                          </a:solidFill>
                          <a:latin typeface="Times New Roman"/>
                          <a:ea typeface="Calibri"/>
                          <a:cs typeface="Arial"/>
                        </a:rPr>
                        <a:t>0.17±0.01 b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a:ea typeface="Calibri"/>
                          <a:cs typeface="Arial"/>
                        </a:rPr>
                        <a:t>0.23±0.002 c</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smtClean="0">
                          <a:solidFill>
                            <a:srgbClr val="993300"/>
                          </a:solidFill>
                          <a:latin typeface="Times New Roman"/>
                          <a:ea typeface="Calibri"/>
                          <a:cs typeface="Arial"/>
                        </a:rPr>
                        <a:t>0.24±0.03 c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a:ea typeface="Calibri"/>
                          <a:cs typeface="Arial"/>
                        </a:rPr>
                        <a:t>0.4±0.005 f</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600" b="1" dirty="0" smtClean="0">
                          <a:solidFill>
                            <a:srgbClr val="993300"/>
                          </a:solidFill>
                          <a:latin typeface="Times New Roman"/>
                          <a:ea typeface="Calibri"/>
                          <a:cs typeface="Arial"/>
                        </a:rPr>
                        <a:t>0.44±0.007 d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993300"/>
                          </a:solidFill>
                          <a:latin typeface="Times New Roman"/>
                          <a:ea typeface="Calibri"/>
                          <a:cs typeface="Arial"/>
                        </a:rPr>
                        <a:t>0.63±0.006 g</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bl>
          </a:graphicData>
        </a:graphic>
      </p:graphicFrame>
      <p:grpSp>
        <p:nvGrpSpPr>
          <p:cNvPr id="3" name="Groupe 2"/>
          <p:cNvGrpSpPr/>
          <p:nvPr/>
        </p:nvGrpSpPr>
        <p:grpSpPr>
          <a:xfrm>
            <a:off x="0" y="-27383"/>
            <a:ext cx="9144000" cy="936103"/>
            <a:chOff x="0" y="-27383"/>
            <a:chExt cx="9144000" cy="936103"/>
          </a:xfrm>
        </p:grpSpPr>
        <p:grpSp>
          <p:nvGrpSpPr>
            <p:cNvPr id="4"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5" name="Rectangle 4"/>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12" name="Espace réservé du numéro de diapositive 11"/>
          <p:cNvSpPr>
            <a:spLocks noGrp="1"/>
          </p:cNvSpPr>
          <p:nvPr>
            <p:ph type="sldNum" sz="quarter" idx="12"/>
          </p:nvPr>
        </p:nvSpPr>
        <p:spPr>
          <a:xfrm>
            <a:off x="6974904" y="6520259"/>
            <a:ext cx="2133600" cy="365125"/>
          </a:xfrm>
        </p:spPr>
        <p:txBody>
          <a:bodyPr/>
          <a:lstStyle/>
          <a:p>
            <a:fld id="{595DA4C4-1FAB-46A1-BC97-01521FB48311}" type="slidenum">
              <a:rPr lang="es-ES" smtClean="0"/>
              <a:pPr/>
              <a:t>34</a:t>
            </a:fld>
            <a:endParaRPr lang="es-ES" dirty="0"/>
          </a:p>
        </p:txBody>
      </p:sp>
      <p:sp>
        <p:nvSpPr>
          <p:cNvPr id="11" name="Text Box 10"/>
          <p:cNvSpPr txBox="1">
            <a:spLocks noChangeArrowheads="1"/>
          </p:cNvSpPr>
          <p:nvPr/>
        </p:nvSpPr>
        <p:spPr bwMode="auto">
          <a:xfrm>
            <a:off x="0" y="980728"/>
            <a:ext cx="9144000" cy="1015663"/>
          </a:xfrm>
          <a:prstGeom prst="rect">
            <a:avLst/>
          </a:prstGeom>
          <a:noFill/>
          <a:ln w="9525">
            <a:noFill/>
            <a:miter lim="800000"/>
            <a:headEnd/>
            <a:tailEnd/>
          </a:ln>
          <a:effectLst/>
        </p:spPr>
        <p:txBody>
          <a:bodyPr wrap="square">
            <a:spAutoFit/>
          </a:bodyPr>
          <a:lstStyle/>
          <a:p>
            <a:pPr>
              <a:spcBef>
                <a:spcPct val="50000"/>
              </a:spcBef>
              <a:buClr>
                <a:schemeClr val="tx2">
                  <a:lumMod val="75000"/>
                </a:schemeClr>
              </a:buClr>
              <a:defRPr/>
            </a:pPr>
            <a:r>
              <a:rPr lang="fr-FR" sz="2400" dirty="0" smtClean="0">
                <a:solidFill>
                  <a:srgbClr val="996633"/>
                </a:solidFill>
                <a:latin typeface="Times New Roman" pitchFamily="18" charset="0"/>
                <a:cs typeface="Times New Roman" pitchFamily="18" charset="0"/>
              </a:rPr>
              <a:t> Composition chimique des pâtes fraiches</a:t>
            </a:r>
          </a:p>
          <a:p>
            <a:pPr fontAlgn="auto">
              <a:spcBef>
                <a:spcPct val="50000"/>
              </a:spcBef>
              <a:spcAft>
                <a:spcPts val="0"/>
              </a:spcAft>
              <a:buClr>
                <a:schemeClr val="tx2"/>
              </a:buClr>
              <a:defRPr/>
            </a:pPr>
            <a:endParaRPr lang="fr-FR" sz="2400" b="1" dirty="0">
              <a:solidFill>
                <a:schemeClr val="bg1"/>
              </a:solidFill>
              <a:effectLst>
                <a:outerShdw blurRad="38100" dist="38100" dir="2700000" algn="tl">
                  <a:srgbClr val="000000"/>
                </a:outerShdw>
              </a:effectLst>
              <a:latin typeface="Book Antiqua" pitchFamily="18" charset="0"/>
              <a:cs typeface="+mn-cs"/>
            </a:endParaRPr>
          </a:p>
        </p:txBody>
      </p:sp>
      <p:sp>
        <p:nvSpPr>
          <p:cNvPr id="15" name="Rectangle 14"/>
          <p:cNvSpPr/>
          <p:nvPr/>
        </p:nvSpPr>
        <p:spPr>
          <a:xfrm>
            <a:off x="2411760" y="6021288"/>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6" name="Rectangle 15"/>
          <p:cNvSpPr/>
          <p:nvPr/>
        </p:nvSpPr>
        <p:spPr>
          <a:xfrm>
            <a:off x="5832648" y="6021288"/>
            <a:ext cx="16196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7" name="Rectangle 16"/>
          <p:cNvSpPr/>
          <p:nvPr/>
        </p:nvSpPr>
        <p:spPr>
          <a:xfrm>
            <a:off x="4139952" y="6021288"/>
            <a:ext cx="16561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8" name="Rectangle 17"/>
          <p:cNvSpPr/>
          <p:nvPr/>
        </p:nvSpPr>
        <p:spPr>
          <a:xfrm>
            <a:off x="5868144" y="6021288"/>
            <a:ext cx="158417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9" name="Rectangle 18"/>
          <p:cNvSpPr/>
          <p:nvPr/>
        </p:nvSpPr>
        <p:spPr>
          <a:xfrm>
            <a:off x="4139952" y="3573016"/>
            <a:ext cx="165618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0" name="Rectangle 19"/>
          <p:cNvSpPr/>
          <p:nvPr/>
        </p:nvSpPr>
        <p:spPr>
          <a:xfrm>
            <a:off x="5796136" y="3573016"/>
            <a:ext cx="165618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1" name="Rectangle 20"/>
          <p:cNvSpPr/>
          <p:nvPr/>
        </p:nvSpPr>
        <p:spPr>
          <a:xfrm>
            <a:off x="7452320" y="3573016"/>
            <a:ext cx="16196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2" name="Rectangle 21"/>
          <p:cNvSpPr/>
          <p:nvPr/>
        </p:nvSpPr>
        <p:spPr>
          <a:xfrm>
            <a:off x="5796136" y="4797152"/>
            <a:ext cx="334786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3" name="Rectangle 22"/>
          <p:cNvSpPr/>
          <p:nvPr/>
        </p:nvSpPr>
        <p:spPr>
          <a:xfrm>
            <a:off x="5796136" y="5589240"/>
            <a:ext cx="334786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4" name="Rectangle 23"/>
          <p:cNvSpPr/>
          <p:nvPr/>
        </p:nvSpPr>
        <p:spPr>
          <a:xfrm>
            <a:off x="4139952" y="3212976"/>
            <a:ext cx="496855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5" name="Rectangle 24"/>
          <p:cNvSpPr/>
          <p:nvPr/>
        </p:nvSpPr>
        <p:spPr>
          <a:xfrm>
            <a:off x="4139952" y="4221088"/>
            <a:ext cx="5004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to="" calcmode="lin" valueType="num">
                                      <p:cBhvr>
                                        <p:cTn id="17" dur="1" fill="hold"/>
                                        <p:tgtEl>
                                          <p:spTgt spid="2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to="" calcmode="lin" valueType="num">
                                      <p:cBhvr>
                                        <p:cTn id="22" dur="1" fill="hold"/>
                                        <p:tgtEl>
                                          <p:spTgt spid="19"/>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to="" calcmode="lin" valueType="num">
                                      <p:cBhvr>
                                        <p:cTn id="25" dur="1" fill="hold"/>
                                        <p:tgtEl>
                                          <p:spTgt spid="20"/>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to="" calcmode="lin" valueType="num">
                                      <p:cBhvr>
                                        <p:cTn id="28" dur="1" fill="hold"/>
                                        <p:tgtEl>
                                          <p:spTgt spid="21"/>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to="" calcmode="lin" valueType="num">
                                      <p:cBhvr>
                                        <p:cTn id="33" dur="1" fill="hold"/>
                                        <p:tgtEl>
                                          <p:spTgt spid="25"/>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000" fill="hold"/>
                                        <p:tgtEl>
                                          <p:spTgt spid="22"/>
                                        </p:tgtEl>
                                        <p:attrNameLst>
                                          <p:attrName>ppt_x</p:attrName>
                                        </p:attrNameLst>
                                      </p:cBhvr>
                                      <p:tavLst>
                                        <p:tav tm="0">
                                          <p:val>
                                            <p:strVal val="#ppt_x"/>
                                          </p:val>
                                        </p:tav>
                                        <p:tav tm="100000">
                                          <p:val>
                                            <p:strVal val="#ppt_x"/>
                                          </p:val>
                                        </p:tav>
                                      </p:tavLst>
                                    </p:anim>
                                    <p:anim calcmode="lin" valueType="num">
                                      <p:cBhvr additive="base">
                                        <p:cTn id="39" dur="1000" fill="hold"/>
                                        <p:tgtEl>
                                          <p:spTgt spid="2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000" fill="hold"/>
                                        <p:tgtEl>
                                          <p:spTgt spid="23"/>
                                        </p:tgtEl>
                                        <p:attrNameLst>
                                          <p:attrName>ppt_x</p:attrName>
                                        </p:attrNameLst>
                                      </p:cBhvr>
                                      <p:tavLst>
                                        <p:tav tm="0">
                                          <p:val>
                                            <p:strVal val="#ppt_x"/>
                                          </p:val>
                                        </p:tav>
                                        <p:tav tm="100000">
                                          <p:val>
                                            <p:strVal val="#ppt_x"/>
                                          </p:val>
                                        </p:tav>
                                      </p:tavLst>
                                    </p:anim>
                                    <p:anim calcmode="lin" valueType="num">
                                      <p:cBhvr additive="base">
                                        <p:cTn id="43"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24"/>
                                        </p:tgtEl>
                                        <p:attrNameLst>
                                          <p:attrName>ppt_x</p:attrName>
                                        </p:attrNameLst>
                                      </p:cBhvr>
                                      <p:tavLst>
                                        <p:tav tm="0">
                                          <p:val>
                                            <p:strVal val="ppt_x"/>
                                          </p:val>
                                        </p:tav>
                                        <p:tav tm="100000">
                                          <p:val>
                                            <p:strVal val="ppt_x"/>
                                          </p:val>
                                        </p:tav>
                                      </p:tavLst>
                                    </p:anim>
                                    <p:anim calcmode="lin" valueType="num">
                                      <p:cBhvr additive="base">
                                        <p:cTn id="48" dur="500"/>
                                        <p:tgtEl>
                                          <p:spTgt spid="24"/>
                                        </p:tgtEl>
                                        <p:attrNameLst>
                                          <p:attrName>ppt_y</p:attrName>
                                        </p:attrNameLst>
                                      </p:cBhvr>
                                      <p:tavLst>
                                        <p:tav tm="0">
                                          <p:val>
                                            <p:strVal val="ppt_y"/>
                                          </p:val>
                                        </p:tav>
                                        <p:tav tm="100000">
                                          <p:val>
                                            <p:strVal val="1+ppt_h/2"/>
                                          </p:val>
                                        </p:tav>
                                      </p:tavLst>
                                    </p:anim>
                                    <p:set>
                                      <p:cBhvr>
                                        <p:cTn id="49" dur="1" fill="hold">
                                          <p:stCondLst>
                                            <p:cond delay="499"/>
                                          </p:stCondLst>
                                        </p:cTn>
                                        <p:tgtEl>
                                          <p:spTgt spid="24"/>
                                        </p:tgtEl>
                                        <p:attrNameLst>
                                          <p:attrName>style.visibility</p:attrName>
                                        </p:attrNameLst>
                                      </p:cBhvr>
                                      <p:to>
                                        <p:strVal val="hidden"/>
                                      </p:to>
                                    </p:set>
                                  </p:childTnLst>
                                </p:cTn>
                              </p:par>
                              <p:par>
                                <p:cTn id="50" presetID="2" presetClass="exit" presetSubtype="4" fill="hold" grpId="1" nodeType="withEffect">
                                  <p:stCondLst>
                                    <p:cond delay="0"/>
                                  </p:stCondLst>
                                  <p:childTnLst>
                                    <p:anim calcmode="lin" valueType="num">
                                      <p:cBhvr additive="base">
                                        <p:cTn id="51" dur="500"/>
                                        <p:tgtEl>
                                          <p:spTgt spid="19"/>
                                        </p:tgtEl>
                                        <p:attrNameLst>
                                          <p:attrName>ppt_x</p:attrName>
                                        </p:attrNameLst>
                                      </p:cBhvr>
                                      <p:tavLst>
                                        <p:tav tm="0">
                                          <p:val>
                                            <p:strVal val="ppt_x"/>
                                          </p:val>
                                        </p:tav>
                                        <p:tav tm="100000">
                                          <p:val>
                                            <p:strVal val="ppt_x"/>
                                          </p:val>
                                        </p:tav>
                                      </p:tavLst>
                                    </p:anim>
                                    <p:anim calcmode="lin" valueType="num">
                                      <p:cBhvr additive="base">
                                        <p:cTn id="52" dur="500"/>
                                        <p:tgtEl>
                                          <p:spTgt spid="19"/>
                                        </p:tgtEl>
                                        <p:attrNameLst>
                                          <p:attrName>ppt_y</p:attrName>
                                        </p:attrNameLst>
                                      </p:cBhvr>
                                      <p:tavLst>
                                        <p:tav tm="0">
                                          <p:val>
                                            <p:strVal val="ppt_y"/>
                                          </p:val>
                                        </p:tav>
                                        <p:tav tm="100000">
                                          <p:val>
                                            <p:strVal val="1+ppt_h/2"/>
                                          </p:val>
                                        </p:tav>
                                      </p:tavLst>
                                    </p:anim>
                                    <p:set>
                                      <p:cBhvr>
                                        <p:cTn id="53" dur="1" fill="hold">
                                          <p:stCondLst>
                                            <p:cond delay="499"/>
                                          </p:stCondLst>
                                        </p:cTn>
                                        <p:tgtEl>
                                          <p:spTgt spid="19"/>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500"/>
                                        <p:tgtEl>
                                          <p:spTgt spid="20"/>
                                        </p:tgtEl>
                                        <p:attrNameLst>
                                          <p:attrName>ppt_x</p:attrName>
                                        </p:attrNameLst>
                                      </p:cBhvr>
                                      <p:tavLst>
                                        <p:tav tm="0">
                                          <p:val>
                                            <p:strVal val="ppt_x"/>
                                          </p:val>
                                        </p:tav>
                                        <p:tav tm="100000">
                                          <p:val>
                                            <p:strVal val="ppt_x"/>
                                          </p:val>
                                        </p:tav>
                                      </p:tavLst>
                                    </p:anim>
                                    <p:anim calcmode="lin" valueType="num">
                                      <p:cBhvr additive="base">
                                        <p:cTn id="56" dur="500"/>
                                        <p:tgtEl>
                                          <p:spTgt spid="20"/>
                                        </p:tgtEl>
                                        <p:attrNameLst>
                                          <p:attrName>ppt_y</p:attrName>
                                        </p:attrNameLst>
                                      </p:cBhvr>
                                      <p:tavLst>
                                        <p:tav tm="0">
                                          <p:val>
                                            <p:strVal val="ppt_y"/>
                                          </p:val>
                                        </p:tav>
                                        <p:tav tm="100000">
                                          <p:val>
                                            <p:strVal val="1+ppt_h/2"/>
                                          </p:val>
                                        </p:tav>
                                      </p:tavLst>
                                    </p:anim>
                                    <p:set>
                                      <p:cBhvr>
                                        <p:cTn id="57" dur="1" fill="hold">
                                          <p:stCondLst>
                                            <p:cond delay="499"/>
                                          </p:stCondLst>
                                        </p:cTn>
                                        <p:tgtEl>
                                          <p:spTgt spid="20"/>
                                        </p:tgtEl>
                                        <p:attrNameLst>
                                          <p:attrName>style.visibility</p:attrName>
                                        </p:attrNameLst>
                                      </p:cBhvr>
                                      <p:to>
                                        <p:strVal val="hidden"/>
                                      </p:to>
                                    </p:set>
                                  </p:childTnLst>
                                </p:cTn>
                              </p:par>
                              <p:par>
                                <p:cTn id="58" presetID="2" presetClass="exit" presetSubtype="4" fill="hold" grpId="1" nodeType="withEffect">
                                  <p:stCondLst>
                                    <p:cond delay="0"/>
                                  </p:stCondLst>
                                  <p:childTnLst>
                                    <p:anim calcmode="lin" valueType="num">
                                      <p:cBhvr additive="base">
                                        <p:cTn id="59" dur="500"/>
                                        <p:tgtEl>
                                          <p:spTgt spid="21"/>
                                        </p:tgtEl>
                                        <p:attrNameLst>
                                          <p:attrName>ppt_x</p:attrName>
                                        </p:attrNameLst>
                                      </p:cBhvr>
                                      <p:tavLst>
                                        <p:tav tm="0">
                                          <p:val>
                                            <p:strVal val="ppt_x"/>
                                          </p:val>
                                        </p:tav>
                                        <p:tav tm="100000">
                                          <p:val>
                                            <p:strVal val="ppt_x"/>
                                          </p:val>
                                        </p:tav>
                                      </p:tavLst>
                                    </p:anim>
                                    <p:anim calcmode="lin" valueType="num">
                                      <p:cBhvr additive="base">
                                        <p:cTn id="60" dur="500"/>
                                        <p:tgtEl>
                                          <p:spTgt spid="21"/>
                                        </p:tgtEl>
                                        <p:attrNameLst>
                                          <p:attrName>ppt_y</p:attrName>
                                        </p:attrNameLst>
                                      </p:cBhvr>
                                      <p:tavLst>
                                        <p:tav tm="0">
                                          <p:val>
                                            <p:strVal val="ppt_y"/>
                                          </p:val>
                                        </p:tav>
                                        <p:tav tm="100000">
                                          <p:val>
                                            <p:strVal val="1+ppt_h/2"/>
                                          </p:val>
                                        </p:tav>
                                      </p:tavLst>
                                    </p:anim>
                                    <p:set>
                                      <p:cBhvr>
                                        <p:cTn id="61" dur="1" fill="hold">
                                          <p:stCondLst>
                                            <p:cond delay="499"/>
                                          </p:stCondLst>
                                        </p:cTn>
                                        <p:tgtEl>
                                          <p:spTgt spid="21"/>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25"/>
                                        </p:tgtEl>
                                        <p:attrNameLst>
                                          <p:attrName>ppt_x</p:attrName>
                                        </p:attrNameLst>
                                      </p:cBhvr>
                                      <p:tavLst>
                                        <p:tav tm="0">
                                          <p:val>
                                            <p:strVal val="ppt_x"/>
                                          </p:val>
                                        </p:tav>
                                        <p:tav tm="100000">
                                          <p:val>
                                            <p:strVal val="ppt_x"/>
                                          </p:val>
                                        </p:tav>
                                      </p:tavLst>
                                    </p:anim>
                                    <p:anim calcmode="lin" valueType="num">
                                      <p:cBhvr additive="base">
                                        <p:cTn id="64" dur="500"/>
                                        <p:tgtEl>
                                          <p:spTgt spid="25"/>
                                        </p:tgtEl>
                                        <p:attrNameLst>
                                          <p:attrName>ppt_y</p:attrName>
                                        </p:attrNameLst>
                                      </p:cBhvr>
                                      <p:tavLst>
                                        <p:tav tm="0">
                                          <p:val>
                                            <p:strVal val="ppt_y"/>
                                          </p:val>
                                        </p:tav>
                                        <p:tav tm="100000">
                                          <p:val>
                                            <p:strVal val="1+ppt_h/2"/>
                                          </p:val>
                                        </p:tav>
                                      </p:tavLst>
                                    </p:anim>
                                    <p:set>
                                      <p:cBhvr>
                                        <p:cTn id="65" dur="1" fill="hold">
                                          <p:stCondLst>
                                            <p:cond delay="499"/>
                                          </p:stCondLst>
                                        </p:cTn>
                                        <p:tgtEl>
                                          <p:spTgt spid="25"/>
                                        </p:tgtEl>
                                        <p:attrNameLst>
                                          <p:attrName>style.visibility</p:attrName>
                                        </p:attrNameLst>
                                      </p:cBhvr>
                                      <p:to>
                                        <p:strVal val="hidden"/>
                                      </p:to>
                                    </p:set>
                                  </p:childTnLst>
                                </p:cTn>
                              </p:par>
                              <p:par>
                                <p:cTn id="66" presetID="2" presetClass="exit" presetSubtype="4" fill="hold" grpId="1" nodeType="withEffect">
                                  <p:stCondLst>
                                    <p:cond delay="0"/>
                                  </p:stCondLst>
                                  <p:childTnLst>
                                    <p:anim calcmode="lin" valueType="num">
                                      <p:cBhvr additive="base">
                                        <p:cTn id="67" dur="500"/>
                                        <p:tgtEl>
                                          <p:spTgt spid="22"/>
                                        </p:tgtEl>
                                        <p:attrNameLst>
                                          <p:attrName>ppt_x</p:attrName>
                                        </p:attrNameLst>
                                      </p:cBhvr>
                                      <p:tavLst>
                                        <p:tav tm="0">
                                          <p:val>
                                            <p:strVal val="ppt_x"/>
                                          </p:val>
                                        </p:tav>
                                        <p:tav tm="100000">
                                          <p:val>
                                            <p:strVal val="ppt_x"/>
                                          </p:val>
                                        </p:tav>
                                      </p:tavLst>
                                    </p:anim>
                                    <p:anim calcmode="lin" valueType="num">
                                      <p:cBhvr additive="base">
                                        <p:cTn id="68" dur="500"/>
                                        <p:tgtEl>
                                          <p:spTgt spid="22"/>
                                        </p:tgtEl>
                                        <p:attrNameLst>
                                          <p:attrName>ppt_y</p:attrName>
                                        </p:attrNameLst>
                                      </p:cBhvr>
                                      <p:tavLst>
                                        <p:tav tm="0">
                                          <p:val>
                                            <p:strVal val="ppt_y"/>
                                          </p:val>
                                        </p:tav>
                                        <p:tav tm="100000">
                                          <p:val>
                                            <p:strVal val="1+ppt_h/2"/>
                                          </p:val>
                                        </p:tav>
                                      </p:tavLst>
                                    </p:anim>
                                    <p:set>
                                      <p:cBhvr>
                                        <p:cTn id="69" dur="1" fill="hold">
                                          <p:stCondLst>
                                            <p:cond delay="499"/>
                                          </p:stCondLst>
                                        </p:cTn>
                                        <p:tgtEl>
                                          <p:spTgt spid="22"/>
                                        </p:tgtEl>
                                        <p:attrNameLst>
                                          <p:attrName>style.visibility</p:attrName>
                                        </p:attrNameLst>
                                      </p:cBhvr>
                                      <p:to>
                                        <p:strVal val="hidden"/>
                                      </p:to>
                                    </p:set>
                                  </p:childTnLst>
                                </p:cTn>
                              </p:par>
                              <p:par>
                                <p:cTn id="70" presetID="2" presetClass="exit" presetSubtype="4" fill="hold" grpId="1" nodeType="withEffect">
                                  <p:stCondLst>
                                    <p:cond delay="0"/>
                                  </p:stCondLst>
                                  <p:childTnLst>
                                    <p:anim calcmode="lin" valueType="num">
                                      <p:cBhvr additive="base">
                                        <p:cTn id="71" dur="500"/>
                                        <p:tgtEl>
                                          <p:spTgt spid="23"/>
                                        </p:tgtEl>
                                        <p:attrNameLst>
                                          <p:attrName>ppt_x</p:attrName>
                                        </p:attrNameLst>
                                      </p:cBhvr>
                                      <p:tavLst>
                                        <p:tav tm="0">
                                          <p:val>
                                            <p:strVal val="ppt_x"/>
                                          </p:val>
                                        </p:tav>
                                        <p:tav tm="100000">
                                          <p:val>
                                            <p:strVal val="ppt_x"/>
                                          </p:val>
                                        </p:tav>
                                      </p:tavLst>
                                    </p:anim>
                                    <p:anim calcmode="lin" valueType="num">
                                      <p:cBhvr additive="base">
                                        <p:cTn id="72" dur="500"/>
                                        <p:tgtEl>
                                          <p:spTgt spid="23"/>
                                        </p:tgtEl>
                                        <p:attrNameLst>
                                          <p:attrName>ppt_y</p:attrName>
                                        </p:attrNameLst>
                                      </p:cBhvr>
                                      <p:tavLst>
                                        <p:tav tm="0">
                                          <p:val>
                                            <p:strVal val="ppt_y"/>
                                          </p:val>
                                        </p:tav>
                                        <p:tav tm="100000">
                                          <p:val>
                                            <p:strVal val="1+ppt_h/2"/>
                                          </p:val>
                                        </p:tav>
                                      </p:tavLst>
                                    </p:anim>
                                    <p:set>
                                      <p:cBhvr>
                                        <p:cTn id="73" dur="1" fill="hold">
                                          <p:stCondLst>
                                            <p:cond delay="499"/>
                                          </p:stCondLst>
                                        </p:cTn>
                                        <p:tgtEl>
                                          <p:spTgt spid="2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500" fill="hold"/>
                                        <p:tgtEl>
                                          <p:spTgt spid="16"/>
                                        </p:tgtEl>
                                        <p:attrNameLst>
                                          <p:attrName>ppt_x</p:attrName>
                                        </p:attrNameLst>
                                      </p:cBhvr>
                                      <p:tavLst>
                                        <p:tav tm="0">
                                          <p:val>
                                            <p:strVal val="#ppt_x"/>
                                          </p:val>
                                        </p:tav>
                                        <p:tav tm="100000">
                                          <p:val>
                                            <p:strVal val="#ppt_x"/>
                                          </p:val>
                                        </p:tav>
                                      </p:tavLst>
                                    </p:anim>
                                    <p:anim calcmode="lin" valueType="num">
                                      <p:cBhvr additive="base">
                                        <p:cTn id="8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xit" presetSubtype="4" fill="hold" grpId="1" nodeType="clickEffect">
                                  <p:stCondLst>
                                    <p:cond delay="0"/>
                                  </p:stCondLst>
                                  <p:childTnLst>
                                    <p:anim calcmode="lin" valueType="num">
                                      <p:cBhvr additive="base">
                                        <p:cTn id="87" dur="500"/>
                                        <p:tgtEl>
                                          <p:spTgt spid="15"/>
                                        </p:tgtEl>
                                        <p:attrNameLst>
                                          <p:attrName>ppt_x</p:attrName>
                                        </p:attrNameLst>
                                      </p:cBhvr>
                                      <p:tavLst>
                                        <p:tav tm="0">
                                          <p:val>
                                            <p:strVal val="ppt_x"/>
                                          </p:val>
                                        </p:tav>
                                        <p:tav tm="100000">
                                          <p:val>
                                            <p:strVal val="ppt_x"/>
                                          </p:val>
                                        </p:tav>
                                      </p:tavLst>
                                    </p:anim>
                                    <p:anim calcmode="lin" valueType="num">
                                      <p:cBhvr additive="base">
                                        <p:cTn id="88" dur="500"/>
                                        <p:tgtEl>
                                          <p:spTgt spid="15"/>
                                        </p:tgtEl>
                                        <p:attrNameLst>
                                          <p:attrName>ppt_y</p:attrName>
                                        </p:attrNameLst>
                                      </p:cBhvr>
                                      <p:tavLst>
                                        <p:tav tm="0">
                                          <p:val>
                                            <p:strVal val="ppt_y"/>
                                          </p:val>
                                        </p:tav>
                                        <p:tav tm="100000">
                                          <p:val>
                                            <p:strVal val="1+ppt_h/2"/>
                                          </p:val>
                                        </p:tav>
                                      </p:tavLst>
                                    </p:anim>
                                    <p:set>
                                      <p:cBhvr>
                                        <p:cTn id="89" dur="1" fill="hold">
                                          <p:stCondLst>
                                            <p:cond delay="499"/>
                                          </p:stCondLst>
                                        </p:cTn>
                                        <p:tgtEl>
                                          <p:spTgt spid="15"/>
                                        </p:tgtEl>
                                        <p:attrNameLst>
                                          <p:attrName>style.visibility</p:attrName>
                                        </p:attrNameLst>
                                      </p:cBhvr>
                                      <p:to>
                                        <p:strVal val="hidden"/>
                                      </p:to>
                                    </p:set>
                                  </p:childTnLst>
                                </p:cTn>
                              </p:par>
                              <p:par>
                                <p:cTn id="90" presetID="2" presetClass="exit" presetSubtype="4" fill="hold" grpId="1" nodeType="withEffect">
                                  <p:stCondLst>
                                    <p:cond delay="0"/>
                                  </p:stCondLst>
                                  <p:childTnLst>
                                    <p:anim calcmode="lin" valueType="num">
                                      <p:cBhvr additive="base">
                                        <p:cTn id="91" dur="500"/>
                                        <p:tgtEl>
                                          <p:spTgt spid="16"/>
                                        </p:tgtEl>
                                        <p:attrNameLst>
                                          <p:attrName>ppt_x</p:attrName>
                                        </p:attrNameLst>
                                      </p:cBhvr>
                                      <p:tavLst>
                                        <p:tav tm="0">
                                          <p:val>
                                            <p:strVal val="ppt_x"/>
                                          </p:val>
                                        </p:tav>
                                        <p:tav tm="100000">
                                          <p:val>
                                            <p:strVal val="ppt_x"/>
                                          </p:val>
                                        </p:tav>
                                      </p:tavLst>
                                    </p:anim>
                                    <p:anim calcmode="lin" valueType="num">
                                      <p:cBhvr additive="base">
                                        <p:cTn id="92" dur="500"/>
                                        <p:tgtEl>
                                          <p:spTgt spid="16"/>
                                        </p:tgtEl>
                                        <p:attrNameLst>
                                          <p:attrName>ppt_y</p:attrName>
                                        </p:attrNameLst>
                                      </p:cBhvr>
                                      <p:tavLst>
                                        <p:tav tm="0">
                                          <p:val>
                                            <p:strVal val="ppt_y"/>
                                          </p:val>
                                        </p:tav>
                                        <p:tav tm="100000">
                                          <p:val>
                                            <p:strVal val="1+ppt_h/2"/>
                                          </p:val>
                                        </p:tav>
                                      </p:tavLst>
                                    </p:anim>
                                    <p:set>
                                      <p:cBhvr>
                                        <p:cTn id="93" dur="1" fill="hold">
                                          <p:stCondLst>
                                            <p:cond delay="499"/>
                                          </p:stCondLst>
                                        </p:cTn>
                                        <p:tgtEl>
                                          <p:spTgt spid="16"/>
                                        </p:tgtEl>
                                        <p:attrNameLst>
                                          <p:attrName>style.visibility</p:attrName>
                                        </p:attrNameLst>
                                      </p:cBhvr>
                                      <p:to>
                                        <p:strVal val="hidden"/>
                                      </p:to>
                                    </p:set>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500" fill="hold"/>
                                        <p:tgtEl>
                                          <p:spTgt spid="17"/>
                                        </p:tgtEl>
                                        <p:attrNameLst>
                                          <p:attrName>ppt_x</p:attrName>
                                        </p:attrNameLst>
                                      </p:cBhvr>
                                      <p:tavLst>
                                        <p:tav tm="0">
                                          <p:val>
                                            <p:strVal val="#ppt_x"/>
                                          </p:val>
                                        </p:tav>
                                        <p:tav tm="100000">
                                          <p:val>
                                            <p:strVal val="#ppt_x"/>
                                          </p:val>
                                        </p:tav>
                                      </p:tavLst>
                                    </p:anim>
                                    <p:anim calcmode="lin" valueType="num">
                                      <p:cBhvr additive="base">
                                        <p:cTn id="97" dur="500" fill="hold"/>
                                        <p:tgtEl>
                                          <p:spTgt spid="17"/>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additive="base">
                                        <p:cTn id="100" dur="500" fill="hold"/>
                                        <p:tgtEl>
                                          <p:spTgt spid="18"/>
                                        </p:tgtEl>
                                        <p:attrNameLst>
                                          <p:attrName>ppt_x</p:attrName>
                                        </p:attrNameLst>
                                      </p:cBhvr>
                                      <p:tavLst>
                                        <p:tav tm="0">
                                          <p:val>
                                            <p:strVal val="#ppt_x"/>
                                          </p:val>
                                        </p:tav>
                                        <p:tav tm="100000">
                                          <p:val>
                                            <p:strVal val="#ppt_x"/>
                                          </p:val>
                                        </p:tav>
                                      </p:tavLst>
                                    </p:anim>
                                    <p:anim calcmode="lin" valueType="num">
                                      <p:cBhvr additive="base">
                                        <p:cTn id="10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5" grpId="1" animBg="1"/>
      <p:bldP spid="16" grpId="0" animBg="1"/>
      <p:bldP spid="16" grpId="1" animBg="1"/>
      <p:bldP spid="17"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07504" y="70348"/>
          <a:ext cx="8964487" cy="6741984"/>
        </p:xfrm>
        <a:graphic>
          <a:graphicData uri="http://schemas.openxmlformats.org/drawingml/2006/table">
            <a:tbl>
              <a:tblPr firstRow="1" bandRow="1">
                <a:tableStyleId>{912C8C85-51F0-491E-9774-3900AFEF0FD7}</a:tableStyleId>
              </a:tblPr>
              <a:tblGrid>
                <a:gridCol w="1368152"/>
                <a:gridCol w="936104"/>
                <a:gridCol w="1728192"/>
                <a:gridCol w="1728192"/>
                <a:gridCol w="1584176"/>
                <a:gridCol w="1619671"/>
              </a:tblGrid>
              <a:tr h="821916">
                <a:tc>
                  <a:txBody>
                    <a:bodyPr/>
                    <a:lstStyle/>
                    <a:p>
                      <a:pPr algn="ctr"/>
                      <a:r>
                        <a:rPr lang="fr-FR" sz="1600" b="1" dirty="0" smtClean="0">
                          <a:solidFill>
                            <a:schemeClr val="bg1"/>
                          </a:solidFill>
                          <a:latin typeface="Times New Roman" pitchFamily="18" charset="0"/>
                          <a:cs typeface="Times New Roman" pitchFamily="18" charset="0"/>
                        </a:rPr>
                        <a:t>Constituants</a:t>
                      </a:r>
                      <a:r>
                        <a:rPr lang="fr-FR" sz="1600" b="1" baseline="0" dirty="0" smtClean="0">
                          <a:solidFill>
                            <a:schemeClr val="bg1"/>
                          </a:solidFill>
                          <a:latin typeface="Times New Roman" pitchFamily="18" charset="0"/>
                          <a:cs typeface="Times New Roman" pitchFamily="18" charset="0"/>
                        </a:rPr>
                        <a:t> </a:t>
                      </a:r>
                      <a:endParaRPr lang="fr-FR" sz="1600" b="1" dirty="0">
                        <a:solidFill>
                          <a:schemeClr val="bg1"/>
                        </a:solidFill>
                        <a:latin typeface="Times New Roman" pitchFamily="18" charset="0"/>
                        <a:cs typeface="Times New Roman" pitchFamily="18" charset="0"/>
                      </a:endParaRPr>
                    </a:p>
                  </a:txBody>
                  <a:tcPr/>
                </a:tc>
                <a:tc>
                  <a:txBody>
                    <a:bodyPr/>
                    <a:lstStyle/>
                    <a:p>
                      <a:pPr algn="ctr"/>
                      <a:r>
                        <a:rPr lang="fr-FR" sz="1600" b="1" dirty="0" smtClean="0">
                          <a:solidFill>
                            <a:schemeClr val="bg1"/>
                          </a:solidFill>
                          <a:latin typeface="Times New Roman" pitchFamily="18" charset="0"/>
                          <a:cs typeface="Times New Roman" pitchFamily="18" charset="0"/>
                        </a:rPr>
                        <a:t>Cuisson </a:t>
                      </a:r>
                      <a:endParaRPr lang="fr-FR" sz="1600" b="1" dirty="0">
                        <a:solidFill>
                          <a:schemeClr val="bg1"/>
                        </a:solidFill>
                        <a:latin typeface="Times New Roman" pitchFamily="18" charset="0"/>
                        <a:cs typeface="Times New Roman" pitchFamily="18" charset="0"/>
                      </a:endParaRPr>
                    </a:p>
                  </a:txBody>
                  <a:tcPr/>
                </a:tc>
                <a:tc>
                  <a:txBody>
                    <a:bodyPr/>
                    <a:lstStyle/>
                    <a:p>
                      <a:pPr algn="ctr"/>
                      <a:r>
                        <a:rPr lang="fr-FR" sz="1600" b="1" dirty="0" smtClean="0">
                          <a:solidFill>
                            <a:schemeClr val="bg1"/>
                          </a:solidFill>
                          <a:latin typeface="Times New Roman" pitchFamily="18" charset="0"/>
                          <a:cs typeface="Times New Roman" pitchFamily="18" charset="0"/>
                        </a:rPr>
                        <a:t>Cicatellis traditionnelles</a:t>
                      </a:r>
                      <a:endParaRPr lang="fr-FR" sz="1600" b="1" dirty="0">
                        <a:solidFill>
                          <a:schemeClr val="bg1"/>
                        </a:solidFill>
                        <a:latin typeface="Times New Roman" pitchFamily="18" charset="0"/>
                        <a:cs typeface="Times New Roman" pitchFamily="18" charset="0"/>
                      </a:endParaRPr>
                    </a:p>
                  </a:txBody>
                  <a:tcPr/>
                </a:tc>
                <a:tc>
                  <a:txBody>
                    <a:bodyPr/>
                    <a:lstStyle/>
                    <a:p>
                      <a:pPr algn="ctr"/>
                      <a:r>
                        <a:rPr lang="fr-FR" sz="1600" b="1" dirty="0" smtClean="0">
                          <a:solidFill>
                            <a:schemeClr val="bg1"/>
                          </a:solidFill>
                          <a:latin typeface="Times New Roman" pitchFamily="18" charset="0"/>
                          <a:cs typeface="Times New Roman" pitchFamily="18" charset="0"/>
                        </a:rPr>
                        <a:t>Cicatellis enrichies à 10%</a:t>
                      </a:r>
                      <a:endParaRPr lang="fr-FR" sz="1600" b="1" dirty="0">
                        <a:solidFill>
                          <a:schemeClr val="bg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chemeClr val="bg1"/>
                          </a:solidFill>
                          <a:latin typeface="Times New Roman" pitchFamily="18" charset="0"/>
                          <a:cs typeface="Times New Roman" pitchFamily="18" charset="0"/>
                        </a:rPr>
                        <a:t>Cicatellis enrichies à 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chemeClr val="bg1"/>
                          </a:solidFill>
                          <a:latin typeface="Times New Roman" pitchFamily="18" charset="0"/>
                          <a:cs typeface="Times New Roman" pitchFamily="18" charset="0"/>
                        </a:rPr>
                        <a:t>Cicatellis enrichies à 50%</a:t>
                      </a:r>
                    </a:p>
                  </a:txBody>
                  <a:tcPr/>
                </a:tc>
              </a:tr>
              <a:tr h="578385">
                <a:tc>
                  <a:txBody>
                    <a:bodyPr/>
                    <a:lstStyle/>
                    <a:p>
                      <a:pPr algn="ctr"/>
                      <a:r>
                        <a:rPr lang="fr-FR" sz="1600" b="1" dirty="0" smtClean="0">
                          <a:solidFill>
                            <a:srgbClr val="993300"/>
                          </a:solidFill>
                          <a:latin typeface="Times New Roman" pitchFamily="18" charset="0"/>
                          <a:cs typeface="Times New Roman" pitchFamily="18" charset="0"/>
                        </a:rPr>
                        <a:t>Calcium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fr-FR" sz="1600" b="1" dirty="0" smtClean="0">
                          <a:solidFill>
                            <a:srgbClr val="993300"/>
                          </a:solidFill>
                          <a:latin typeface="Times New Roman" pitchFamily="18" charset="0"/>
                          <a:cs typeface="Times New Roman" pitchFamily="18" charset="0"/>
                        </a:rPr>
                        <a:t>Crues </a:t>
                      </a:r>
                    </a:p>
                    <a:p>
                      <a:pPr algn="ctr"/>
                      <a:r>
                        <a:rPr lang="fr-FR" sz="1600" b="1" dirty="0" smtClean="0">
                          <a:solidFill>
                            <a:srgbClr val="993300"/>
                          </a:solidFill>
                          <a:latin typeface="Times New Roman" pitchFamily="18" charset="0"/>
                          <a:cs typeface="Times New Roman" pitchFamily="18" charset="0"/>
                        </a:rPr>
                        <a:t>Cuites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600" b="1" dirty="0">
                          <a:solidFill>
                            <a:srgbClr val="993300"/>
                          </a:solidFill>
                          <a:latin typeface="Times New Roman"/>
                          <a:ea typeface="Calibri"/>
                          <a:cs typeface="Arial"/>
                        </a:rPr>
                        <a:t>124.9±2.4 </a:t>
                      </a:r>
                      <a:r>
                        <a:rPr lang="en-US" sz="1600" b="1" dirty="0" smtClean="0">
                          <a:solidFill>
                            <a:srgbClr val="993300"/>
                          </a:solidFill>
                          <a:latin typeface="Times New Roman"/>
                          <a:ea typeface="Calibri"/>
                          <a:cs typeface="Arial"/>
                        </a:rPr>
                        <a:t>a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993300"/>
                          </a:solidFill>
                          <a:latin typeface="Times New Roman"/>
                          <a:ea typeface="Calibri"/>
                          <a:cs typeface="Arial"/>
                        </a:rPr>
                        <a:t>87.39±6.5 e</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600" b="1" dirty="0">
                          <a:solidFill>
                            <a:srgbClr val="993300"/>
                          </a:solidFill>
                          <a:latin typeface="Times New Roman"/>
                          <a:ea typeface="Calibri"/>
                          <a:cs typeface="Arial"/>
                        </a:rPr>
                        <a:t>157.32±7.6 </a:t>
                      </a:r>
                      <a:r>
                        <a:rPr lang="en-US" sz="1600" b="1" dirty="0" smtClean="0">
                          <a:solidFill>
                            <a:srgbClr val="993300"/>
                          </a:solidFill>
                          <a:latin typeface="Times New Roman"/>
                          <a:ea typeface="Calibri"/>
                          <a:cs typeface="Arial"/>
                        </a:rPr>
                        <a:t>b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993300"/>
                          </a:solidFill>
                          <a:latin typeface="Times New Roman"/>
                          <a:ea typeface="Calibri"/>
                          <a:cs typeface="Arial"/>
                        </a:rPr>
                        <a:t>127.34±5.4 a</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600" b="1" dirty="0">
                          <a:solidFill>
                            <a:srgbClr val="993300"/>
                          </a:solidFill>
                          <a:latin typeface="Times New Roman"/>
                          <a:ea typeface="Calibri"/>
                          <a:cs typeface="Arial"/>
                        </a:rPr>
                        <a:t>216.01±14 </a:t>
                      </a:r>
                      <a:r>
                        <a:rPr lang="en-US" sz="1600" b="1" dirty="0" smtClean="0">
                          <a:solidFill>
                            <a:srgbClr val="993300"/>
                          </a:solidFill>
                          <a:latin typeface="Times New Roman"/>
                          <a:ea typeface="Calibri"/>
                          <a:cs typeface="Arial"/>
                        </a:rPr>
                        <a:t>c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993300"/>
                          </a:solidFill>
                          <a:latin typeface="Times New Roman"/>
                          <a:ea typeface="Calibri"/>
                          <a:cs typeface="Arial"/>
                        </a:rPr>
                        <a:t>178.22±0.6 b</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600" b="1" dirty="0">
                          <a:solidFill>
                            <a:srgbClr val="993300"/>
                          </a:solidFill>
                          <a:latin typeface="Times New Roman"/>
                          <a:ea typeface="Calibri"/>
                          <a:cs typeface="Arial"/>
                        </a:rPr>
                        <a:t>242.8±17 </a:t>
                      </a:r>
                      <a:r>
                        <a:rPr lang="en-US" sz="1600" b="1" dirty="0" smtClean="0">
                          <a:solidFill>
                            <a:srgbClr val="993300"/>
                          </a:solidFill>
                          <a:latin typeface="Times New Roman"/>
                          <a:ea typeface="Calibri"/>
                          <a:cs typeface="Arial"/>
                        </a:rPr>
                        <a:t>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993300"/>
                          </a:solidFill>
                          <a:latin typeface="Times New Roman"/>
                          <a:ea typeface="Calibri"/>
                          <a:cs typeface="Arial"/>
                        </a:rPr>
                        <a:t>174.8±6.9 b</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578385">
                <a:tc>
                  <a:txBody>
                    <a:bodyPr/>
                    <a:lstStyle/>
                    <a:p>
                      <a:pPr algn="ctr"/>
                      <a:r>
                        <a:rPr lang="fr-FR" sz="1600" b="1" dirty="0" smtClean="0">
                          <a:solidFill>
                            <a:srgbClr val="993300"/>
                          </a:solidFill>
                          <a:latin typeface="Times New Roman" pitchFamily="18" charset="0"/>
                          <a:cs typeface="Times New Roman" pitchFamily="18" charset="0"/>
                        </a:rPr>
                        <a:t>Fer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fr-FR" sz="1600" b="1" dirty="0" smtClean="0">
                          <a:solidFill>
                            <a:srgbClr val="993300"/>
                          </a:solidFill>
                          <a:latin typeface="Times New Roman" pitchFamily="18" charset="0"/>
                          <a:cs typeface="Times New Roman" pitchFamily="18" charset="0"/>
                        </a:rPr>
                        <a:t>Crues </a:t>
                      </a:r>
                    </a:p>
                    <a:p>
                      <a:pPr algn="ctr"/>
                      <a:r>
                        <a:rPr lang="fr-FR" sz="1600" b="1" dirty="0" smtClean="0">
                          <a:solidFill>
                            <a:srgbClr val="993300"/>
                          </a:solidFill>
                          <a:latin typeface="Times New Roman" pitchFamily="18" charset="0"/>
                          <a:cs typeface="Times New Roman" pitchFamily="18" charset="0"/>
                        </a:rPr>
                        <a:t>Cuites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600" b="1" dirty="0" smtClean="0">
                          <a:solidFill>
                            <a:srgbClr val="993300"/>
                          </a:solidFill>
                          <a:latin typeface="Times New Roman"/>
                          <a:ea typeface="Calibri"/>
                          <a:cs typeface="Arial"/>
                        </a:rPr>
                        <a:t>6±0.03  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993300"/>
                          </a:solidFill>
                          <a:latin typeface="Times New Roman"/>
                          <a:ea typeface="Calibri"/>
                          <a:cs typeface="Arial"/>
                        </a:rPr>
                        <a:t>5.78±0.15 a</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600" b="1" dirty="0">
                          <a:solidFill>
                            <a:srgbClr val="993300"/>
                          </a:solidFill>
                          <a:latin typeface="Times New Roman"/>
                          <a:ea typeface="Calibri"/>
                          <a:cs typeface="Arial"/>
                        </a:rPr>
                        <a:t>10.08±0.19 </a:t>
                      </a:r>
                      <a:r>
                        <a:rPr lang="en-US" sz="1600" b="1" dirty="0" smtClean="0">
                          <a:solidFill>
                            <a:srgbClr val="993300"/>
                          </a:solidFill>
                          <a:latin typeface="Times New Roman"/>
                          <a:ea typeface="Calibri"/>
                          <a:cs typeface="Arial"/>
                        </a:rPr>
                        <a:t>b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993300"/>
                          </a:solidFill>
                          <a:latin typeface="Times New Roman"/>
                          <a:ea typeface="Calibri"/>
                          <a:cs typeface="Arial"/>
                        </a:rPr>
                        <a:t>9.91±0.25 b</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600" b="1" dirty="0">
                          <a:solidFill>
                            <a:srgbClr val="993300"/>
                          </a:solidFill>
                          <a:latin typeface="Times New Roman"/>
                          <a:ea typeface="Calibri"/>
                          <a:cs typeface="Arial"/>
                        </a:rPr>
                        <a:t>18.14±0.39 </a:t>
                      </a:r>
                      <a:r>
                        <a:rPr lang="en-US" sz="1600" b="1" dirty="0" smtClean="0">
                          <a:solidFill>
                            <a:srgbClr val="993300"/>
                          </a:solidFill>
                          <a:latin typeface="Times New Roman"/>
                          <a:ea typeface="Calibri"/>
                          <a:cs typeface="Arial"/>
                        </a:rPr>
                        <a:t>c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993300"/>
                          </a:solidFill>
                          <a:latin typeface="Times New Roman"/>
                          <a:ea typeface="Calibri"/>
                          <a:cs typeface="Arial"/>
                        </a:rPr>
                        <a:t>18.19±0.27 c</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600" b="1" dirty="0">
                          <a:solidFill>
                            <a:srgbClr val="993300"/>
                          </a:solidFill>
                          <a:latin typeface="Times New Roman"/>
                          <a:ea typeface="Calibri"/>
                          <a:cs typeface="Arial"/>
                        </a:rPr>
                        <a:t>25.46±2 </a:t>
                      </a:r>
                      <a:r>
                        <a:rPr lang="en-US" sz="1600" b="1" dirty="0" smtClean="0">
                          <a:solidFill>
                            <a:srgbClr val="993300"/>
                          </a:solidFill>
                          <a:latin typeface="Times New Roman"/>
                          <a:ea typeface="Calibri"/>
                          <a:cs typeface="Arial"/>
                        </a:rPr>
                        <a:t>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993300"/>
                          </a:solidFill>
                          <a:latin typeface="Times New Roman"/>
                          <a:ea typeface="Calibri"/>
                          <a:cs typeface="Arial"/>
                        </a:rPr>
                        <a:t>24.45±0.86 d</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578385">
                <a:tc>
                  <a:txBody>
                    <a:bodyPr/>
                    <a:lstStyle/>
                    <a:p>
                      <a:pPr algn="ctr"/>
                      <a:r>
                        <a:rPr lang="fr-FR" sz="1600" b="1" dirty="0" smtClean="0">
                          <a:solidFill>
                            <a:srgbClr val="993300"/>
                          </a:solidFill>
                          <a:latin typeface="Times New Roman" pitchFamily="18" charset="0"/>
                          <a:cs typeface="Times New Roman" pitchFamily="18" charset="0"/>
                        </a:rPr>
                        <a:t>Zinc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fr-FR" sz="1600" b="1" dirty="0" smtClean="0">
                          <a:solidFill>
                            <a:srgbClr val="993300"/>
                          </a:solidFill>
                          <a:latin typeface="Times New Roman" pitchFamily="18" charset="0"/>
                          <a:cs typeface="Times New Roman" pitchFamily="18" charset="0"/>
                        </a:rPr>
                        <a:t>Crues </a:t>
                      </a:r>
                    </a:p>
                    <a:p>
                      <a:pPr algn="ctr"/>
                      <a:r>
                        <a:rPr lang="fr-FR" sz="1600" b="1" dirty="0" smtClean="0">
                          <a:solidFill>
                            <a:srgbClr val="993300"/>
                          </a:solidFill>
                          <a:latin typeface="Times New Roman" pitchFamily="18" charset="0"/>
                          <a:cs typeface="Times New Roman" pitchFamily="18" charset="0"/>
                        </a:rPr>
                        <a:t>Cuites </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600" b="1" dirty="0">
                          <a:solidFill>
                            <a:srgbClr val="993300"/>
                          </a:solidFill>
                          <a:latin typeface="Times New Roman"/>
                          <a:ea typeface="Calibri"/>
                          <a:cs typeface="Arial"/>
                        </a:rPr>
                        <a:t>6.83±0.1 </a:t>
                      </a:r>
                      <a:r>
                        <a:rPr lang="en-US" sz="1600" b="1" dirty="0" smtClean="0">
                          <a:solidFill>
                            <a:srgbClr val="993300"/>
                          </a:solidFill>
                          <a:latin typeface="Times New Roman"/>
                          <a:ea typeface="Calibri"/>
                          <a:cs typeface="Arial"/>
                        </a:rPr>
                        <a:t>a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993300"/>
                          </a:solidFill>
                          <a:latin typeface="Times New Roman"/>
                          <a:ea typeface="Calibri"/>
                          <a:cs typeface="Arial"/>
                        </a:rPr>
                        <a:t>6.5±0.15 a</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600" b="1" dirty="0">
                          <a:solidFill>
                            <a:srgbClr val="993300"/>
                          </a:solidFill>
                          <a:latin typeface="Times New Roman"/>
                          <a:ea typeface="Calibri"/>
                          <a:cs typeface="Arial"/>
                        </a:rPr>
                        <a:t>9.44±0.27 </a:t>
                      </a:r>
                      <a:r>
                        <a:rPr lang="en-US" sz="1600" b="1" dirty="0" smtClean="0">
                          <a:solidFill>
                            <a:srgbClr val="993300"/>
                          </a:solidFill>
                          <a:latin typeface="Times New Roman"/>
                          <a:ea typeface="Calibri"/>
                          <a:cs typeface="Arial"/>
                        </a:rPr>
                        <a:t>b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993300"/>
                          </a:solidFill>
                          <a:latin typeface="Times New Roman"/>
                          <a:ea typeface="Calibri"/>
                          <a:cs typeface="Arial"/>
                        </a:rPr>
                        <a:t>8.95±0.29 b</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600" b="1" dirty="0">
                          <a:solidFill>
                            <a:srgbClr val="993300"/>
                          </a:solidFill>
                          <a:latin typeface="Times New Roman"/>
                          <a:ea typeface="Calibri"/>
                          <a:cs typeface="Arial"/>
                        </a:rPr>
                        <a:t>14.51±0.36 </a:t>
                      </a:r>
                      <a:r>
                        <a:rPr lang="en-US" sz="1600" b="1" dirty="0" smtClean="0">
                          <a:solidFill>
                            <a:srgbClr val="993300"/>
                          </a:solidFill>
                          <a:latin typeface="Times New Roman"/>
                          <a:ea typeface="Calibri"/>
                          <a:cs typeface="Arial"/>
                        </a:rPr>
                        <a:t>c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993300"/>
                          </a:solidFill>
                          <a:latin typeface="Times New Roman"/>
                          <a:ea typeface="Calibri"/>
                          <a:cs typeface="Arial"/>
                        </a:rPr>
                        <a:t>13.49±0.35 e</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600" b="1" dirty="0">
                          <a:solidFill>
                            <a:srgbClr val="993300"/>
                          </a:solidFill>
                          <a:latin typeface="Times New Roman"/>
                          <a:ea typeface="Calibri"/>
                          <a:cs typeface="Arial"/>
                        </a:rPr>
                        <a:t>17.06±0.22 </a:t>
                      </a:r>
                      <a:r>
                        <a:rPr lang="en-US" sz="1600" b="1" dirty="0" smtClean="0">
                          <a:solidFill>
                            <a:srgbClr val="993300"/>
                          </a:solidFill>
                          <a:latin typeface="Times New Roman"/>
                          <a:ea typeface="Calibri"/>
                          <a:cs typeface="Arial"/>
                        </a:rPr>
                        <a:t>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993300"/>
                          </a:solidFill>
                          <a:latin typeface="Times New Roman"/>
                          <a:ea typeface="Calibri"/>
                          <a:cs typeface="Arial"/>
                        </a:rPr>
                        <a:t>14.84±0.72 c</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578385">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Lys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Crues </a:t>
                      </a:r>
                    </a:p>
                    <a:p>
                      <a:pPr algn="ctr">
                        <a:lnSpc>
                          <a:spcPct val="100000"/>
                        </a:lnSpc>
                      </a:pPr>
                      <a:r>
                        <a:rPr lang="fr-FR" sz="1600" b="1" dirty="0" smtClean="0">
                          <a:solidFill>
                            <a:srgbClr val="993300"/>
                          </a:solidFill>
                          <a:latin typeface="Times New Roman" pitchFamily="18" charset="0"/>
                          <a:cs typeface="Times New Roman" pitchFamily="18" charset="0"/>
                        </a:rPr>
                        <a:t>Cuites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fr-FR" sz="1600" b="1" dirty="0">
                          <a:solidFill>
                            <a:srgbClr val="993300"/>
                          </a:solidFill>
                          <a:latin typeface="Times New Roman"/>
                          <a:ea typeface="Calibri"/>
                          <a:cs typeface="Arial"/>
                        </a:rPr>
                        <a:t>2.75±0.02 </a:t>
                      </a:r>
                      <a:r>
                        <a:rPr lang="fr-FR" sz="1600" b="1" dirty="0" smtClean="0">
                          <a:solidFill>
                            <a:srgbClr val="993300"/>
                          </a:solidFill>
                          <a:latin typeface="Times New Roman"/>
                          <a:ea typeface="Calibri"/>
                          <a:cs typeface="Arial"/>
                        </a:rPr>
                        <a:t>a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2.76±0.06 a</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10.19±0.16 c</a:t>
                      </a:r>
                    </a:p>
                    <a:p>
                      <a:pPr algn="ctr">
                        <a:lnSpc>
                          <a:spcPct val="100000"/>
                        </a:lnSpc>
                        <a:spcAft>
                          <a:spcPts val="0"/>
                        </a:spcAft>
                      </a:pPr>
                      <a:r>
                        <a:rPr lang="fr-FR" sz="1600" b="1" dirty="0" smtClean="0">
                          <a:solidFill>
                            <a:srgbClr val="993300"/>
                          </a:solidFill>
                          <a:latin typeface="Times New Roman"/>
                          <a:ea typeface="Calibri"/>
                          <a:cs typeface="Arial"/>
                        </a:rPr>
                        <a:t>10.86±0.35 </a:t>
                      </a:r>
                      <a:r>
                        <a:rPr lang="fr-FR" sz="1600" b="1" dirty="0">
                          <a:solidFill>
                            <a:srgbClr val="993300"/>
                          </a:solidFill>
                          <a:latin typeface="Times New Roman"/>
                          <a:ea typeface="Calibri"/>
                          <a:cs typeface="Arial"/>
                        </a:rPr>
                        <a:t>c</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600598">
                <a:tc>
                  <a:txBody>
                    <a:bodyPr/>
                    <a:lstStyle/>
                    <a:p>
                      <a:pPr algn="ctr"/>
                      <a:r>
                        <a:rPr lang="fr-FR" sz="1600" b="1" dirty="0" err="1" smtClean="0">
                          <a:solidFill>
                            <a:srgbClr val="993300"/>
                          </a:solidFill>
                          <a:latin typeface="Times New Roman" pitchFamily="18" charset="0"/>
                          <a:cs typeface="Times New Roman" pitchFamily="18" charset="0"/>
                        </a:rPr>
                        <a:t>Thr</a:t>
                      </a:r>
                      <a:r>
                        <a:rPr lang="fr-FR" sz="1600" b="1" dirty="0" smtClean="0">
                          <a:solidFill>
                            <a:srgbClr val="993300"/>
                          </a:solidFill>
                          <a:latin typeface="Times New Roman" pitchFamily="18" charset="0"/>
                          <a:cs typeface="Times New Roman" pitchFamily="18" charset="0"/>
                        </a:rPr>
                        <a:t>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fr-FR" sz="1600" b="1" dirty="0" smtClean="0">
                          <a:solidFill>
                            <a:srgbClr val="993300"/>
                          </a:solidFill>
                          <a:latin typeface="Times New Roman" pitchFamily="18" charset="0"/>
                          <a:cs typeface="Times New Roman" pitchFamily="18" charset="0"/>
                        </a:rPr>
                        <a:t>Crues </a:t>
                      </a:r>
                    </a:p>
                    <a:p>
                      <a:pPr algn="ctr"/>
                      <a:r>
                        <a:rPr lang="fr-FR" sz="1600" b="1" dirty="0" smtClean="0">
                          <a:solidFill>
                            <a:srgbClr val="993300"/>
                          </a:solidFill>
                          <a:latin typeface="Times New Roman" pitchFamily="18" charset="0"/>
                          <a:cs typeface="Times New Roman" pitchFamily="18" charset="0"/>
                        </a:rPr>
                        <a:t>Cuites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fr-FR" sz="1600" b="1" dirty="0">
                          <a:solidFill>
                            <a:srgbClr val="993300"/>
                          </a:solidFill>
                          <a:latin typeface="Times New Roman"/>
                          <a:ea typeface="Calibri"/>
                          <a:cs typeface="Arial"/>
                        </a:rPr>
                        <a:t>3.47±0.02 </a:t>
                      </a:r>
                      <a:r>
                        <a:rPr lang="fr-FR" sz="1600" b="1" dirty="0" smtClean="0">
                          <a:solidFill>
                            <a:srgbClr val="993300"/>
                          </a:solidFill>
                          <a:latin typeface="Times New Roman"/>
                          <a:ea typeface="Calibri"/>
                          <a:cs typeface="Arial"/>
                        </a:rPr>
                        <a:t>a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3.76±0.04 b</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6.8±0.09 c</a:t>
                      </a:r>
                    </a:p>
                    <a:p>
                      <a:pPr algn="ctr">
                        <a:lnSpc>
                          <a:spcPct val="100000"/>
                        </a:lnSpc>
                        <a:spcAft>
                          <a:spcPts val="0"/>
                        </a:spcAft>
                      </a:pPr>
                      <a:r>
                        <a:rPr lang="fr-FR" sz="1600" b="1" dirty="0" smtClean="0">
                          <a:solidFill>
                            <a:srgbClr val="993300"/>
                          </a:solidFill>
                          <a:latin typeface="Times New Roman"/>
                          <a:ea typeface="Calibri"/>
                          <a:cs typeface="Arial"/>
                        </a:rPr>
                        <a:t>7.33±0.12 </a:t>
                      </a:r>
                      <a:r>
                        <a:rPr lang="fr-FR" sz="1600" b="1" dirty="0">
                          <a:solidFill>
                            <a:srgbClr val="993300"/>
                          </a:solidFill>
                          <a:latin typeface="Times New Roman"/>
                          <a:ea typeface="Calibri"/>
                          <a:cs typeface="Arial"/>
                        </a:rPr>
                        <a:t>d</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600598">
                <a:tc>
                  <a:txBody>
                    <a:bodyPr/>
                    <a:lstStyle/>
                    <a:p>
                      <a:pPr algn="ctr"/>
                      <a:r>
                        <a:rPr lang="fr-FR" sz="1600" b="1" dirty="0" err="1" smtClean="0">
                          <a:solidFill>
                            <a:srgbClr val="993300"/>
                          </a:solidFill>
                          <a:latin typeface="Times New Roman" pitchFamily="18" charset="0"/>
                          <a:cs typeface="Times New Roman" pitchFamily="18" charset="0"/>
                        </a:rPr>
                        <a:t>Phe</a:t>
                      </a:r>
                      <a:r>
                        <a:rPr lang="fr-FR" sz="1600" b="1" dirty="0" smtClean="0">
                          <a:solidFill>
                            <a:srgbClr val="993300"/>
                          </a:solidFill>
                          <a:latin typeface="Times New Roman" pitchFamily="18" charset="0"/>
                          <a:cs typeface="Times New Roman" pitchFamily="18" charset="0"/>
                        </a:rPr>
                        <a:t>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Crues </a:t>
                      </a:r>
                    </a:p>
                    <a:p>
                      <a:pPr algn="ctr">
                        <a:lnSpc>
                          <a:spcPct val="100000"/>
                        </a:lnSpc>
                      </a:pPr>
                      <a:r>
                        <a:rPr lang="fr-FR" sz="1600" b="1" dirty="0" smtClean="0">
                          <a:solidFill>
                            <a:srgbClr val="993300"/>
                          </a:solidFill>
                          <a:latin typeface="Times New Roman" pitchFamily="18" charset="0"/>
                          <a:cs typeface="Times New Roman" pitchFamily="18" charset="0"/>
                        </a:rPr>
                        <a:t>Cuites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fr-FR" sz="1600" b="1" dirty="0">
                          <a:solidFill>
                            <a:srgbClr val="993300"/>
                          </a:solidFill>
                          <a:latin typeface="Times New Roman"/>
                          <a:ea typeface="Calibri"/>
                          <a:cs typeface="Arial"/>
                        </a:rPr>
                        <a:t>6.62±0.06 </a:t>
                      </a:r>
                      <a:r>
                        <a:rPr lang="fr-FR" sz="1600" b="1" dirty="0" smtClean="0">
                          <a:solidFill>
                            <a:srgbClr val="993300"/>
                          </a:solidFill>
                          <a:latin typeface="Times New Roman"/>
                          <a:ea typeface="Calibri"/>
                          <a:cs typeface="Arial"/>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7.1±0.06 b</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9.58±0.23 c</a:t>
                      </a:r>
                    </a:p>
                    <a:p>
                      <a:pPr algn="ctr">
                        <a:lnSpc>
                          <a:spcPct val="100000"/>
                        </a:lnSpc>
                        <a:spcAft>
                          <a:spcPts val="0"/>
                        </a:spcAft>
                      </a:pPr>
                      <a:r>
                        <a:rPr lang="fr-FR" sz="1600" b="1" dirty="0" smtClean="0">
                          <a:solidFill>
                            <a:srgbClr val="993300"/>
                          </a:solidFill>
                          <a:latin typeface="Times New Roman"/>
                          <a:ea typeface="Calibri"/>
                          <a:cs typeface="Arial"/>
                        </a:rPr>
                        <a:t>10.13±0.31 </a:t>
                      </a:r>
                      <a:r>
                        <a:rPr lang="fr-FR" sz="1600" b="1" dirty="0">
                          <a:solidFill>
                            <a:srgbClr val="993300"/>
                          </a:solidFill>
                          <a:latin typeface="Times New Roman"/>
                          <a:ea typeface="Calibri"/>
                          <a:cs typeface="Arial"/>
                        </a:rPr>
                        <a:t>c</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600598">
                <a:tc>
                  <a:txBody>
                    <a:bodyPr/>
                    <a:lstStyle/>
                    <a:p>
                      <a:pPr algn="ctr"/>
                      <a:r>
                        <a:rPr lang="fr-FR" sz="1600" b="1" dirty="0" smtClean="0">
                          <a:solidFill>
                            <a:srgbClr val="993300"/>
                          </a:solidFill>
                          <a:latin typeface="Times New Roman" pitchFamily="18" charset="0"/>
                          <a:cs typeface="Times New Roman" pitchFamily="18" charset="0"/>
                        </a:rPr>
                        <a:t>Val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Crues </a:t>
                      </a:r>
                    </a:p>
                    <a:p>
                      <a:pPr algn="ctr">
                        <a:lnSpc>
                          <a:spcPct val="100000"/>
                        </a:lnSpc>
                      </a:pPr>
                      <a:r>
                        <a:rPr lang="fr-FR" sz="1600" b="1" dirty="0" smtClean="0">
                          <a:solidFill>
                            <a:srgbClr val="993300"/>
                          </a:solidFill>
                          <a:latin typeface="Times New Roman" pitchFamily="18" charset="0"/>
                          <a:cs typeface="Times New Roman" pitchFamily="18" charset="0"/>
                        </a:rPr>
                        <a:t>Cuites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fr-FR" sz="1600" b="1" dirty="0">
                          <a:solidFill>
                            <a:srgbClr val="993300"/>
                          </a:solidFill>
                          <a:latin typeface="Times New Roman"/>
                          <a:ea typeface="Calibri"/>
                          <a:cs typeface="Arial"/>
                        </a:rPr>
                        <a:t>4.51±0.09 </a:t>
                      </a:r>
                      <a:r>
                        <a:rPr lang="fr-FR" sz="1600" b="1" dirty="0" smtClean="0">
                          <a:solidFill>
                            <a:srgbClr val="993300"/>
                          </a:solidFill>
                          <a:latin typeface="Times New Roman"/>
                          <a:ea typeface="Calibri"/>
                          <a:cs typeface="Arial"/>
                        </a:rPr>
                        <a:t>a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5.08±0.04 b</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7.97±0.17 c</a:t>
                      </a:r>
                    </a:p>
                    <a:p>
                      <a:pPr algn="ctr">
                        <a:lnSpc>
                          <a:spcPct val="100000"/>
                        </a:lnSpc>
                        <a:spcAft>
                          <a:spcPts val="0"/>
                        </a:spcAft>
                      </a:pPr>
                      <a:r>
                        <a:rPr lang="fr-FR" sz="1600" b="1" dirty="0" smtClean="0">
                          <a:solidFill>
                            <a:srgbClr val="993300"/>
                          </a:solidFill>
                          <a:latin typeface="Times New Roman"/>
                          <a:ea typeface="Calibri"/>
                          <a:cs typeface="Arial"/>
                        </a:rPr>
                        <a:t>8.52±0.25 </a:t>
                      </a:r>
                      <a:r>
                        <a:rPr lang="fr-FR" sz="1600" b="1" dirty="0">
                          <a:solidFill>
                            <a:srgbClr val="993300"/>
                          </a:solidFill>
                          <a:latin typeface="Times New Roman"/>
                          <a:ea typeface="Calibri"/>
                          <a:cs typeface="Arial"/>
                        </a:rPr>
                        <a:t>c</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600598">
                <a:tc>
                  <a:txBody>
                    <a:bodyPr/>
                    <a:lstStyle/>
                    <a:p>
                      <a:pPr algn="ctr"/>
                      <a:r>
                        <a:rPr lang="fr-FR" sz="1600" b="1" dirty="0" err="1" smtClean="0">
                          <a:solidFill>
                            <a:srgbClr val="993300"/>
                          </a:solidFill>
                          <a:latin typeface="Times New Roman" pitchFamily="18" charset="0"/>
                          <a:cs typeface="Times New Roman" pitchFamily="18" charset="0"/>
                        </a:rPr>
                        <a:t>His</a:t>
                      </a:r>
                      <a:r>
                        <a:rPr lang="fr-FR" sz="1600" b="1" dirty="0" smtClean="0">
                          <a:solidFill>
                            <a:srgbClr val="993300"/>
                          </a:solidFill>
                          <a:latin typeface="Times New Roman" pitchFamily="18" charset="0"/>
                          <a:cs typeface="Times New Roman" pitchFamily="18" charset="0"/>
                        </a:rPr>
                        <a:t> </a:t>
                      </a:r>
                    </a:p>
                    <a:p>
                      <a:pPr algn="ct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Crues </a:t>
                      </a:r>
                    </a:p>
                    <a:p>
                      <a:pPr algn="ctr">
                        <a:lnSpc>
                          <a:spcPct val="100000"/>
                        </a:lnSpc>
                      </a:pPr>
                      <a:r>
                        <a:rPr lang="fr-FR" sz="1600" b="1" dirty="0" smtClean="0">
                          <a:solidFill>
                            <a:srgbClr val="993300"/>
                          </a:solidFill>
                          <a:latin typeface="Times New Roman" pitchFamily="18" charset="0"/>
                          <a:cs typeface="Times New Roman" pitchFamily="18" charset="0"/>
                        </a:rPr>
                        <a:t>Cuites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fr-FR" sz="1600" b="1" dirty="0">
                          <a:solidFill>
                            <a:srgbClr val="993300"/>
                          </a:solidFill>
                          <a:latin typeface="Times New Roman"/>
                          <a:ea typeface="Calibri"/>
                          <a:cs typeface="Arial"/>
                        </a:rPr>
                        <a:t>3.04±0.06 </a:t>
                      </a:r>
                      <a:r>
                        <a:rPr lang="fr-FR" sz="1600" b="1" dirty="0" smtClean="0">
                          <a:solidFill>
                            <a:srgbClr val="993300"/>
                          </a:solidFill>
                          <a:latin typeface="Times New Roman"/>
                          <a:ea typeface="Calibri"/>
                          <a:cs typeface="Arial"/>
                        </a:rPr>
                        <a:t>a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3.38±0.04 b</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5.57±0.17 c</a:t>
                      </a:r>
                    </a:p>
                    <a:p>
                      <a:pPr algn="ctr">
                        <a:lnSpc>
                          <a:spcPct val="100000"/>
                        </a:lnSpc>
                        <a:spcAft>
                          <a:spcPts val="0"/>
                        </a:spcAft>
                      </a:pPr>
                      <a:r>
                        <a:rPr lang="fr-FR" sz="1600" b="1" dirty="0" smtClean="0">
                          <a:solidFill>
                            <a:srgbClr val="993300"/>
                          </a:solidFill>
                          <a:latin typeface="Times New Roman"/>
                          <a:ea typeface="Calibri"/>
                          <a:cs typeface="Arial"/>
                        </a:rPr>
                        <a:t>5.76±0.18 </a:t>
                      </a:r>
                      <a:r>
                        <a:rPr lang="fr-FR" sz="1600" b="1" dirty="0">
                          <a:solidFill>
                            <a:srgbClr val="993300"/>
                          </a:solidFill>
                          <a:latin typeface="Times New Roman"/>
                          <a:ea typeface="Calibri"/>
                          <a:cs typeface="Arial"/>
                        </a:rPr>
                        <a:t>c</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600598">
                <a:tc>
                  <a:txBody>
                    <a:bodyPr/>
                    <a:lstStyle/>
                    <a:p>
                      <a:pPr algn="ctr"/>
                      <a:r>
                        <a:rPr lang="fr-FR" sz="1600" b="1" dirty="0" smtClean="0">
                          <a:solidFill>
                            <a:srgbClr val="993300"/>
                          </a:solidFill>
                          <a:latin typeface="Times New Roman" pitchFamily="18" charset="0"/>
                          <a:cs typeface="Times New Roman" pitchFamily="18" charset="0"/>
                        </a:rPr>
                        <a:t>Ile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Crues </a:t>
                      </a:r>
                    </a:p>
                    <a:p>
                      <a:pPr algn="ctr">
                        <a:lnSpc>
                          <a:spcPct val="100000"/>
                        </a:lnSpc>
                      </a:pPr>
                      <a:r>
                        <a:rPr lang="fr-FR" sz="1600" b="1" dirty="0" smtClean="0">
                          <a:solidFill>
                            <a:srgbClr val="993300"/>
                          </a:solidFill>
                          <a:latin typeface="Times New Roman" pitchFamily="18" charset="0"/>
                          <a:cs typeface="Times New Roman" pitchFamily="18" charset="0"/>
                        </a:rPr>
                        <a:t>Cuites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fr-FR" sz="1600" b="1" dirty="0">
                          <a:solidFill>
                            <a:srgbClr val="993300"/>
                          </a:solidFill>
                          <a:latin typeface="Times New Roman"/>
                          <a:ea typeface="Calibri"/>
                          <a:cs typeface="Arial"/>
                        </a:rPr>
                        <a:t>3.9±0.08 </a:t>
                      </a:r>
                      <a:r>
                        <a:rPr lang="fr-FR" sz="1600" b="1" dirty="0" smtClean="0">
                          <a:solidFill>
                            <a:srgbClr val="993300"/>
                          </a:solidFill>
                          <a:latin typeface="Times New Roman"/>
                          <a:ea typeface="Calibri"/>
                          <a:cs typeface="Arial"/>
                        </a:rPr>
                        <a:t>a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4.47±0.07 b</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7.24±0.09 c</a:t>
                      </a:r>
                    </a:p>
                    <a:p>
                      <a:pPr algn="ctr">
                        <a:lnSpc>
                          <a:spcPct val="100000"/>
                        </a:lnSpc>
                        <a:spcAft>
                          <a:spcPts val="0"/>
                        </a:spcAft>
                      </a:pPr>
                      <a:r>
                        <a:rPr lang="fr-FR" sz="1600" b="1" dirty="0" smtClean="0">
                          <a:solidFill>
                            <a:srgbClr val="993300"/>
                          </a:solidFill>
                          <a:latin typeface="Times New Roman"/>
                          <a:ea typeface="Calibri"/>
                          <a:cs typeface="Arial"/>
                        </a:rPr>
                        <a:t>7.84±0.17 </a:t>
                      </a:r>
                      <a:r>
                        <a:rPr lang="fr-FR" sz="1600" b="1" dirty="0">
                          <a:solidFill>
                            <a:srgbClr val="993300"/>
                          </a:solidFill>
                          <a:latin typeface="Times New Roman"/>
                          <a:ea typeface="Calibri"/>
                          <a:cs typeface="Arial"/>
                        </a:rPr>
                        <a:t>c</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r h="600598">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Leu </a:t>
                      </a:r>
                      <a:endParaRPr lang="fr-FR" sz="1600" b="1" dirty="0">
                        <a:solidFill>
                          <a:srgbClr val="9933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Crues </a:t>
                      </a:r>
                    </a:p>
                    <a:p>
                      <a:pPr algn="ctr">
                        <a:lnSpc>
                          <a:spcPct val="100000"/>
                        </a:lnSpc>
                      </a:pPr>
                      <a:r>
                        <a:rPr lang="fr-FR" sz="1600" b="1" dirty="0" smtClean="0">
                          <a:solidFill>
                            <a:srgbClr val="993300"/>
                          </a:solidFill>
                          <a:latin typeface="Times New Roman" pitchFamily="18" charset="0"/>
                          <a:cs typeface="Times New Roman" pitchFamily="18" charset="0"/>
                        </a:rPr>
                        <a:t>Cuites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fr-FR" sz="1600" b="1" dirty="0">
                          <a:solidFill>
                            <a:srgbClr val="993300"/>
                          </a:solidFill>
                          <a:latin typeface="Times New Roman"/>
                          <a:ea typeface="Calibri"/>
                          <a:cs typeface="Arial"/>
                        </a:rPr>
                        <a:t>9.19±0.14 </a:t>
                      </a:r>
                      <a:r>
                        <a:rPr lang="fr-FR" sz="1600" b="1" dirty="0" smtClean="0">
                          <a:solidFill>
                            <a:srgbClr val="993300"/>
                          </a:solidFill>
                          <a:latin typeface="Times New Roman"/>
                          <a:ea typeface="Calibri"/>
                          <a:cs typeface="Arial"/>
                        </a:rPr>
                        <a:t>a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10.01±0.07 b</a:t>
                      </a:r>
                      <a:endParaRPr lang="fr-FR" sz="1600" b="1" dirty="0" smtClean="0">
                        <a:solidFill>
                          <a:srgbClr val="993300"/>
                        </a:solidFill>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fr-FR" sz="1600" b="1" dirty="0" smtClean="0">
                          <a:solidFill>
                            <a:srgbClr val="993300"/>
                          </a:solidFill>
                          <a:latin typeface="Times New Roman" pitchFamily="18" charset="0"/>
                          <a:cs typeface="Times New Roman" pitchFamily="18" charset="0"/>
                        </a:rPr>
                        <a:t>N.D</a:t>
                      </a:r>
                      <a:endParaRPr lang="fr-FR" sz="1600" b="1" dirty="0">
                        <a:solidFill>
                          <a:srgbClr val="9933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993300"/>
                          </a:solidFill>
                          <a:latin typeface="Times New Roman"/>
                          <a:ea typeface="Calibri"/>
                          <a:cs typeface="Arial"/>
                        </a:rPr>
                        <a:t>14.96±0.02 c</a:t>
                      </a:r>
                    </a:p>
                    <a:p>
                      <a:pPr algn="ctr">
                        <a:lnSpc>
                          <a:spcPct val="100000"/>
                        </a:lnSpc>
                        <a:spcAft>
                          <a:spcPts val="0"/>
                        </a:spcAft>
                      </a:pPr>
                      <a:r>
                        <a:rPr lang="fr-FR" sz="1600" b="1" dirty="0" smtClean="0">
                          <a:solidFill>
                            <a:srgbClr val="993300"/>
                          </a:solidFill>
                          <a:latin typeface="Times New Roman"/>
                          <a:ea typeface="Calibri"/>
                          <a:cs typeface="Arial"/>
                        </a:rPr>
                        <a:t>16.14±0.48 </a:t>
                      </a:r>
                      <a:r>
                        <a:rPr lang="fr-FR" sz="1600" b="1" dirty="0">
                          <a:solidFill>
                            <a:srgbClr val="993300"/>
                          </a:solidFill>
                          <a:latin typeface="Times New Roman"/>
                          <a:ea typeface="Calibri"/>
                          <a:cs typeface="Arial"/>
                        </a:rPr>
                        <a:t>c</a:t>
                      </a:r>
                      <a:endParaRPr lang="fr-FR" sz="1600" b="1" dirty="0">
                        <a:solidFill>
                          <a:srgbClr val="9933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tcPr>
                </a:tc>
              </a:tr>
            </a:tbl>
          </a:graphicData>
        </a:graphic>
      </p:graphicFrame>
      <p:sp>
        <p:nvSpPr>
          <p:cNvPr id="5" name="Espace réservé du numéro de diapositive 4"/>
          <p:cNvSpPr>
            <a:spLocks noGrp="1"/>
          </p:cNvSpPr>
          <p:nvPr>
            <p:ph type="sldNum" sz="quarter" idx="12"/>
          </p:nvPr>
        </p:nvSpPr>
        <p:spPr/>
        <p:txBody>
          <a:bodyPr/>
          <a:lstStyle/>
          <a:p>
            <a:fld id="{595DA4C4-1FAB-46A1-BC97-01521FB48311}" type="slidenum">
              <a:rPr lang="es-ES" smtClean="0"/>
              <a:pPr/>
              <a:t>35</a:t>
            </a:fld>
            <a:endParaRPr lang="es-ES"/>
          </a:p>
        </p:txBody>
      </p:sp>
      <p:sp>
        <p:nvSpPr>
          <p:cNvPr id="13" name="Rectangle 12"/>
          <p:cNvSpPr/>
          <p:nvPr/>
        </p:nvSpPr>
        <p:spPr>
          <a:xfrm>
            <a:off x="2411760" y="1484784"/>
            <a:ext cx="172819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4" name="Rectangle 13"/>
          <p:cNvSpPr/>
          <p:nvPr/>
        </p:nvSpPr>
        <p:spPr>
          <a:xfrm>
            <a:off x="5868144" y="1484784"/>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6" name="Rectangle 15"/>
          <p:cNvSpPr/>
          <p:nvPr/>
        </p:nvSpPr>
        <p:spPr>
          <a:xfrm>
            <a:off x="4139952" y="1484784"/>
            <a:ext cx="172819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7" name="Rectangle 16"/>
          <p:cNvSpPr/>
          <p:nvPr/>
        </p:nvSpPr>
        <p:spPr>
          <a:xfrm>
            <a:off x="7452320" y="1484784"/>
            <a:ext cx="16561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8" name="Rectangle 17"/>
          <p:cNvSpPr/>
          <p:nvPr/>
        </p:nvSpPr>
        <p:spPr>
          <a:xfrm>
            <a:off x="2411760" y="4437112"/>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9" name="Rectangle 18"/>
          <p:cNvSpPr/>
          <p:nvPr/>
        </p:nvSpPr>
        <p:spPr>
          <a:xfrm>
            <a:off x="7452320" y="4437112"/>
            <a:ext cx="16916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0" name="Rectangle 19"/>
          <p:cNvSpPr/>
          <p:nvPr/>
        </p:nvSpPr>
        <p:spPr>
          <a:xfrm>
            <a:off x="2411760" y="6237312"/>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1" name="Rectangle 20"/>
          <p:cNvSpPr/>
          <p:nvPr/>
        </p:nvSpPr>
        <p:spPr>
          <a:xfrm>
            <a:off x="7452320" y="6237312"/>
            <a:ext cx="16196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2" name="Rectangle 21"/>
          <p:cNvSpPr/>
          <p:nvPr/>
        </p:nvSpPr>
        <p:spPr>
          <a:xfrm>
            <a:off x="2411760" y="2636912"/>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3" name="Rectangle 22"/>
          <p:cNvSpPr/>
          <p:nvPr/>
        </p:nvSpPr>
        <p:spPr>
          <a:xfrm>
            <a:off x="2411760" y="5013176"/>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4" name="Rectangle 23"/>
          <p:cNvSpPr/>
          <p:nvPr/>
        </p:nvSpPr>
        <p:spPr>
          <a:xfrm>
            <a:off x="2411760" y="3789040"/>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5" name="Rectangle 24"/>
          <p:cNvSpPr/>
          <p:nvPr/>
        </p:nvSpPr>
        <p:spPr>
          <a:xfrm>
            <a:off x="2411760" y="3212976"/>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6" name="Rectangle 25"/>
          <p:cNvSpPr/>
          <p:nvPr/>
        </p:nvSpPr>
        <p:spPr>
          <a:xfrm>
            <a:off x="2411760" y="5589240"/>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7" name="Rectangle 26"/>
          <p:cNvSpPr/>
          <p:nvPr/>
        </p:nvSpPr>
        <p:spPr>
          <a:xfrm>
            <a:off x="7452320" y="5013176"/>
            <a:ext cx="16916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8" name="Rectangle 27"/>
          <p:cNvSpPr/>
          <p:nvPr/>
        </p:nvSpPr>
        <p:spPr>
          <a:xfrm>
            <a:off x="7452320" y="3789040"/>
            <a:ext cx="16916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9" name="Rectangle 28"/>
          <p:cNvSpPr/>
          <p:nvPr/>
        </p:nvSpPr>
        <p:spPr>
          <a:xfrm>
            <a:off x="7452320" y="3212976"/>
            <a:ext cx="16916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30" name="Rectangle 29"/>
          <p:cNvSpPr/>
          <p:nvPr/>
        </p:nvSpPr>
        <p:spPr>
          <a:xfrm>
            <a:off x="7452320" y="2636912"/>
            <a:ext cx="16916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31" name="Rectangle 30"/>
          <p:cNvSpPr/>
          <p:nvPr/>
        </p:nvSpPr>
        <p:spPr>
          <a:xfrm>
            <a:off x="7452320" y="5589240"/>
            <a:ext cx="16916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to="" calcmode="lin" valueType="num">
                                      <p:cBhvr>
                                        <p:cTn id="13" dur="1" fill="hold"/>
                                        <p:tgtEl>
                                          <p:spTgt spid="13"/>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to="" calcmode="lin" valueType="num">
                                      <p:cBhvr>
                                        <p:cTn id="18" dur="1" fill="hold"/>
                                        <p:tgtEl>
                                          <p:spTgt spid="14"/>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13"/>
                                        </p:tgtEl>
                                        <p:attrNameLst>
                                          <p:attrName>ppt_x</p:attrName>
                                        </p:attrNameLst>
                                      </p:cBhvr>
                                      <p:tavLst>
                                        <p:tav tm="0">
                                          <p:val>
                                            <p:strVal val="ppt_x"/>
                                          </p:val>
                                        </p:tav>
                                        <p:tav tm="100000">
                                          <p:val>
                                            <p:strVal val="ppt_x"/>
                                          </p:val>
                                        </p:tav>
                                      </p:tavLst>
                                    </p:anim>
                                    <p:anim calcmode="lin" valueType="num">
                                      <p:cBhvr additive="base">
                                        <p:cTn id="23" dur="500"/>
                                        <p:tgtEl>
                                          <p:spTgt spid="13"/>
                                        </p:tgtEl>
                                        <p:attrNameLst>
                                          <p:attrName>ppt_y</p:attrName>
                                        </p:attrNameLst>
                                      </p:cBhvr>
                                      <p:tavLst>
                                        <p:tav tm="0">
                                          <p:val>
                                            <p:strVal val="ppt_y"/>
                                          </p:val>
                                        </p:tav>
                                        <p:tav tm="100000">
                                          <p:val>
                                            <p:strVal val="1+ppt_h/2"/>
                                          </p:val>
                                        </p:tav>
                                      </p:tavLst>
                                    </p:anim>
                                    <p:set>
                                      <p:cBhvr>
                                        <p:cTn id="24" dur="1" fill="hold">
                                          <p:stCondLst>
                                            <p:cond delay="499"/>
                                          </p:stCondLst>
                                        </p:cTn>
                                        <p:tgtEl>
                                          <p:spTgt spid="13"/>
                                        </p:tgtEl>
                                        <p:attrNameLst>
                                          <p:attrName>style.visibility</p:attrName>
                                        </p:attrNameLst>
                                      </p:cBhvr>
                                      <p:to>
                                        <p:strVal val="hidden"/>
                                      </p:to>
                                    </p:set>
                                  </p:childTnLst>
                                </p:cTn>
                              </p:par>
                              <p:par>
                                <p:cTn id="25" presetID="2" presetClass="exit" presetSubtype="4" fill="hold" grpId="1" nodeType="withEffect">
                                  <p:stCondLst>
                                    <p:cond delay="0"/>
                                  </p:stCondLst>
                                  <p:childTnLst>
                                    <p:anim calcmode="lin" valueType="num">
                                      <p:cBhvr additive="base">
                                        <p:cTn id="26" dur="500"/>
                                        <p:tgtEl>
                                          <p:spTgt spid="14"/>
                                        </p:tgtEl>
                                        <p:attrNameLst>
                                          <p:attrName>ppt_x</p:attrName>
                                        </p:attrNameLst>
                                      </p:cBhvr>
                                      <p:tavLst>
                                        <p:tav tm="0">
                                          <p:val>
                                            <p:strVal val="ppt_x"/>
                                          </p:val>
                                        </p:tav>
                                        <p:tav tm="100000">
                                          <p:val>
                                            <p:strVal val="ppt_x"/>
                                          </p:val>
                                        </p:tav>
                                      </p:tavLst>
                                    </p:anim>
                                    <p:anim calcmode="lin" valueType="num">
                                      <p:cBhvr additive="base">
                                        <p:cTn id="27" dur="500"/>
                                        <p:tgtEl>
                                          <p:spTgt spid="14"/>
                                        </p:tgtEl>
                                        <p:attrNameLst>
                                          <p:attrName>ppt_y</p:attrName>
                                        </p:attrNameLst>
                                      </p:cBhvr>
                                      <p:tavLst>
                                        <p:tav tm="0">
                                          <p:val>
                                            <p:strVal val="ppt_y"/>
                                          </p:val>
                                        </p:tav>
                                        <p:tav tm="100000">
                                          <p:val>
                                            <p:strVal val="1+ppt_h/2"/>
                                          </p:val>
                                        </p:tav>
                                      </p:tavLst>
                                    </p:anim>
                                    <p:set>
                                      <p:cBhvr>
                                        <p:cTn id="28" dur="1" fill="hold">
                                          <p:stCondLst>
                                            <p:cond delay="499"/>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to="" calcmode="lin" valueType="num">
                                      <p:cBhvr>
                                        <p:cTn id="33" dur="1" fill="hold"/>
                                        <p:tgtEl>
                                          <p:spTgt spid="16"/>
                                        </p:tgtEl>
                                        <p:attrNameLst>
                                          <p:attrName/>
                                        </p:attrNameLst>
                                      </p:cBhvr>
                                    </p:anim>
                                  </p:childTnLst>
                                </p:cTn>
                              </p:par>
                              <p:par>
                                <p:cTn id="34" presetID="24"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to="" calcmode="lin" valueType="num">
                                      <p:cBhvr>
                                        <p:cTn id="36" dur="1" fill="hold"/>
                                        <p:tgtEl>
                                          <p:spTgt spid="17"/>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16"/>
                                        </p:tgtEl>
                                        <p:attrNameLst>
                                          <p:attrName>ppt_x</p:attrName>
                                        </p:attrNameLst>
                                      </p:cBhvr>
                                      <p:tavLst>
                                        <p:tav tm="0">
                                          <p:val>
                                            <p:strVal val="ppt_x"/>
                                          </p:val>
                                        </p:tav>
                                        <p:tav tm="100000">
                                          <p:val>
                                            <p:strVal val="ppt_x"/>
                                          </p:val>
                                        </p:tav>
                                      </p:tavLst>
                                    </p:anim>
                                    <p:anim calcmode="lin" valueType="num">
                                      <p:cBhvr additive="base">
                                        <p:cTn id="41" dur="500"/>
                                        <p:tgtEl>
                                          <p:spTgt spid="16"/>
                                        </p:tgtEl>
                                        <p:attrNameLst>
                                          <p:attrName>ppt_y</p:attrName>
                                        </p:attrNameLst>
                                      </p:cBhvr>
                                      <p:tavLst>
                                        <p:tav tm="0">
                                          <p:val>
                                            <p:strVal val="ppt_y"/>
                                          </p:val>
                                        </p:tav>
                                        <p:tav tm="100000">
                                          <p:val>
                                            <p:strVal val="1+ppt_h/2"/>
                                          </p:val>
                                        </p:tav>
                                      </p:tavLst>
                                    </p:anim>
                                    <p:set>
                                      <p:cBhvr>
                                        <p:cTn id="42" dur="1" fill="hold">
                                          <p:stCondLst>
                                            <p:cond delay="499"/>
                                          </p:stCondLst>
                                        </p:cTn>
                                        <p:tgtEl>
                                          <p:spTgt spid="16"/>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17"/>
                                        </p:tgtEl>
                                        <p:attrNameLst>
                                          <p:attrName>ppt_x</p:attrName>
                                        </p:attrNameLst>
                                      </p:cBhvr>
                                      <p:tavLst>
                                        <p:tav tm="0">
                                          <p:val>
                                            <p:strVal val="ppt_x"/>
                                          </p:val>
                                        </p:tav>
                                        <p:tav tm="100000">
                                          <p:val>
                                            <p:strVal val="ppt_x"/>
                                          </p:val>
                                        </p:tav>
                                      </p:tavLst>
                                    </p:anim>
                                    <p:anim calcmode="lin" valueType="num">
                                      <p:cBhvr additive="base">
                                        <p:cTn id="45" dur="500"/>
                                        <p:tgtEl>
                                          <p:spTgt spid="17"/>
                                        </p:tgtEl>
                                        <p:attrNameLst>
                                          <p:attrName>ppt_y</p:attrName>
                                        </p:attrNameLst>
                                      </p:cBhvr>
                                      <p:tavLst>
                                        <p:tav tm="0">
                                          <p:val>
                                            <p:strVal val="ppt_y"/>
                                          </p:val>
                                        </p:tav>
                                        <p:tav tm="100000">
                                          <p:val>
                                            <p:strVal val="1+ppt_h/2"/>
                                          </p:val>
                                        </p:tav>
                                      </p:tavLst>
                                    </p:anim>
                                    <p:set>
                                      <p:cBhvr>
                                        <p:cTn id="46" dur="1" fill="hold">
                                          <p:stCondLst>
                                            <p:cond delay="499"/>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1"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1"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2" nodeType="clickEffect">
                                  <p:stCondLst>
                                    <p:cond delay="0"/>
                                  </p:stCondLst>
                                  <p:childTnLst>
                                    <p:anim calcmode="lin" valueType="num">
                                      <p:cBhvr additive="base">
                                        <p:cTn id="68" dur="500"/>
                                        <p:tgtEl>
                                          <p:spTgt spid="22"/>
                                        </p:tgtEl>
                                        <p:attrNameLst>
                                          <p:attrName>ppt_x</p:attrName>
                                        </p:attrNameLst>
                                      </p:cBhvr>
                                      <p:tavLst>
                                        <p:tav tm="0">
                                          <p:val>
                                            <p:strVal val="ppt_x"/>
                                          </p:val>
                                        </p:tav>
                                        <p:tav tm="100000">
                                          <p:val>
                                            <p:strVal val="ppt_x"/>
                                          </p:val>
                                        </p:tav>
                                      </p:tavLst>
                                    </p:anim>
                                    <p:anim calcmode="lin" valueType="num">
                                      <p:cBhvr additive="base">
                                        <p:cTn id="69" dur="500"/>
                                        <p:tgtEl>
                                          <p:spTgt spid="22"/>
                                        </p:tgtEl>
                                        <p:attrNameLst>
                                          <p:attrName>ppt_y</p:attrName>
                                        </p:attrNameLst>
                                      </p:cBhvr>
                                      <p:tavLst>
                                        <p:tav tm="0">
                                          <p:val>
                                            <p:strVal val="ppt_y"/>
                                          </p:val>
                                        </p:tav>
                                        <p:tav tm="100000">
                                          <p:val>
                                            <p:strVal val="1+ppt_h/2"/>
                                          </p:val>
                                        </p:tav>
                                      </p:tavLst>
                                    </p:anim>
                                    <p:set>
                                      <p:cBhvr>
                                        <p:cTn id="70" dur="1" fill="hold">
                                          <p:stCondLst>
                                            <p:cond delay="499"/>
                                          </p:stCondLst>
                                        </p:cTn>
                                        <p:tgtEl>
                                          <p:spTgt spid="22"/>
                                        </p:tgtEl>
                                        <p:attrNameLst>
                                          <p:attrName>style.visibility</p:attrName>
                                        </p:attrNameLst>
                                      </p:cBhvr>
                                      <p:to>
                                        <p:strVal val="hidden"/>
                                      </p:to>
                                    </p:set>
                                  </p:childTnLst>
                                </p:cTn>
                              </p:par>
                              <p:par>
                                <p:cTn id="71" presetID="2" presetClass="exit" presetSubtype="4" fill="hold" grpId="2" nodeType="withEffect">
                                  <p:stCondLst>
                                    <p:cond delay="0"/>
                                  </p:stCondLst>
                                  <p:childTnLst>
                                    <p:anim calcmode="lin" valueType="num">
                                      <p:cBhvr additive="base">
                                        <p:cTn id="72" dur="500"/>
                                        <p:tgtEl>
                                          <p:spTgt spid="30"/>
                                        </p:tgtEl>
                                        <p:attrNameLst>
                                          <p:attrName>ppt_x</p:attrName>
                                        </p:attrNameLst>
                                      </p:cBhvr>
                                      <p:tavLst>
                                        <p:tav tm="0">
                                          <p:val>
                                            <p:strVal val="ppt_x"/>
                                          </p:val>
                                        </p:tav>
                                        <p:tav tm="100000">
                                          <p:val>
                                            <p:strVal val="ppt_x"/>
                                          </p:val>
                                        </p:tav>
                                      </p:tavLst>
                                    </p:anim>
                                    <p:anim calcmode="lin" valueType="num">
                                      <p:cBhvr additive="base">
                                        <p:cTn id="73" dur="500"/>
                                        <p:tgtEl>
                                          <p:spTgt spid="30"/>
                                        </p:tgtEl>
                                        <p:attrNameLst>
                                          <p:attrName>ppt_y</p:attrName>
                                        </p:attrNameLst>
                                      </p:cBhvr>
                                      <p:tavLst>
                                        <p:tav tm="0">
                                          <p:val>
                                            <p:strVal val="ppt_y"/>
                                          </p:val>
                                        </p:tav>
                                        <p:tav tm="100000">
                                          <p:val>
                                            <p:strVal val="1+ppt_h/2"/>
                                          </p:val>
                                        </p:tav>
                                      </p:tavLst>
                                    </p:anim>
                                    <p:set>
                                      <p:cBhvr>
                                        <p:cTn id="74" dur="1" fill="hold">
                                          <p:stCondLst>
                                            <p:cond delay="499"/>
                                          </p:stCondLst>
                                        </p:cTn>
                                        <p:tgtEl>
                                          <p:spTgt spid="30"/>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25"/>
                                        </p:tgtEl>
                                        <p:attrNameLst>
                                          <p:attrName>ppt_x</p:attrName>
                                        </p:attrNameLst>
                                      </p:cBhvr>
                                      <p:tavLst>
                                        <p:tav tm="0">
                                          <p:val>
                                            <p:strVal val="ppt_x"/>
                                          </p:val>
                                        </p:tav>
                                        <p:tav tm="100000">
                                          <p:val>
                                            <p:strVal val="ppt_x"/>
                                          </p:val>
                                        </p:tav>
                                      </p:tavLst>
                                    </p:anim>
                                    <p:anim calcmode="lin" valueType="num">
                                      <p:cBhvr additive="base">
                                        <p:cTn id="77" dur="500"/>
                                        <p:tgtEl>
                                          <p:spTgt spid="25"/>
                                        </p:tgtEl>
                                        <p:attrNameLst>
                                          <p:attrName>ppt_y</p:attrName>
                                        </p:attrNameLst>
                                      </p:cBhvr>
                                      <p:tavLst>
                                        <p:tav tm="0">
                                          <p:val>
                                            <p:strVal val="ppt_y"/>
                                          </p:val>
                                        </p:tav>
                                        <p:tav tm="100000">
                                          <p:val>
                                            <p:strVal val="1+ppt_h/2"/>
                                          </p:val>
                                        </p:tav>
                                      </p:tavLst>
                                    </p:anim>
                                    <p:set>
                                      <p:cBhvr>
                                        <p:cTn id="78" dur="1" fill="hold">
                                          <p:stCondLst>
                                            <p:cond delay="499"/>
                                          </p:stCondLst>
                                        </p:cTn>
                                        <p:tgtEl>
                                          <p:spTgt spid="25"/>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29"/>
                                        </p:tgtEl>
                                        <p:attrNameLst>
                                          <p:attrName>ppt_x</p:attrName>
                                        </p:attrNameLst>
                                      </p:cBhvr>
                                      <p:tavLst>
                                        <p:tav tm="0">
                                          <p:val>
                                            <p:strVal val="ppt_x"/>
                                          </p:val>
                                        </p:tav>
                                        <p:tav tm="100000">
                                          <p:val>
                                            <p:strVal val="ppt_x"/>
                                          </p:val>
                                        </p:tav>
                                      </p:tavLst>
                                    </p:anim>
                                    <p:anim calcmode="lin" valueType="num">
                                      <p:cBhvr additive="base">
                                        <p:cTn id="81" dur="500"/>
                                        <p:tgtEl>
                                          <p:spTgt spid="29"/>
                                        </p:tgtEl>
                                        <p:attrNameLst>
                                          <p:attrName>ppt_y</p:attrName>
                                        </p:attrNameLst>
                                      </p:cBhvr>
                                      <p:tavLst>
                                        <p:tav tm="0">
                                          <p:val>
                                            <p:strVal val="ppt_y"/>
                                          </p:val>
                                        </p:tav>
                                        <p:tav tm="100000">
                                          <p:val>
                                            <p:strVal val="1+ppt_h/2"/>
                                          </p:val>
                                        </p:tav>
                                      </p:tavLst>
                                    </p:anim>
                                    <p:set>
                                      <p:cBhvr>
                                        <p:cTn id="82" dur="1" fill="hold">
                                          <p:stCondLst>
                                            <p:cond delay="499"/>
                                          </p:stCondLst>
                                        </p:cTn>
                                        <p:tgtEl>
                                          <p:spTgt spid="2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ppt_x"/>
                                          </p:val>
                                        </p:tav>
                                        <p:tav tm="100000">
                                          <p:val>
                                            <p:strVal val="#ppt_x"/>
                                          </p:val>
                                        </p:tav>
                                      </p:tavLst>
                                    </p:anim>
                                    <p:anim calcmode="lin" valueType="num">
                                      <p:cBhvr additive="base">
                                        <p:cTn id="96" dur="500" fill="hold"/>
                                        <p:tgtEl>
                                          <p:spTgt spid="1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500" fill="hold"/>
                                        <p:tgtEl>
                                          <p:spTgt spid="19"/>
                                        </p:tgtEl>
                                        <p:attrNameLst>
                                          <p:attrName>ppt_x</p:attrName>
                                        </p:attrNameLst>
                                      </p:cBhvr>
                                      <p:tavLst>
                                        <p:tav tm="0">
                                          <p:val>
                                            <p:strVal val="#ppt_x"/>
                                          </p:val>
                                        </p:tav>
                                        <p:tav tm="100000">
                                          <p:val>
                                            <p:strVal val="#ppt_x"/>
                                          </p:val>
                                        </p:tav>
                                      </p:tavLst>
                                    </p:anim>
                                    <p:anim calcmode="lin" valueType="num">
                                      <p:cBhvr additive="base">
                                        <p:cTn id="100" dur="500" fill="hold"/>
                                        <p:tgtEl>
                                          <p:spTgt spid="1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ppt_x"/>
                                          </p:val>
                                        </p:tav>
                                        <p:tav tm="100000">
                                          <p:val>
                                            <p:strVal val="#ppt_x"/>
                                          </p:val>
                                        </p:tav>
                                      </p:tavLst>
                                    </p:anim>
                                    <p:anim calcmode="lin" valueType="num">
                                      <p:cBhvr additive="base">
                                        <p:cTn id="104" dur="500" fill="hold"/>
                                        <p:tgtEl>
                                          <p:spTgt spid="2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ppt_x"/>
                                          </p:val>
                                        </p:tav>
                                        <p:tav tm="100000">
                                          <p:val>
                                            <p:strVal val="#ppt_x"/>
                                          </p:val>
                                        </p:tav>
                                      </p:tavLst>
                                    </p:anim>
                                    <p:anim calcmode="lin" valueType="num">
                                      <p:cBhvr additive="base">
                                        <p:cTn id="108" dur="500" fill="hold"/>
                                        <p:tgtEl>
                                          <p:spTgt spid="2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additive="base">
                                        <p:cTn id="111" dur="500" fill="hold"/>
                                        <p:tgtEl>
                                          <p:spTgt spid="26"/>
                                        </p:tgtEl>
                                        <p:attrNameLst>
                                          <p:attrName>ppt_x</p:attrName>
                                        </p:attrNameLst>
                                      </p:cBhvr>
                                      <p:tavLst>
                                        <p:tav tm="0">
                                          <p:val>
                                            <p:strVal val="#ppt_x"/>
                                          </p:val>
                                        </p:tav>
                                        <p:tav tm="100000">
                                          <p:val>
                                            <p:strVal val="#ppt_x"/>
                                          </p:val>
                                        </p:tav>
                                      </p:tavLst>
                                    </p:anim>
                                    <p:anim calcmode="lin" valueType="num">
                                      <p:cBhvr additive="base">
                                        <p:cTn id="112" dur="500" fill="hold"/>
                                        <p:tgtEl>
                                          <p:spTgt spid="2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additive="base">
                                        <p:cTn id="115" dur="500" fill="hold"/>
                                        <p:tgtEl>
                                          <p:spTgt spid="31"/>
                                        </p:tgtEl>
                                        <p:attrNameLst>
                                          <p:attrName>ppt_x</p:attrName>
                                        </p:attrNameLst>
                                      </p:cBhvr>
                                      <p:tavLst>
                                        <p:tav tm="0">
                                          <p:val>
                                            <p:strVal val="#ppt_x"/>
                                          </p:val>
                                        </p:tav>
                                        <p:tav tm="100000">
                                          <p:val>
                                            <p:strVal val="#ppt_x"/>
                                          </p:val>
                                        </p:tav>
                                      </p:tavLst>
                                    </p:anim>
                                    <p:anim calcmode="lin" valueType="num">
                                      <p:cBhvr additive="base">
                                        <p:cTn id="116" dur="500" fill="hold"/>
                                        <p:tgtEl>
                                          <p:spTgt spid="3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additive="base">
                                        <p:cTn id="119" dur="500" fill="hold"/>
                                        <p:tgtEl>
                                          <p:spTgt spid="20"/>
                                        </p:tgtEl>
                                        <p:attrNameLst>
                                          <p:attrName>ppt_x</p:attrName>
                                        </p:attrNameLst>
                                      </p:cBhvr>
                                      <p:tavLst>
                                        <p:tav tm="0">
                                          <p:val>
                                            <p:strVal val="#ppt_x"/>
                                          </p:val>
                                        </p:tav>
                                        <p:tav tm="100000">
                                          <p:val>
                                            <p:strVal val="#ppt_x"/>
                                          </p:val>
                                        </p:tav>
                                      </p:tavLst>
                                    </p:anim>
                                    <p:anim calcmode="lin" valueType="num">
                                      <p:cBhvr additive="base">
                                        <p:cTn id="120" dur="500" fill="hold"/>
                                        <p:tgtEl>
                                          <p:spTgt spid="2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500" fill="hold"/>
                                        <p:tgtEl>
                                          <p:spTgt spid="21"/>
                                        </p:tgtEl>
                                        <p:attrNameLst>
                                          <p:attrName>ppt_x</p:attrName>
                                        </p:attrNameLst>
                                      </p:cBhvr>
                                      <p:tavLst>
                                        <p:tav tm="0">
                                          <p:val>
                                            <p:strVal val="#ppt_x"/>
                                          </p:val>
                                        </p:tav>
                                        <p:tav tm="100000">
                                          <p:val>
                                            <p:strVal val="#ppt_x"/>
                                          </p:val>
                                        </p:tav>
                                      </p:tavLst>
                                    </p:anim>
                                    <p:anim calcmode="lin" valueType="num">
                                      <p:cBhvr additive="base">
                                        <p:cTn id="1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6" grpId="0" animBg="1"/>
      <p:bldP spid="16" grpId="1" animBg="1"/>
      <p:bldP spid="17" grpId="0" animBg="1"/>
      <p:bldP spid="17" grpId="1" animBg="1"/>
      <p:bldP spid="18" grpId="0" animBg="1"/>
      <p:bldP spid="19" grpId="0" animBg="1"/>
      <p:bldP spid="20" grpId="0" animBg="1"/>
      <p:bldP spid="21" grpId="0" animBg="1"/>
      <p:bldP spid="22" grpId="1" animBg="1"/>
      <p:bldP spid="22" grpId="2" animBg="1"/>
      <p:bldP spid="23" grpId="0" animBg="1"/>
      <p:bldP spid="24" grpId="0" animBg="1"/>
      <p:bldP spid="25" grpId="0" animBg="1"/>
      <p:bldP spid="25" grpId="1" animBg="1"/>
      <p:bldP spid="26" grpId="0" animBg="1"/>
      <p:bldP spid="27" grpId="0" animBg="1"/>
      <p:bldP spid="28" grpId="0" animBg="1"/>
      <p:bldP spid="29" grpId="0" animBg="1"/>
      <p:bldP spid="29" grpId="1" animBg="1"/>
      <p:bldP spid="30" grpId="1" animBg="1"/>
      <p:bldP spid="30" grpId="2" animBg="1"/>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51521" y="116632"/>
          <a:ext cx="8712967" cy="6612036"/>
        </p:xfrm>
        <a:graphic>
          <a:graphicData uri="http://schemas.openxmlformats.org/drawingml/2006/table">
            <a:tbl>
              <a:tblPr/>
              <a:tblGrid>
                <a:gridCol w="1859994"/>
                <a:gridCol w="1861702"/>
                <a:gridCol w="1261043"/>
                <a:gridCol w="1034941"/>
                <a:gridCol w="915493"/>
                <a:gridCol w="889897"/>
                <a:gridCol w="889897"/>
              </a:tblGrid>
              <a:tr h="344024">
                <a:tc rowSpan="2">
                  <a:txBody>
                    <a:bodyPr/>
                    <a:lstStyle/>
                    <a:p>
                      <a:pPr>
                        <a:lnSpc>
                          <a:spcPct val="100000"/>
                        </a:lnSpc>
                        <a:spcAft>
                          <a:spcPts val="0"/>
                        </a:spcAft>
                      </a:pPr>
                      <a:r>
                        <a:rPr lang="en-US" sz="1600" b="1" dirty="0">
                          <a:solidFill>
                            <a:srgbClr val="993300"/>
                          </a:solidFill>
                          <a:latin typeface="Times New Roman"/>
                          <a:ea typeface="Calibri"/>
                          <a:cs typeface="Arial"/>
                        </a:rPr>
                        <a:t>Nutriments</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en-US" sz="1600" b="1">
                          <a:solidFill>
                            <a:srgbClr val="993300"/>
                          </a:solidFill>
                          <a:latin typeface="Times New Roman"/>
                          <a:ea typeface="Calibri"/>
                          <a:cs typeface="Arial"/>
                        </a:rPr>
                        <a:t>Genres</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en-US" sz="1600" b="1" dirty="0">
                          <a:solidFill>
                            <a:srgbClr val="993300"/>
                          </a:solidFill>
                          <a:latin typeface="Times New Roman"/>
                          <a:ea typeface="Calibri"/>
                          <a:cs typeface="Arial"/>
                        </a:rPr>
                        <a:t>ANREF</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0000"/>
                        </a:lnSpc>
                        <a:spcAft>
                          <a:spcPts val="0"/>
                        </a:spcAft>
                      </a:pPr>
                      <a:r>
                        <a:rPr lang="fr-FR" sz="1600" b="1" dirty="0">
                          <a:solidFill>
                            <a:srgbClr val="993300"/>
                          </a:solidFill>
                          <a:latin typeface="Times New Roman"/>
                          <a:ea typeface="Calibri"/>
                          <a:cs typeface="Arial"/>
                        </a:rPr>
                        <a:t>% de </a:t>
                      </a:r>
                      <a:r>
                        <a:rPr lang="fr-FR" sz="1600" b="1" i="1" dirty="0">
                          <a:solidFill>
                            <a:srgbClr val="993300"/>
                          </a:solidFill>
                          <a:latin typeface="Times New Roman"/>
                          <a:ea typeface="Calibri"/>
                          <a:cs typeface="Arial"/>
                        </a:rPr>
                        <a:t>Vicia faba</a:t>
                      </a:r>
                      <a:r>
                        <a:rPr lang="fr-FR" sz="1600" b="1" dirty="0">
                          <a:solidFill>
                            <a:srgbClr val="993300"/>
                          </a:solidFill>
                          <a:latin typeface="Times New Roman"/>
                          <a:ea typeface="Calibri"/>
                          <a:cs typeface="Arial"/>
                        </a:rPr>
                        <a:t> dans la formulation de </a:t>
                      </a:r>
                      <a:r>
                        <a:rPr lang="fr-FR" sz="1600" b="1" dirty="0" smtClean="0">
                          <a:solidFill>
                            <a:srgbClr val="993300"/>
                          </a:solidFill>
                          <a:latin typeface="Times New Roman"/>
                          <a:ea typeface="Calibri"/>
                          <a:cs typeface="Arial"/>
                        </a:rPr>
                        <a:t>pâtes sèches</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17907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00000"/>
                        </a:lnSpc>
                        <a:spcAft>
                          <a:spcPts val="0"/>
                        </a:spcAft>
                      </a:pPr>
                      <a:r>
                        <a:rPr lang="en-US" sz="1600" b="1">
                          <a:solidFill>
                            <a:srgbClr val="993300"/>
                          </a:solidFill>
                          <a:latin typeface="Times New Roman"/>
                          <a:ea typeface="Calibri"/>
                          <a:cs typeface="Arial"/>
                        </a:rPr>
                        <a:t>0</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rgbClr val="993300"/>
                          </a:solidFill>
                          <a:latin typeface="Times New Roman"/>
                          <a:ea typeface="Calibri"/>
                          <a:cs typeface="Arial"/>
                        </a:rPr>
                        <a:t>10</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rgbClr val="993300"/>
                          </a:solidFill>
                          <a:latin typeface="Times New Roman"/>
                          <a:ea typeface="Calibri"/>
                          <a:cs typeface="Arial"/>
                        </a:rPr>
                        <a:t>30</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993300"/>
                          </a:solidFill>
                          <a:latin typeface="Times New Roman"/>
                          <a:ea typeface="Calibri"/>
                          <a:cs typeface="Arial"/>
                        </a:rPr>
                        <a:t>50</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79">
                <a:tc>
                  <a:txBody>
                    <a:bodyPr/>
                    <a:lstStyle/>
                    <a:p>
                      <a:pPr>
                        <a:lnSpc>
                          <a:spcPct val="100000"/>
                        </a:lnSpc>
                        <a:spcAft>
                          <a:spcPts val="0"/>
                        </a:spcAft>
                      </a:pPr>
                      <a:r>
                        <a:rPr lang="en-US" sz="1600" b="1">
                          <a:solidFill>
                            <a:srgbClr val="993300"/>
                          </a:solidFill>
                          <a:latin typeface="Times New Roman"/>
                          <a:ea typeface="Calibri"/>
                          <a:cs typeface="Arial"/>
                        </a:rPr>
                        <a:t>Protéines, g/jour</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Hommes </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9079">
                <a:tc>
                  <a:txBody>
                    <a:bodyPr/>
                    <a:lstStyle/>
                    <a:p>
                      <a:pPr>
                        <a:lnSpc>
                          <a:spcPct val="100000"/>
                        </a:lnSpc>
                        <a:spcAft>
                          <a:spcPts val="0"/>
                        </a:spcAft>
                      </a:pP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a:solidFill>
                            <a:srgbClr val="993300"/>
                          </a:solidFill>
                          <a:latin typeface="Times New Roman"/>
                          <a:ea typeface="Calibri"/>
                          <a:cs typeface="Arial"/>
                        </a:rPr>
                        <a:t>14-18</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a:solidFill>
                            <a:srgbClr val="993300"/>
                          </a:solidFill>
                          <a:latin typeface="Times New Roman"/>
                          <a:ea typeface="Calibri"/>
                          <a:cs typeface="Arial"/>
                        </a:rPr>
                        <a:t>52</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58.1</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65.9</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69.4</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80.5</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9079">
                <a:tc>
                  <a:txBody>
                    <a:bodyPr/>
                    <a:lstStyle/>
                    <a:p>
                      <a:pPr>
                        <a:lnSpc>
                          <a:spcPct val="100000"/>
                        </a:lnSpc>
                        <a:spcAft>
                          <a:spcPts val="0"/>
                        </a:spcAft>
                      </a:pP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993300"/>
                          </a:solidFill>
                          <a:latin typeface="Times New Roman"/>
                          <a:ea typeface="Calibri"/>
                          <a:cs typeface="Arial"/>
                        </a:rPr>
                        <a:t>31-50, ≥70</a:t>
                      </a:r>
                      <a:endParaRPr lang="fr-FR" sz="1600" dirty="0" smtClean="0">
                        <a:solidFill>
                          <a:srgbClr val="993300"/>
                        </a:solidFill>
                        <a:latin typeface="+mn-lt"/>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a:solidFill>
                            <a:srgbClr val="993300"/>
                          </a:solidFill>
                          <a:latin typeface="Times New Roman"/>
                          <a:ea typeface="Calibri"/>
                          <a:cs typeface="Arial"/>
                        </a:rPr>
                        <a:t>56</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54.0</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61.2</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64.4</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74.7</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9079">
                <a:tc>
                  <a:txBody>
                    <a:bodyPr/>
                    <a:lstStyle/>
                    <a:p>
                      <a:pPr>
                        <a:lnSpc>
                          <a:spcPct val="100000"/>
                        </a:lnSpc>
                        <a:spcAft>
                          <a:spcPts val="0"/>
                        </a:spcAft>
                      </a:pPr>
                      <a:endParaRPr lang="en-US" sz="1600" dirty="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Femmes </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endParaRPr lang="en-US" sz="1600" b="1" dirty="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endParaRPr lang="en-US" sz="1600" b="1">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endParaRPr lang="en-US" sz="1600" b="1" dirty="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endParaRPr lang="en-US" sz="1600" b="1">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9079">
                <a:tc>
                  <a:txBody>
                    <a:bodyPr/>
                    <a:lstStyle/>
                    <a:p>
                      <a:pPr>
                        <a:lnSpc>
                          <a:spcPct val="100000"/>
                        </a:lnSpc>
                        <a:spcAft>
                          <a:spcPts val="0"/>
                        </a:spcAft>
                      </a:pPr>
                      <a:endParaRPr lang="en-US" sz="1600" dirty="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993300"/>
                          </a:solidFill>
                          <a:latin typeface="Times New Roman"/>
                          <a:ea typeface="Calibri"/>
                          <a:cs typeface="Arial"/>
                        </a:rPr>
                        <a:t>14-18, 31-50,</a:t>
                      </a:r>
                      <a:r>
                        <a:rPr lang="en-US" sz="1600" baseline="0" dirty="0" smtClean="0">
                          <a:solidFill>
                            <a:srgbClr val="993300"/>
                          </a:solidFill>
                          <a:latin typeface="Times New Roman"/>
                          <a:ea typeface="Calibri"/>
                          <a:cs typeface="Arial"/>
                        </a:rPr>
                        <a:t> </a:t>
                      </a:r>
                      <a:r>
                        <a:rPr lang="en-US" sz="1600" dirty="0" smtClean="0">
                          <a:solidFill>
                            <a:srgbClr val="993300"/>
                          </a:solidFill>
                          <a:latin typeface="Times New Roman"/>
                          <a:ea typeface="Calibri"/>
                          <a:cs typeface="Arial"/>
                        </a:rPr>
                        <a:t>≥70</a:t>
                      </a:r>
                      <a:endParaRPr lang="fr-FR" sz="1600" dirty="0" smtClean="0">
                        <a:solidFill>
                          <a:srgbClr val="993300"/>
                        </a:solidFill>
                        <a:latin typeface="+mn-lt"/>
                        <a:ea typeface="Calibri"/>
                        <a:cs typeface="Arial"/>
                      </a:endParaRPr>
                    </a:p>
                    <a:p>
                      <a:pPr algn="l">
                        <a:lnSpc>
                          <a:spcPct val="100000"/>
                        </a:lnSpc>
                        <a:spcAft>
                          <a:spcPts val="0"/>
                        </a:spcAft>
                      </a:pP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dirty="0">
                          <a:solidFill>
                            <a:srgbClr val="993300"/>
                          </a:solidFill>
                          <a:latin typeface="Times New Roman"/>
                          <a:ea typeface="Calibri"/>
                          <a:cs typeface="Arial"/>
                        </a:rPr>
                        <a:t>46</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993300"/>
                          </a:solidFill>
                          <a:latin typeface="Times New Roman"/>
                          <a:ea typeface="Calibri"/>
                          <a:cs typeface="Arial"/>
                        </a:rPr>
                        <a:t>65.7</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993300"/>
                          </a:solidFill>
                          <a:latin typeface="Times New Roman"/>
                          <a:ea typeface="Calibri"/>
                          <a:cs typeface="Arial"/>
                        </a:rPr>
                        <a:t>74.5</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993300"/>
                          </a:solidFill>
                          <a:latin typeface="Times New Roman"/>
                          <a:ea typeface="Calibri"/>
                          <a:cs typeface="Arial"/>
                        </a:rPr>
                        <a:t>78.4</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993300"/>
                          </a:solidFill>
                          <a:latin typeface="Times New Roman"/>
                          <a:ea typeface="Calibri"/>
                          <a:cs typeface="Arial"/>
                        </a:rPr>
                        <a:t>91.0</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516036">
                <a:tc>
                  <a:txBody>
                    <a:bodyPr/>
                    <a:lstStyle/>
                    <a:p>
                      <a:pPr>
                        <a:lnSpc>
                          <a:spcPct val="100000"/>
                        </a:lnSpc>
                        <a:spcAft>
                          <a:spcPts val="0"/>
                        </a:spcAft>
                      </a:pPr>
                      <a:r>
                        <a:rPr lang="en-US" sz="1600" b="1" dirty="0" err="1">
                          <a:solidFill>
                            <a:srgbClr val="993300"/>
                          </a:solidFill>
                          <a:latin typeface="Times New Roman"/>
                          <a:ea typeface="Calibri"/>
                          <a:cs typeface="Arial"/>
                        </a:rPr>
                        <a:t>Mineraux</a:t>
                      </a:r>
                      <a:r>
                        <a:rPr lang="en-US" sz="1600" b="1" dirty="0">
                          <a:solidFill>
                            <a:srgbClr val="993300"/>
                          </a:solidFill>
                          <a:latin typeface="Times New Roman"/>
                          <a:ea typeface="Calibri"/>
                          <a:cs typeface="Arial"/>
                        </a:rPr>
                        <a:t>, mg/jour</a:t>
                      </a:r>
                      <a:endParaRPr lang="fr-FR" sz="1600" dirty="0">
                        <a:solidFill>
                          <a:srgbClr val="993300"/>
                        </a:solidFill>
                        <a:latin typeface="Calibri"/>
                        <a:ea typeface="Calibri"/>
                        <a:cs typeface="Arial"/>
                      </a:endParaRPr>
                    </a:p>
                    <a:p>
                      <a:pPr>
                        <a:lnSpc>
                          <a:spcPct val="100000"/>
                        </a:lnSpc>
                        <a:spcAft>
                          <a:spcPts val="0"/>
                        </a:spcAft>
                      </a:pPr>
                      <a:r>
                        <a:rPr lang="en-US" sz="1600" b="1" dirty="0">
                          <a:solidFill>
                            <a:srgbClr val="993300"/>
                          </a:solidFill>
                          <a:latin typeface="Times New Roman"/>
                          <a:ea typeface="Calibri"/>
                          <a:cs typeface="Arial"/>
                        </a:rPr>
                        <a:t>Ca </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nSpc>
                          <a:spcPct val="100000"/>
                        </a:lnSpc>
                        <a:spcAft>
                          <a:spcPts val="0"/>
                        </a:spcAft>
                      </a:pPr>
                      <a:r>
                        <a:rPr lang="en-US" sz="1600" b="1" dirty="0" err="1">
                          <a:solidFill>
                            <a:srgbClr val="993300"/>
                          </a:solidFill>
                          <a:latin typeface="Times New Roman"/>
                          <a:ea typeface="Calibri"/>
                          <a:cs typeface="Arial"/>
                        </a:rPr>
                        <a:t>Hommes</a:t>
                      </a:r>
                      <a:r>
                        <a:rPr lang="en-US" sz="1600" b="1" dirty="0">
                          <a:solidFill>
                            <a:srgbClr val="993300"/>
                          </a:solidFill>
                          <a:latin typeface="Times New Roman"/>
                          <a:ea typeface="Calibri"/>
                          <a:cs typeface="Arial"/>
                        </a:rPr>
                        <a:t> et femmes</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ct val="100000"/>
                        </a:lnSpc>
                        <a:spcAft>
                          <a:spcPts val="0"/>
                        </a:spcAft>
                      </a:pPr>
                      <a:endParaRPr lang="en-US" sz="1600" dirty="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ct val="100000"/>
                        </a:lnSpc>
                        <a:spcAft>
                          <a:spcPts val="0"/>
                        </a:spcAft>
                      </a:pPr>
                      <a:endParaRPr lang="en-US" sz="1600" dirty="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79079">
                <a:tc>
                  <a:txBody>
                    <a:bodyPr/>
                    <a:lstStyle/>
                    <a:p>
                      <a:pP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dirty="0">
                          <a:solidFill>
                            <a:srgbClr val="993300"/>
                          </a:solidFill>
                          <a:latin typeface="Times New Roman"/>
                          <a:ea typeface="Calibri"/>
                          <a:cs typeface="Arial"/>
                        </a:rPr>
                        <a:t>14-18</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a:solidFill>
                            <a:srgbClr val="993300"/>
                          </a:solidFill>
                          <a:latin typeface="Times New Roman"/>
                          <a:ea typeface="Calibri"/>
                          <a:cs typeface="Arial"/>
                        </a:rPr>
                        <a:t>1300</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1.9</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2.34</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2.27</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2.22</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9079">
                <a:tc>
                  <a:txBody>
                    <a:bodyPr/>
                    <a:lstStyle/>
                    <a:p>
                      <a:pP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a:solidFill>
                            <a:srgbClr val="993300"/>
                          </a:solidFill>
                          <a:latin typeface="Times New Roman"/>
                          <a:ea typeface="Calibri"/>
                          <a:cs typeface="Arial"/>
                        </a:rPr>
                        <a:t>19-70</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a:solidFill>
                            <a:srgbClr val="993300"/>
                          </a:solidFill>
                          <a:latin typeface="Times New Roman"/>
                          <a:ea typeface="Calibri"/>
                          <a:cs typeface="Arial"/>
                        </a:rPr>
                        <a:t>1000</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2.47</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3.05</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2.95</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2.88</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9079">
                <a:tc>
                  <a:txBody>
                    <a:bodyPr/>
                    <a:lstStyle/>
                    <a:p>
                      <a:pP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dirty="0">
                          <a:solidFill>
                            <a:srgbClr val="993300"/>
                          </a:solidFill>
                          <a:latin typeface="Times New Roman"/>
                          <a:ea typeface="Calibri"/>
                          <a:cs typeface="Arial"/>
                        </a:rPr>
                        <a:t>≥70</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a:solidFill>
                            <a:srgbClr val="993300"/>
                          </a:solidFill>
                          <a:latin typeface="Times New Roman"/>
                          <a:ea typeface="Calibri"/>
                          <a:cs typeface="Arial"/>
                        </a:rPr>
                        <a:t>1200</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rgbClr val="993300"/>
                          </a:solidFill>
                          <a:latin typeface="Times New Roman"/>
                          <a:ea typeface="Calibri"/>
                          <a:cs typeface="Arial"/>
                        </a:rPr>
                        <a:t>2.06</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rgbClr val="993300"/>
                          </a:solidFill>
                          <a:latin typeface="Times New Roman"/>
                          <a:ea typeface="Calibri"/>
                          <a:cs typeface="Arial"/>
                        </a:rPr>
                        <a:t>2.54</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993300"/>
                          </a:solidFill>
                          <a:latin typeface="Times New Roman"/>
                          <a:ea typeface="Calibri"/>
                          <a:cs typeface="Arial"/>
                        </a:rPr>
                        <a:t>2.46</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993300"/>
                          </a:solidFill>
                          <a:latin typeface="Times New Roman"/>
                          <a:ea typeface="Calibri"/>
                          <a:cs typeface="Arial"/>
                        </a:rPr>
                        <a:t>2.4</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9079">
                <a:tc>
                  <a:txBody>
                    <a:bodyPr/>
                    <a:lstStyle/>
                    <a:p>
                      <a:pPr>
                        <a:lnSpc>
                          <a:spcPct val="100000"/>
                        </a:lnSpc>
                        <a:spcAft>
                          <a:spcPts val="0"/>
                        </a:spcAft>
                      </a:pPr>
                      <a:r>
                        <a:rPr lang="en-US" sz="1600" b="1">
                          <a:solidFill>
                            <a:srgbClr val="993300"/>
                          </a:solidFill>
                          <a:latin typeface="Times New Roman"/>
                          <a:ea typeface="Calibri"/>
                          <a:cs typeface="Arial"/>
                        </a:rPr>
                        <a:t>Fe</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Hommes</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endParaRPr lang="en-US" sz="1600" dirty="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9079">
                <a:tc>
                  <a:txBody>
                    <a:bodyPr/>
                    <a:lstStyle/>
                    <a:p>
                      <a:pP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a:solidFill>
                            <a:srgbClr val="993300"/>
                          </a:solidFill>
                          <a:latin typeface="Times New Roman"/>
                          <a:ea typeface="Calibri"/>
                          <a:cs typeface="Arial"/>
                        </a:rPr>
                        <a:t>14-18</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a:solidFill>
                            <a:srgbClr val="993300"/>
                          </a:solidFill>
                          <a:latin typeface="Times New Roman"/>
                          <a:ea typeface="Calibri"/>
                          <a:cs typeface="Arial"/>
                        </a:rPr>
                        <a:t>11</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16.47</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28.53</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33.09</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39.59</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2815">
                <a:tc>
                  <a:txBody>
                    <a:bodyPr/>
                    <a:lstStyle/>
                    <a:p>
                      <a:pP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a:solidFill>
                            <a:srgbClr val="993300"/>
                          </a:solidFill>
                          <a:latin typeface="Times New Roman"/>
                          <a:ea typeface="Calibri"/>
                          <a:cs typeface="Arial"/>
                        </a:rPr>
                        <a:t>9-13, 31-70, ≥70</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a:solidFill>
                            <a:srgbClr val="993300"/>
                          </a:solidFill>
                          <a:latin typeface="Times New Roman"/>
                          <a:ea typeface="Calibri"/>
                          <a:cs typeface="Arial"/>
                        </a:rPr>
                        <a:t>8</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22.65</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39.23</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45.5</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54.44</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9079">
                <a:tc>
                  <a:txBody>
                    <a:bodyPr/>
                    <a:lstStyle/>
                    <a:p>
                      <a:pP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Femmes</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endParaRPr lang="en-US" sz="1600" b="1" dirty="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endParaRPr lang="en-US" sz="1600" b="1" dirty="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endParaRPr lang="en-US" sz="1600" b="1">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endParaRPr lang="en-US" sz="1600" b="1">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9079">
                <a:tc>
                  <a:txBody>
                    <a:bodyPr/>
                    <a:lstStyle/>
                    <a:p>
                      <a:pP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a:solidFill>
                            <a:srgbClr val="993300"/>
                          </a:solidFill>
                          <a:latin typeface="Times New Roman"/>
                          <a:ea typeface="Calibri"/>
                          <a:cs typeface="Arial"/>
                        </a:rPr>
                        <a:t>14-18</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a:solidFill>
                            <a:srgbClr val="993300"/>
                          </a:solidFill>
                          <a:latin typeface="Times New Roman"/>
                          <a:ea typeface="Calibri"/>
                          <a:cs typeface="Arial"/>
                        </a:rPr>
                        <a:t>15</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12.08</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20.92</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24.27</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29.03</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9079">
                <a:tc>
                  <a:txBody>
                    <a:bodyPr/>
                    <a:lstStyle/>
                    <a:p>
                      <a:pP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a:solidFill>
                            <a:srgbClr val="993300"/>
                          </a:solidFill>
                          <a:latin typeface="Times New Roman"/>
                          <a:ea typeface="Calibri"/>
                          <a:cs typeface="Arial"/>
                        </a:rPr>
                        <a:t>19-50</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a:solidFill>
                            <a:srgbClr val="993300"/>
                          </a:solidFill>
                          <a:latin typeface="Times New Roman"/>
                          <a:ea typeface="Calibri"/>
                          <a:cs typeface="Arial"/>
                        </a:rPr>
                        <a:t>18</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10.06</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17.44</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20.22</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24.19</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9079">
                <a:tc>
                  <a:txBody>
                    <a:bodyPr/>
                    <a:lstStyle/>
                    <a:p>
                      <a:pPr>
                        <a:lnSpc>
                          <a:spcPct val="100000"/>
                        </a:lnSpc>
                        <a:spcAft>
                          <a:spcPts val="0"/>
                        </a:spcAft>
                      </a:pPr>
                      <a:endParaRPr lang="en-US" sz="1600">
                        <a:solidFill>
                          <a:srgbClr val="996633"/>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a:solidFill>
                            <a:srgbClr val="996633"/>
                          </a:solidFill>
                          <a:latin typeface="Times New Roman"/>
                          <a:ea typeface="Calibri"/>
                          <a:cs typeface="Arial"/>
                        </a:rPr>
                        <a:t>9-13, 31-70, ≥70</a:t>
                      </a:r>
                      <a:endParaRPr lang="fr-FR" sz="1600">
                        <a:solidFill>
                          <a:srgbClr val="996633"/>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a:solidFill>
                            <a:srgbClr val="996633"/>
                          </a:solidFill>
                          <a:latin typeface="Times New Roman"/>
                          <a:ea typeface="Calibri"/>
                          <a:cs typeface="Arial"/>
                        </a:rPr>
                        <a:t>8</a:t>
                      </a:r>
                      <a:endParaRPr lang="fr-FR" sz="1600">
                        <a:solidFill>
                          <a:srgbClr val="996633"/>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996633"/>
                          </a:solidFill>
                          <a:latin typeface="Times New Roman"/>
                          <a:ea typeface="Calibri"/>
                          <a:cs typeface="Arial"/>
                        </a:rPr>
                        <a:t>22.65</a:t>
                      </a:r>
                      <a:endParaRPr lang="fr-FR" sz="1600" b="1" dirty="0">
                        <a:solidFill>
                          <a:srgbClr val="996633"/>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996633"/>
                          </a:solidFill>
                          <a:latin typeface="Times New Roman"/>
                          <a:ea typeface="Calibri"/>
                          <a:cs typeface="Arial"/>
                        </a:rPr>
                        <a:t>39.23</a:t>
                      </a:r>
                      <a:endParaRPr lang="fr-FR" sz="1600" b="1" dirty="0">
                        <a:solidFill>
                          <a:srgbClr val="996633"/>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rgbClr val="996633"/>
                          </a:solidFill>
                          <a:latin typeface="Times New Roman"/>
                          <a:ea typeface="Calibri"/>
                          <a:cs typeface="Arial"/>
                        </a:rPr>
                        <a:t>45.5</a:t>
                      </a:r>
                      <a:endParaRPr lang="fr-FR" sz="1600" b="1">
                        <a:solidFill>
                          <a:srgbClr val="996633"/>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rgbClr val="996633"/>
                          </a:solidFill>
                          <a:latin typeface="Times New Roman"/>
                          <a:ea typeface="Calibri"/>
                          <a:cs typeface="Arial"/>
                        </a:rPr>
                        <a:t>54.44</a:t>
                      </a:r>
                      <a:endParaRPr lang="fr-FR" sz="1600" b="1">
                        <a:solidFill>
                          <a:srgbClr val="996633"/>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9079">
                <a:tc>
                  <a:txBody>
                    <a:bodyPr/>
                    <a:lstStyle/>
                    <a:p>
                      <a:pPr>
                        <a:lnSpc>
                          <a:spcPct val="100000"/>
                        </a:lnSpc>
                        <a:spcAft>
                          <a:spcPts val="0"/>
                        </a:spcAft>
                      </a:pPr>
                      <a:r>
                        <a:rPr lang="en-US" sz="1600" b="1" dirty="0">
                          <a:solidFill>
                            <a:srgbClr val="993300"/>
                          </a:solidFill>
                          <a:latin typeface="Times New Roman"/>
                          <a:ea typeface="Calibri"/>
                          <a:cs typeface="Arial"/>
                        </a:rPr>
                        <a:t>Zn</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1600" b="1" dirty="0" err="1">
                          <a:solidFill>
                            <a:srgbClr val="993300"/>
                          </a:solidFill>
                          <a:latin typeface="Times New Roman"/>
                          <a:ea typeface="Calibri"/>
                          <a:cs typeface="Arial"/>
                        </a:rPr>
                        <a:t>Hommes</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endParaRPr lang="en-US" sz="1600" b="1">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endParaRPr lang="en-US" sz="1600" b="1">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endParaRPr lang="en-US" sz="1600" b="1">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endParaRPr lang="en-US" sz="1600" b="1">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9079">
                <a:tc>
                  <a:txBody>
                    <a:bodyPr/>
                    <a:lstStyle/>
                    <a:p>
                      <a:pPr>
                        <a:lnSpc>
                          <a:spcPct val="100000"/>
                        </a:lnSpc>
                        <a:spcAft>
                          <a:spcPts val="0"/>
                        </a:spcAft>
                      </a:pPr>
                      <a:endParaRPr lang="en-US" sz="1600" dirty="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dirty="0">
                          <a:solidFill>
                            <a:srgbClr val="993300"/>
                          </a:solidFill>
                          <a:latin typeface="Times New Roman"/>
                          <a:ea typeface="Calibri"/>
                          <a:cs typeface="Arial"/>
                        </a:rPr>
                        <a:t>9-13</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a:solidFill>
                            <a:srgbClr val="993300"/>
                          </a:solidFill>
                          <a:latin typeface="Times New Roman"/>
                          <a:ea typeface="Calibri"/>
                          <a:cs typeface="Arial"/>
                        </a:rPr>
                        <a:t>8</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19.74</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26.11</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26.53</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28.5</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9079">
                <a:tc>
                  <a:txBody>
                    <a:bodyPr/>
                    <a:lstStyle/>
                    <a:p>
                      <a:pP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dirty="0">
                          <a:solidFill>
                            <a:srgbClr val="993300"/>
                          </a:solidFill>
                          <a:latin typeface="Times New Roman"/>
                          <a:ea typeface="Calibri"/>
                          <a:cs typeface="Arial"/>
                        </a:rPr>
                        <a:t>31-50</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a:solidFill>
                            <a:srgbClr val="993300"/>
                          </a:solidFill>
                          <a:latin typeface="Times New Roman"/>
                          <a:ea typeface="Calibri"/>
                          <a:cs typeface="Arial"/>
                        </a:rPr>
                        <a:t>11</a:t>
                      </a:r>
                      <a:endParaRPr lang="fr-FR" sz="160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14.36</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18.99</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19.29</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20.73</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9079">
                <a:tc>
                  <a:txBody>
                    <a:bodyPr/>
                    <a:lstStyle/>
                    <a:p>
                      <a:pP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Femmes</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endParaRPr lang="en-US" sz="1600" b="1">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endParaRPr lang="en-US" sz="1600" b="1">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endParaRPr lang="en-US" sz="1600" b="1" dirty="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endParaRPr lang="en-US" sz="1600" b="1">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9079">
                <a:tc>
                  <a:txBody>
                    <a:bodyPr/>
                    <a:lstStyle/>
                    <a:p>
                      <a:pP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dirty="0">
                          <a:solidFill>
                            <a:srgbClr val="993300"/>
                          </a:solidFill>
                          <a:latin typeface="Times New Roman"/>
                          <a:ea typeface="Calibri"/>
                          <a:cs typeface="Arial"/>
                        </a:rPr>
                        <a:t>14-18</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dirty="0">
                          <a:solidFill>
                            <a:srgbClr val="993300"/>
                          </a:solidFill>
                          <a:latin typeface="Times New Roman"/>
                          <a:ea typeface="Calibri"/>
                          <a:cs typeface="Arial"/>
                        </a:rPr>
                        <a:t>9</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17.54</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a:solidFill>
                            <a:srgbClr val="993300"/>
                          </a:solidFill>
                          <a:latin typeface="Times New Roman"/>
                          <a:ea typeface="Calibri"/>
                          <a:cs typeface="Arial"/>
                        </a:rPr>
                        <a:t>23.21</a:t>
                      </a:r>
                      <a:endParaRPr lang="fr-FR" sz="1600" b="1">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23.58</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1600" b="1" dirty="0">
                          <a:solidFill>
                            <a:srgbClr val="993300"/>
                          </a:solidFill>
                          <a:latin typeface="Times New Roman"/>
                          <a:ea typeface="Calibri"/>
                          <a:cs typeface="Arial"/>
                        </a:rPr>
                        <a:t>25.34</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9079">
                <a:tc>
                  <a:txBody>
                    <a:bodyPr/>
                    <a:lstStyle/>
                    <a:p>
                      <a:pPr>
                        <a:lnSpc>
                          <a:spcPct val="100000"/>
                        </a:lnSpc>
                        <a:spcAft>
                          <a:spcPts val="0"/>
                        </a:spcAft>
                      </a:pPr>
                      <a:endParaRPr lang="en-US" sz="1600">
                        <a:solidFill>
                          <a:srgbClr val="993300"/>
                        </a:solidFill>
                        <a:latin typeface="Times New Roman"/>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dirty="0">
                          <a:solidFill>
                            <a:srgbClr val="993300"/>
                          </a:solidFill>
                          <a:latin typeface="Times New Roman"/>
                          <a:ea typeface="Calibri"/>
                          <a:cs typeface="Arial"/>
                        </a:rPr>
                        <a:t>9-13, 31-70, ≥70</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dirty="0">
                          <a:solidFill>
                            <a:srgbClr val="993300"/>
                          </a:solidFill>
                          <a:latin typeface="Times New Roman"/>
                          <a:ea typeface="Calibri"/>
                          <a:cs typeface="Arial"/>
                        </a:rPr>
                        <a:t>8</a:t>
                      </a:r>
                      <a:endParaRPr lang="fr-FR" sz="1600"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993300"/>
                          </a:solidFill>
                          <a:latin typeface="Times New Roman"/>
                          <a:ea typeface="Calibri"/>
                          <a:cs typeface="Arial"/>
                        </a:rPr>
                        <a:t>19.74</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993300"/>
                          </a:solidFill>
                          <a:latin typeface="Times New Roman"/>
                          <a:ea typeface="Calibri"/>
                          <a:cs typeface="Arial"/>
                        </a:rPr>
                        <a:t>26.11</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993300"/>
                          </a:solidFill>
                          <a:latin typeface="Times New Roman"/>
                          <a:ea typeface="Calibri"/>
                          <a:cs typeface="Arial"/>
                        </a:rPr>
                        <a:t>26.53</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993300"/>
                          </a:solidFill>
                          <a:latin typeface="Times New Roman"/>
                          <a:ea typeface="Calibri"/>
                          <a:cs typeface="Arial"/>
                        </a:rPr>
                        <a:t>28.5</a:t>
                      </a:r>
                      <a:endParaRPr lang="fr-FR" sz="1600" b="1" dirty="0">
                        <a:solidFill>
                          <a:srgbClr val="993300"/>
                        </a:solidFill>
                        <a:latin typeface="Calibri"/>
                        <a:ea typeface="Calibri"/>
                        <a:cs typeface="Arial"/>
                      </a:endParaRPr>
                    </a:p>
                  </a:txBody>
                  <a:tcPr marL="43916" marR="43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5" name="Espace réservé du numéro de diapositive 4"/>
          <p:cNvSpPr>
            <a:spLocks noGrp="1"/>
          </p:cNvSpPr>
          <p:nvPr>
            <p:ph type="sldNum" sz="quarter" idx="12"/>
          </p:nvPr>
        </p:nvSpPr>
        <p:spPr>
          <a:xfrm>
            <a:off x="7072330" y="6564337"/>
            <a:ext cx="2133600" cy="365125"/>
          </a:xfrm>
        </p:spPr>
        <p:txBody>
          <a:bodyPr/>
          <a:lstStyle/>
          <a:p>
            <a:fld id="{595DA4C4-1FAB-46A1-BC97-01521FB48311}" type="slidenum">
              <a:rPr lang="es-ES" smtClean="0"/>
              <a:pPr/>
              <a:t>36</a:t>
            </a:fld>
            <a:endParaRPr lang="es-ES" dirty="0"/>
          </a:p>
        </p:txBody>
      </p:sp>
      <p:sp>
        <p:nvSpPr>
          <p:cNvPr id="4" name="Rectangle à coins arrondis 3"/>
          <p:cNvSpPr/>
          <p:nvPr/>
        </p:nvSpPr>
        <p:spPr>
          <a:xfrm>
            <a:off x="1735188" y="2276872"/>
            <a:ext cx="6408712" cy="1296144"/>
          </a:xfrm>
          <a:prstGeom prst="roundRec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Times New Roman" pitchFamily="18" charset="0"/>
                <a:cs typeface="Times New Roman" pitchFamily="18" charset="0"/>
              </a:rPr>
              <a:t>Contribution des protéines et oligo-éléments aux apports nutritionnels de référence pertinents (ANREF) pour la consommation d'une portion quotidienne moyenne de 200 g de pâtes</a:t>
            </a:r>
            <a:endParaRPr lang="fr-FR" sz="2000" dirty="0" smtClean="0">
              <a:solidFill>
                <a:srgbClr val="996633"/>
              </a:solidFill>
              <a:latin typeface="Times New Roman" pitchFamily="18" charset="0"/>
              <a:cs typeface="Times New Roman" pitchFamily="18" charset="0"/>
            </a:endParaRPr>
          </a:p>
        </p:txBody>
      </p:sp>
      <p:sp>
        <p:nvSpPr>
          <p:cNvPr id="6" name="Rectangle 5"/>
          <p:cNvSpPr/>
          <p:nvPr/>
        </p:nvSpPr>
        <p:spPr>
          <a:xfrm>
            <a:off x="5214942" y="1052736"/>
            <a:ext cx="1071570"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7" name="Rectangle 6"/>
          <p:cNvSpPr/>
          <p:nvPr/>
        </p:nvSpPr>
        <p:spPr>
          <a:xfrm>
            <a:off x="7215206" y="1052736"/>
            <a:ext cx="857256"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8" name="Rectangle 7"/>
          <p:cNvSpPr/>
          <p:nvPr/>
        </p:nvSpPr>
        <p:spPr>
          <a:xfrm>
            <a:off x="8072462" y="1052736"/>
            <a:ext cx="928694"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9" name="Rectangle 8"/>
          <p:cNvSpPr/>
          <p:nvPr/>
        </p:nvSpPr>
        <p:spPr>
          <a:xfrm>
            <a:off x="5214942" y="1772816"/>
            <a:ext cx="1071570"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0" name="Rectangle 9"/>
          <p:cNvSpPr/>
          <p:nvPr/>
        </p:nvSpPr>
        <p:spPr>
          <a:xfrm>
            <a:off x="8072462" y="1772816"/>
            <a:ext cx="857256"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1" name="Rectangle 10"/>
          <p:cNvSpPr/>
          <p:nvPr/>
        </p:nvSpPr>
        <p:spPr>
          <a:xfrm>
            <a:off x="5249712" y="2780928"/>
            <a:ext cx="3714776" cy="785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2" name="Rectangle 11"/>
          <p:cNvSpPr/>
          <p:nvPr/>
        </p:nvSpPr>
        <p:spPr>
          <a:xfrm>
            <a:off x="7215206" y="3789040"/>
            <a:ext cx="857256"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3" name="Rectangle 12"/>
          <p:cNvSpPr/>
          <p:nvPr/>
        </p:nvSpPr>
        <p:spPr>
          <a:xfrm>
            <a:off x="5214942" y="3789040"/>
            <a:ext cx="1071570"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4" name="Rectangle 13"/>
          <p:cNvSpPr/>
          <p:nvPr/>
        </p:nvSpPr>
        <p:spPr>
          <a:xfrm>
            <a:off x="7215206" y="4509120"/>
            <a:ext cx="885186" cy="2766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5" name="Rectangle 14"/>
          <p:cNvSpPr/>
          <p:nvPr/>
        </p:nvSpPr>
        <p:spPr>
          <a:xfrm>
            <a:off x="5214942" y="4509120"/>
            <a:ext cx="1071570"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6" name="Rectangle 15"/>
          <p:cNvSpPr/>
          <p:nvPr/>
        </p:nvSpPr>
        <p:spPr>
          <a:xfrm>
            <a:off x="5214942" y="5517232"/>
            <a:ext cx="1071570"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7" name="Rectangle 16"/>
          <p:cNvSpPr/>
          <p:nvPr/>
        </p:nvSpPr>
        <p:spPr>
          <a:xfrm>
            <a:off x="8072462" y="5517232"/>
            <a:ext cx="857256"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8" name="Rectangle 17"/>
          <p:cNvSpPr/>
          <p:nvPr/>
        </p:nvSpPr>
        <p:spPr>
          <a:xfrm>
            <a:off x="7215206" y="5517232"/>
            <a:ext cx="857256"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9" name="Rectangle 18"/>
          <p:cNvSpPr/>
          <p:nvPr/>
        </p:nvSpPr>
        <p:spPr>
          <a:xfrm>
            <a:off x="5214942" y="6453336"/>
            <a:ext cx="3714776" cy="2857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par>
                          <p:cTn id="14" fill="hold">
                            <p:stCondLst>
                              <p:cond delay="500"/>
                            </p:stCondLst>
                            <p:childTnLst>
                              <p:par>
                                <p:cTn id="15" presetID="18" presetClass="entr" presetSubtype="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Righ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to="" calcmode="lin" valueType="num">
                                      <p:cBhvr>
                                        <p:cTn id="30" dur="1" fill="hold"/>
                                        <p:tgtEl>
                                          <p:spTgt spid="8"/>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6"/>
                                        </p:tgtEl>
                                        <p:attrNameLst>
                                          <p:attrName>ppt_x</p:attrName>
                                        </p:attrNameLst>
                                      </p:cBhvr>
                                      <p:tavLst>
                                        <p:tav tm="0">
                                          <p:val>
                                            <p:strVal val="ppt_x"/>
                                          </p:val>
                                        </p:tav>
                                        <p:tav tm="100000">
                                          <p:val>
                                            <p:strVal val="ppt_x"/>
                                          </p:val>
                                        </p:tav>
                                      </p:tavLst>
                                    </p:anim>
                                    <p:anim calcmode="lin" valueType="num">
                                      <p:cBhvr additive="base">
                                        <p:cTn id="35" dur="500"/>
                                        <p:tgtEl>
                                          <p:spTgt spid="6"/>
                                        </p:tgtEl>
                                        <p:attrNameLst>
                                          <p:attrName>ppt_y</p:attrName>
                                        </p:attrNameLst>
                                      </p:cBhvr>
                                      <p:tavLst>
                                        <p:tav tm="0">
                                          <p:val>
                                            <p:strVal val="ppt_y"/>
                                          </p:val>
                                        </p:tav>
                                        <p:tav tm="100000">
                                          <p:val>
                                            <p:strVal val="1+ppt_h/2"/>
                                          </p:val>
                                        </p:tav>
                                      </p:tavLst>
                                    </p:anim>
                                    <p:set>
                                      <p:cBhvr>
                                        <p:cTn id="36" dur="1" fill="hold">
                                          <p:stCondLst>
                                            <p:cond delay="499"/>
                                          </p:stCondLst>
                                        </p:cTn>
                                        <p:tgtEl>
                                          <p:spTgt spid="6"/>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7"/>
                                        </p:tgtEl>
                                        <p:attrNameLst>
                                          <p:attrName>ppt_x</p:attrName>
                                        </p:attrNameLst>
                                      </p:cBhvr>
                                      <p:tavLst>
                                        <p:tav tm="0">
                                          <p:val>
                                            <p:strVal val="ppt_x"/>
                                          </p:val>
                                        </p:tav>
                                        <p:tav tm="100000">
                                          <p:val>
                                            <p:strVal val="ppt_x"/>
                                          </p:val>
                                        </p:tav>
                                      </p:tavLst>
                                    </p:anim>
                                    <p:anim calcmode="lin" valueType="num">
                                      <p:cBhvr additive="base">
                                        <p:cTn id="39" dur="500"/>
                                        <p:tgtEl>
                                          <p:spTgt spid="7"/>
                                        </p:tgtEl>
                                        <p:attrNameLst>
                                          <p:attrName>ppt_y</p:attrName>
                                        </p:attrNameLst>
                                      </p:cBhvr>
                                      <p:tavLst>
                                        <p:tav tm="0">
                                          <p:val>
                                            <p:strVal val="ppt_y"/>
                                          </p:val>
                                        </p:tav>
                                        <p:tav tm="100000">
                                          <p:val>
                                            <p:strVal val="1+ppt_h/2"/>
                                          </p:val>
                                        </p:tav>
                                      </p:tavLst>
                                    </p:anim>
                                    <p:set>
                                      <p:cBhvr>
                                        <p:cTn id="40" dur="1" fill="hold">
                                          <p:stCondLst>
                                            <p:cond delay="499"/>
                                          </p:stCondLst>
                                        </p:cTn>
                                        <p:tgtEl>
                                          <p:spTgt spid="7"/>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8"/>
                                        </p:tgtEl>
                                        <p:attrNameLst>
                                          <p:attrName>ppt_x</p:attrName>
                                        </p:attrNameLst>
                                      </p:cBhvr>
                                      <p:tavLst>
                                        <p:tav tm="0">
                                          <p:val>
                                            <p:strVal val="ppt_x"/>
                                          </p:val>
                                        </p:tav>
                                        <p:tav tm="100000">
                                          <p:val>
                                            <p:strVal val="ppt_x"/>
                                          </p:val>
                                        </p:tav>
                                      </p:tavLst>
                                    </p:anim>
                                    <p:anim calcmode="lin" valueType="num">
                                      <p:cBhvr additive="base">
                                        <p:cTn id="43" dur="500"/>
                                        <p:tgtEl>
                                          <p:spTgt spid="8"/>
                                        </p:tgtEl>
                                        <p:attrNameLst>
                                          <p:attrName>ppt_y</p:attrName>
                                        </p:attrNameLst>
                                      </p:cBhvr>
                                      <p:tavLst>
                                        <p:tav tm="0">
                                          <p:val>
                                            <p:strVal val="ppt_y"/>
                                          </p:val>
                                        </p:tav>
                                        <p:tav tm="100000">
                                          <p:val>
                                            <p:strVal val="1+ppt_h/2"/>
                                          </p:val>
                                        </p:tav>
                                      </p:tavLst>
                                    </p:anim>
                                    <p:set>
                                      <p:cBhvr>
                                        <p:cTn id="44" dur="1" fill="hold">
                                          <p:stCondLst>
                                            <p:cond delay="499"/>
                                          </p:stCondLst>
                                        </p:cTn>
                                        <p:tgtEl>
                                          <p:spTgt spid="8"/>
                                        </p:tgtEl>
                                        <p:attrNameLst>
                                          <p:attrName>style.visibility</p:attrName>
                                        </p:attrNameLst>
                                      </p:cBhvr>
                                      <p:to>
                                        <p:strVal val="hidden"/>
                                      </p:to>
                                    </p:set>
                                  </p:childTnLst>
                                </p:cTn>
                              </p:par>
                              <p:par>
                                <p:cTn id="45" presetID="24"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to="" calcmode="lin" valueType="num">
                                      <p:cBhvr>
                                        <p:cTn id="47" dur="1" fill="hold"/>
                                        <p:tgtEl>
                                          <p:spTgt spid="9"/>
                                        </p:tgtEl>
                                        <p:attrNameLst>
                                          <p:attrName/>
                                        </p:attrNameLst>
                                      </p:cBhvr>
                                    </p:anim>
                                  </p:childTnLst>
                                </p:cTn>
                              </p:par>
                              <p:par>
                                <p:cTn id="48" presetID="24"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to="" calcmode="lin" valueType="num">
                                      <p:cBhvr>
                                        <p:cTn id="50" dur="1" fill="hold"/>
                                        <p:tgtEl>
                                          <p:spTgt spid="10"/>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9"/>
                                        </p:tgtEl>
                                        <p:attrNameLst>
                                          <p:attrName>ppt_x</p:attrName>
                                        </p:attrNameLst>
                                      </p:cBhvr>
                                      <p:tavLst>
                                        <p:tav tm="0">
                                          <p:val>
                                            <p:strVal val="ppt_x"/>
                                          </p:val>
                                        </p:tav>
                                        <p:tav tm="100000">
                                          <p:val>
                                            <p:strVal val="ppt_x"/>
                                          </p:val>
                                        </p:tav>
                                      </p:tavLst>
                                    </p:anim>
                                    <p:anim calcmode="lin" valueType="num">
                                      <p:cBhvr additive="base">
                                        <p:cTn id="55" dur="500"/>
                                        <p:tgtEl>
                                          <p:spTgt spid="9"/>
                                        </p:tgtEl>
                                        <p:attrNameLst>
                                          <p:attrName>ppt_y</p:attrName>
                                        </p:attrNameLst>
                                      </p:cBhvr>
                                      <p:tavLst>
                                        <p:tav tm="0">
                                          <p:val>
                                            <p:strVal val="ppt_y"/>
                                          </p:val>
                                        </p:tav>
                                        <p:tav tm="100000">
                                          <p:val>
                                            <p:strVal val="1+ppt_h/2"/>
                                          </p:val>
                                        </p:tav>
                                      </p:tavLst>
                                    </p:anim>
                                    <p:set>
                                      <p:cBhvr>
                                        <p:cTn id="56" dur="1" fill="hold">
                                          <p:stCondLst>
                                            <p:cond delay="499"/>
                                          </p:stCondLst>
                                        </p:cTn>
                                        <p:tgtEl>
                                          <p:spTgt spid="9"/>
                                        </p:tgtEl>
                                        <p:attrNameLst>
                                          <p:attrName>style.visibility</p:attrName>
                                        </p:attrNameLst>
                                      </p:cBhvr>
                                      <p:to>
                                        <p:strVal val="hidden"/>
                                      </p:to>
                                    </p:set>
                                  </p:childTnLst>
                                </p:cTn>
                              </p:par>
                              <p:par>
                                <p:cTn id="57" presetID="2" presetClass="exit" presetSubtype="4" fill="hold" grpId="1" nodeType="withEffect">
                                  <p:stCondLst>
                                    <p:cond delay="0"/>
                                  </p:stCondLst>
                                  <p:childTnLst>
                                    <p:anim calcmode="lin" valueType="num">
                                      <p:cBhvr additive="base">
                                        <p:cTn id="58" dur="500"/>
                                        <p:tgtEl>
                                          <p:spTgt spid="10"/>
                                        </p:tgtEl>
                                        <p:attrNameLst>
                                          <p:attrName>ppt_x</p:attrName>
                                        </p:attrNameLst>
                                      </p:cBhvr>
                                      <p:tavLst>
                                        <p:tav tm="0">
                                          <p:val>
                                            <p:strVal val="ppt_x"/>
                                          </p:val>
                                        </p:tav>
                                        <p:tav tm="100000">
                                          <p:val>
                                            <p:strVal val="ppt_x"/>
                                          </p:val>
                                        </p:tav>
                                      </p:tavLst>
                                    </p:anim>
                                    <p:anim calcmode="lin" valueType="num">
                                      <p:cBhvr additive="base">
                                        <p:cTn id="59" dur="500"/>
                                        <p:tgtEl>
                                          <p:spTgt spid="10"/>
                                        </p:tgtEl>
                                        <p:attrNameLst>
                                          <p:attrName>ppt_y</p:attrName>
                                        </p:attrNameLst>
                                      </p:cBhvr>
                                      <p:tavLst>
                                        <p:tav tm="0">
                                          <p:val>
                                            <p:strVal val="ppt_y"/>
                                          </p:val>
                                        </p:tav>
                                        <p:tav tm="100000">
                                          <p:val>
                                            <p:strVal val="1+ppt_h/2"/>
                                          </p:val>
                                        </p:tav>
                                      </p:tavLst>
                                    </p:anim>
                                    <p:set>
                                      <p:cBhvr>
                                        <p:cTn id="60" dur="1" fill="hold">
                                          <p:stCondLst>
                                            <p:cond delay="499"/>
                                          </p:stCondLst>
                                        </p:cTn>
                                        <p:tgtEl>
                                          <p:spTgt spid="10"/>
                                        </p:tgtEl>
                                        <p:attrNameLst>
                                          <p:attrName>style.visibility</p:attrName>
                                        </p:attrNameLst>
                                      </p:cBhvr>
                                      <p:to>
                                        <p:strVal val="hidden"/>
                                      </p:to>
                                    </p:set>
                                  </p:childTnLst>
                                </p:cTn>
                              </p:par>
                              <p:par>
                                <p:cTn id="61" presetID="2" presetClass="entr" presetSubtype="8"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1000" fill="hold"/>
                                        <p:tgtEl>
                                          <p:spTgt spid="11"/>
                                        </p:tgtEl>
                                        <p:attrNameLst>
                                          <p:attrName>ppt_x</p:attrName>
                                        </p:attrNameLst>
                                      </p:cBhvr>
                                      <p:tavLst>
                                        <p:tav tm="0">
                                          <p:val>
                                            <p:strVal val="0-#ppt_w/2"/>
                                          </p:val>
                                        </p:tav>
                                        <p:tav tm="100000">
                                          <p:val>
                                            <p:strVal val="#ppt_x"/>
                                          </p:val>
                                        </p:tav>
                                      </p:tavLst>
                                    </p:anim>
                                    <p:anim calcmode="lin" valueType="num">
                                      <p:cBhvr additive="base">
                                        <p:cTn id="6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11"/>
                                        </p:tgtEl>
                                        <p:attrNameLst>
                                          <p:attrName>ppt_x</p:attrName>
                                        </p:attrNameLst>
                                      </p:cBhvr>
                                      <p:tavLst>
                                        <p:tav tm="0">
                                          <p:val>
                                            <p:strVal val="ppt_x"/>
                                          </p:val>
                                        </p:tav>
                                        <p:tav tm="100000">
                                          <p:val>
                                            <p:strVal val="ppt_x"/>
                                          </p:val>
                                        </p:tav>
                                      </p:tavLst>
                                    </p:anim>
                                    <p:anim calcmode="lin" valueType="num">
                                      <p:cBhvr additive="base">
                                        <p:cTn id="69" dur="500"/>
                                        <p:tgtEl>
                                          <p:spTgt spid="11"/>
                                        </p:tgtEl>
                                        <p:attrNameLst>
                                          <p:attrName>ppt_y</p:attrName>
                                        </p:attrNameLst>
                                      </p:cBhvr>
                                      <p:tavLst>
                                        <p:tav tm="0">
                                          <p:val>
                                            <p:strVal val="ppt_y"/>
                                          </p:val>
                                        </p:tav>
                                        <p:tav tm="100000">
                                          <p:val>
                                            <p:strVal val="1+ppt_h/2"/>
                                          </p:val>
                                        </p:tav>
                                      </p:tavLst>
                                    </p:anim>
                                    <p:set>
                                      <p:cBhvr>
                                        <p:cTn id="70" dur="1" fill="hold">
                                          <p:stCondLst>
                                            <p:cond delay="499"/>
                                          </p:stCondLst>
                                        </p:cTn>
                                        <p:tgtEl>
                                          <p:spTgt spid="11"/>
                                        </p:tgtEl>
                                        <p:attrNameLst>
                                          <p:attrName>style.visibility</p:attrName>
                                        </p:attrNameLst>
                                      </p:cBhvr>
                                      <p:to>
                                        <p:strVal val="hidden"/>
                                      </p:to>
                                    </p:set>
                                  </p:childTnLst>
                                </p:cTn>
                              </p:par>
                              <p:par>
                                <p:cTn id="71" presetID="2" presetClass="entr" presetSubtype="2"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1+#ppt_w/2"/>
                                          </p:val>
                                        </p:tav>
                                        <p:tav tm="100000">
                                          <p:val>
                                            <p:strVal val="#ppt_x"/>
                                          </p:val>
                                        </p:tav>
                                      </p:tavLst>
                                    </p:anim>
                                    <p:anim calcmode="lin" valueType="num">
                                      <p:cBhvr additive="base">
                                        <p:cTn id="74" dur="500" fill="hold"/>
                                        <p:tgtEl>
                                          <p:spTgt spid="12"/>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24" presetClass="entr" presetSubtype="0"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 to="" calcmode="lin" valueType="num">
                                      <p:cBhvr>
                                        <p:cTn id="78" dur="1" fill="hold"/>
                                        <p:tgtEl>
                                          <p:spTgt spid="13"/>
                                        </p:tgtEl>
                                        <p:attrNameLst>
                                          <p:attrName/>
                                        </p:attrNameLst>
                                      </p:cBhvr>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1+#ppt_w/2"/>
                                          </p:val>
                                        </p:tav>
                                        <p:tav tm="100000">
                                          <p:val>
                                            <p:strVal val="#ppt_x"/>
                                          </p:val>
                                        </p:tav>
                                      </p:tavLst>
                                    </p:anim>
                                    <p:anim calcmode="lin" valueType="num">
                                      <p:cBhvr additive="base">
                                        <p:cTn id="84" dur="500" fill="hold"/>
                                        <p:tgtEl>
                                          <p:spTgt spid="14"/>
                                        </p:tgtEl>
                                        <p:attrNameLst>
                                          <p:attrName>ppt_y</p:attrName>
                                        </p:attrNameLst>
                                      </p:cBhvr>
                                      <p:tavLst>
                                        <p:tav tm="0">
                                          <p:val>
                                            <p:strVal val="#ppt_y"/>
                                          </p:val>
                                        </p:tav>
                                        <p:tav tm="100000">
                                          <p:val>
                                            <p:strVal val="#ppt_y"/>
                                          </p:val>
                                        </p:tav>
                                      </p:tavLst>
                                    </p:anim>
                                  </p:childTnLst>
                                </p:cTn>
                              </p:par>
                              <p:par>
                                <p:cTn id="85" presetID="24" presetClass="entr" presetSubtype="0"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 to="" calcmode="lin" valueType="num">
                                      <p:cBhvr>
                                        <p:cTn id="87" dur="1" fill="hold"/>
                                        <p:tgtEl>
                                          <p:spTgt spid="15"/>
                                        </p:tgtEl>
                                        <p:attrNameLst>
                                          <p:attrName/>
                                        </p:attrNameLst>
                                      </p:cBhvr>
                                    </p:anim>
                                  </p:childTnLst>
                                </p:cTn>
                              </p:par>
                            </p:childTnLst>
                          </p:cTn>
                        </p:par>
                      </p:childTnLst>
                    </p:cTn>
                  </p:par>
                  <p:par>
                    <p:cTn id="88" fill="hold">
                      <p:stCondLst>
                        <p:cond delay="indefinite"/>
                      </p:stCondLst>
                      <p:childTnLst>
                        <p:par>
                          <p:cTn id="89" fill="hold">
                            <p:stCondLst>
                              <p:cond delay="0"/>
                            </p:stCondLst>
                            <p:childTnLst>
                              <p:par>
                                <p:cTn id="90" presetID="2" presetClass="exit" presetSubtype="4" fill="hold" grpId="1" nodeType="clickEffect">
                                  <p:stCondLst>
                                    <p:cond delay="0"/>
                                  </p:stCondLst>
                                  <p:childTnLst>
                                    <p:anim calcmode="lin" valueType="num">
                                      <p:cBhvr additive="base">
                                        <p:cTn id="91" dur="500"/>
                                        <p:tgtEl>
                                          <p:spTgt spid="13"/>
                                        </p:tgtEl>
                                        <p:attrNameLst>
                                          <p:attrName>ppt_x</p:attrName>
                                        </p:attrNameLst>
                                      </p:cBhvr>
                                      <p:tavLst>
                                        <p:tav tm="0">
                                          <p:val>
                                            <p:strVal val="ppt_x"/>
                                          </p:val>
                                        </p:tav>
                                        <p:tav tm="100000">
                                          <p:val>
                                            <p:strVal val="ppt_x"/>
                                          </p:val>
                                        </p:tav>
                                      </p:tavLst>
                                    </p:anim>
                                    <p:anim calcmode="lin" valueType="num">
                                      <p:cBhvr additive="base">
                                        <p:cTn id="92" dur="500"/>
                                        <p:tgtEl>
                                          <p:spTgt spid="13"/>
                                        </p:tgtEl>
                                        <p:attrNameLst>
                                          <p:attrName>ppt_y</p:attrName>
                                        </p:attrNameLst>
                                      </p:cBhvr>
                                      <p:tavLst>
                                        <p:tav tm="0">
                                          <p:val>
                                            <p:strVal val="ppt_y"/>
                                          </p:val>
                                        </p:tav>
                                        <p:tav tm="100000">
                                          <p:val>
                                            <p:strVal val="1+ppt_h/2"/>
                                          </p:val>
                                        </p:tav>
                                      </p:tavLst>
                                    </p:anim>
                                    <p:set>
                                      <p:cBhvr>
                                        <p:cTn id="93" dur="1" fill="hold">
                                          <p:stCondLst>
                                            <p:cond delay="499"/>
                                          </p:stCondLst>
                                        </p:cTn>
                                        <p:tgtEl>
                                          <p:spTgt spid="13"/>
                                        </p:tgtEl>
                                        <p:attrNameLst>
                                          <p:attrName>style.visibility</p:attrName>
                                        </p:attrNameLst>
                                      </p:cBhvr>
                                      <p:to>
                                        <p:strVal val="hidden"/>
                                      </p:to>
                                    </p:set>
                                  </p:childTnLst>
                                </p:cTn>
                              </p:par>
                              <p:par>
                                <p:cTn id="94" presetID="2" presetClass="exit" presetSubtype="4" fill="hold" grpId="1" nodeType="withEffect">
                                  <p:stCondLst>
                                    <p:cond delay="0"/>
                                  </p:stCondLst>
                                  <p:childTnLst>
                                    <p:anim calcmode="lin" valueType="num">
                                      <p:cBhvr additive="base">
                                        <p:cTn id="95" dur="500"/>
                                        <p:tgtEl>
                                          <p:spTgt spid="12"/>
                                        </p:tgtEl>
                                        <p:attrNameLst>
                                          <p:attrName>ppt_x</p:attrName>
                                        </p:attrNameLst>
                                      </p:cBhvr>
                                      <p:tavLst>
                                        <p:tav tm="0">
                                          <p:val>
                                            <p:strVal val="ppt_x"/>
                                          </p:val>
                                        </p:tav>
                                        <p:tav tm="100000">
                                          <p:val>
                                            <p:strVal val="ppt_x"/>
                                          </p:val>
                                        </p:tav>
                                      </p:tavLst>
                                    </p:anim>
                                    <p:anim calcmode="lin" valueType="num">
                                      <p:cBhvr additive="base">
                                        <p:cTn id="96" dur="500"/>
                                        <p:tgtEl>
                                          <p:spTgt spid="12"/>
                                        </p:tgtEl>
                                        <p:attrNameLst>
                                          <p:attrName>ppt_y</p:attrName>
                                        </p:attrNameLst>
                                      </p:cBhvr>
                                      <p:tavLst>
                                        <p:tav tm="0">
                                          <p:val>
                                            <p:strVal val="ppt_y"/>
                                          </p:val>
                                        </p:tav>
                                        <p:tav tm="100000">
                                          <p:val>
                                            <p:strVal val="1+ppt_h/2"/>
                                          </p:val>
                                        </p:tav>
                                      </p:tavLst>
                                    </p:anim>
                                    <p:set>
                                      <p:cBhvr>
                                        <p:cTn id="97" dur="1" fill="hold">
                                          <p:stCondLst>
                                            <p:cond delay="499"/>
                                          </p:stCondLst>
                                        </p:cTn>
                                        <p:tgtEl>
                                          <p:spTgt spid="12"/>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15"/>
                                        </p:tgtEl>
                                        <p:attrNameLst>
                                          <p:attrName>ppt_x</p:attrName>
                                        </p:attrNameLst>
                                      </p:cBhvr>
                                      <p:tavLst>
                                        <p:tav tm="0">
                                          <p:val>
                                            <p:strVal val="ppt_x"/>
                                          </p:val>
                                        </p:tav>
                                        <p:tav tm="100000">
                                          <p:val>
                                            <p:strVal val="ppt_x"/>
                                          </p:val>
                                        </p:tav>
                                      </p:tavLst>
                                    </p:anim>
                                    <p:anim calcmode="lin" valueType="num">
                                      <p:cBhvr additive="base">
                                        <p:cTn id="100" dur="500"/>
                                        <p:tgtEl>
                                          <p:spTgt spid="15"/>
                                        </p:tgtEl>
                                        <p:attrNameLst>
                                          <p:attrName>ppt_y</p:attrName>
                                        </p:attrNameLst>
                                      </p:cBhvr>
                                      <p:tavLst>
                                        <p:tav tm="0">
                                          <p:val>
                                            <p:strVal val="ppt_y"/>
                                          </p:val>
                                        </p:tav>
                                        <p:tav tm="100000">
                                          <p:val>
                                            <p:strVal val="1+ppt_h/2"/>
                                          </p:val>
                                        </p:tav>
                                      </p:tavLst>
                                    </p:anim>
                                    <p:set>
                                      <p:cBhvr>
                                        <p:cTn id="101" dur="1" fill="hold">
                                          <p:stCondLst>
                                            <p:cond delay="499"/>
                                          </p:stCondLst>
                                        </p:cTn>
                                        <p:tgtEl>
                                          <p:spTgt spid="15"/>
                                        </p:tgtEl>
                                        <p:attrNameLst>
                                          <p:attrName>style.visibility</p:attrName>
                                        </p:attrNameLst>
                                      </p:cBhvr>
                                      <p:to>
                                        <p:strVal val="hidden"/>
                                      </p:to>
                                    </p:set>
                                  </p:childTnLst>
                                </p:cTn>
                              </p:par>
                              <p:par>
                                <p:cTn id="102" presetID="2" presetClass="exit" presetSubtype="4" fill="hold" grpId="1" nodeType="withEffect">
                                  <p:stCondLst>
                                    <p:cond delay="0"/>
                                  </p:stCondLst>
                                  <p:childTnLst>
                                    <p:anim calcmode="lin" valueType="num">
                                      <p:cBhvr additive="base">
                                        <p:cTn id="103" dur="500"/>
                                        <p:tgtEl>
                                          <p:spTgt spid="14"/>
                                        </p:tgtEl>
                                        <p:attrNameLst>
                                          <p:attrName>ppt_x</p:attrName>
                                        </p:attrNameLst>
                                      </p:cBhvr>
                                      <p:tavLst>
                                        <p:tav tm="0">
                                          <p:val>
                                            <p:strVal val="ppt_x"/>
                                          </p:val>
                                        </p:tav>
                                        <p:tav tm="100000">
                                          <p:val>
                                            <p:strVal val="ppt_x"/>
                                          </p:val>
                                        </p:tav>
                                      </p:tavLst>
                                    </p:anim>
                                    <p:anim calcmode="lin" valueType="num">
                                      <p:cBhvr additive="base">
                                        <p:cTn id="104" dur="500"/>
                                        <p:tgtEl>
                                          <p:spTgt spid="14"/>
                                        </p:tgtEl>
                                        <p:attrNameLst>
                                          <p:attrName>ppt_y</p:attrName>
                                        </p:attrNameLst>
                                      </p:cBhvr>
                                      <p:tavLst>
                                        <p:tav tm="0">
                                          <p:val>
                                            <p:strVal val="ppt_y"/>
                                          </p:val>
                                        </p:tav>
                                        <p:tav tm="100000">
                                          <p:val>
                                            <p:strVal val="1+ppt_h/2"/>
                                          </p:val>
                                        </p:tav>
                                      </p:tavLst>
                                    </p:anim>
                                    <p:set>
                                      <p:cBhvr>
                                        <p:cTn id="105" dur="1" fill="hold">
                                          <p:stCondLst>
                                            <p:cond delay="499"/>
                                          </p:stCondLst>
                                        </p:cTn>
                                        <p:tgtEl>
                                          <p:spTgt spid="14"/>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4" presetClass="entr" presetSubtype="0" fill="hold" grpId="0" nodeType="clickEffect">
                                  <p:stCondLst>
                                    <p:cond delay="0"/>
                                  </p:stCondLst>
                                  <p:childTnLst>
                                    <p:set>
                                      <p:cBhvr>
                                        <p:cTn id="109" dur="1" fill="hold">
                                          <p:stCondLst>
                                            <p:cond delay="0"/>
                                          </p:stCondLst>
                                        </p:cTn>
                                        <p:tgtEl>
                                          <p:spTgt spid="16"/>
                                        </p:tgtEl>
                                        <p:attrNameLst>
                                          <p:attrName>style.visibility</p:attrName>
                                        </p:attrNameLst>
                                      </p:cBhvr>
                                      <p:to>
                                        <p:strVal val="visible"/>
                                      </p:to>
                                    </p:set>
                                    <p:anim to="" calcmode="lin" valueType="num">
                                      <p:cBhvr>
                                        <p:cTn id="110" dur="1" fill="hold"/>
                                        <p:tgtEl>
                                          <p:spTgt spid="16"/>
                                        </p:tgtEl>
                                        <p:attrNameLst>
                                          <p:attrName/>
                                        </p:attrNameLst>
                                      </p:cBhvr>
                                    </p:anim>
                                  </p:childTnLst>
                                </p:cTn>
                              </p:par>
                              <p:par>
                                <p:cTn id="111" presetID="2" presetClass="entr" presetSubtype="4"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additive="base">
                                        <p:cTn id="113" dur="500" fill="hold"/>
                                        <p:tgtEl>
                                          <p:spTgt spid="18"/>
                                        </p:tgtEl>
                                        <p:attrNameLst>
                                          <p:attrName>ppt_x</p:attrName>
                                        </p:attrNameLst>
                                      </p:cBhvr>
                                      <p:tavLst>
                                        <p:tav tm="0">
                                          <p:val>
                                            <p:strVal val="#ppt_x"/>
                                          </p:val>
                                        </p:tav>
                                        <p:tav tm="100000">
                                          <p:val>
                                            <p:strVal val="#ppt_x"/>
                                          </p:val>
                                        </p:tav>
                                      </p:tavLst>
                                    </p:anim>
                                    <p:anim calcmode="lin" valueType="num">
                                      <p:cBhvr additive="base">
                                        <p:cTn id="114" dur="500" fill="hold"/>
                                        <p:tgtEl>
                                          <p:spTgt spid="18"/>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additive="base">
                                        <p:cTn id="117" dur="500" fill="hold"/>
                                        <p:tgtEl>
                                          <p:spTgt spid="17"/>
                                        </p:tgtEl>
                                        <p:attrNameLst>
                                          <p:attrName>ppt_x</p:attrName>
                                        </p:attrNameLst>
                                      </p:cBhvr>
                                      <p:tavLst>
                                        <p:tav tm="0">
                                          <p:val>
                                            <p:strVal val="#ppt_x"/>
                                          </p:val>
                                        </p:tav>
                                        <p:tav tm="100000">
                                          <p:val>
                                            <p:strVal val="#ppt_x"/>
                                          </p:val>
                                        </p:tav>
                                      </p:tavLst>
                                    </p:anim>
                                    <p:anim calcmode="lin" valueType="num">
                                      <p:cBhvr additive="base">
                                        <p:cTn id="1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xit" presetSubtype="4" fill="hold" grpId="1" nodeType="clickEffect">
                                  <p:stCondLst>
                                    <p:cond delay="0"/>
                                  </p:stCondLst>
                                  <p:childTnLst>
                                    <p:anim calcmode="lin" valueType="num">
                                      <p:cBhvr additive="base">
                                        <p:cTn id="122" dur="500"/>
                                        <p:tgtEl>
                                          <p:spTgt spid="16"/>
                                        </p:tgtEl>
                                        <p:attrNameLst>
                                          <p:attrName>ppt_x</p:attrName>
                                        </p:attrNameLst>
                                      </p:cBhvr>
                                      <p:tavLst>
                                        <p:tav tm="0">
                                          <p:val>
                                            <p:strVal val="ppt_x"/>
                                          </p:val>
                                        </p:tav>
                                        <p:tav tm="100000">
                                          <p:val>
                                            <p:strVal val="ppt_x"/>
                                          </p:val>
                                        </p:tav>
                                      </p:tavLst>
                                    </p:anim>
                                    <p:anim calcmode="lin" valueType="num">
                                      <p:cBhvr additive="base">
                                        <p:cTn id="123" dur="500"/>
                                        <p:tgtEl>
                                          <p:spTgt spid="16"/>
                                        </p:tgtEl>
                                        <p:attrNameLst>
                                          <p:attrName>ppt_y</p:attrName>
                                        </p:attrNameLst>
                                      </p:cBhvr>
                                      <p:tavLst>
                                        <p:tav tm="0">
                                          <p:val>
                                            <p:strVal val="ppt_y"/>
                                          </p:val>
                                        </p:tav>
                                        <p:tav tm="100000">
                                          <p:val>
                                            <p:strVal val="1+ppt_h/2"/>
                                          </p:val>
                                        </p:tav>
                                      </p:tavLst>
                                    </p:anim>
                                    <p:set>
                                      <p:cBhvr>
                                        <p:cTn id="124" dur="1" fill="hold">
                                          <p:stCondLst>
                                            <p:cond delay="499"/>
                                          </p:stCondLst>
                                        </p:cTn>
                                        <p:tgtEl>
                                          <p:spTgt spid="16"/>
                                        </p:tgtEl>
                                        <p:attrNameLst>
                                          <p:attrName>style.visibility</p:attrName>
                                        </p:attrNameLst>
                                      </p:cBhvr>
                                      <p:to>
                                        <p:strVal val="hidden"/>
                                      </p:to>
                                    </p:set>
                                  </p:childTnLst>
                                </p:cTn>
                              </p:par>
                              <p:par>
                                <p:cTn id="125" presetID="2" presetClass="exit" presetSubtype="4" fill="hold" grpId="1" nodeType="withEffect">
                                  <p:stCondLst>
                                    <p:cond delay="0"/>
                                  </p:stCondLst>
                                  <p:childTnLst>
                                    <p:anim calcmode="lin" valueType="num">
                                      <p:cBhvr additive="base">
                                        <p:cTn id="126" dur="500"/>
                                        <p:tgtEl>
                                          <p:spTgt spid="18"/>
                                        </p:tgtEl>
                                        <p:attrNameLst>
                                          <p:attrName>ppt_x</p:attrName>
                                        </p:attrNameLst>
                                      </p:cBhvr>
                                      <p:tavLst>
                                        <p:tav tm="0">
                                          <p:val>
                                            <p:strVal val="ppt_x"/>
                                          </p:val>
                                        </p:tav>
                                        <p:tav tm="100000">
                                          <p:val>
                                            <p:strVal val="ppt_x"/>
                                          </p:val>
                                        </p:tav>
                                      </p:tavLst>
                                    </p:anim>
                                    <p:anim calcmode="lin" valueType="num">
                                      <p:cBhvr additive="base">
                                        <p:cTn id="127" dur="500"/>
                                        <p:tgtEl>
                                          <p:spTgt spid="18"/>
                                        </p:tgtEl>
                                        <p:attrNameLst>
                                          <p:attrName>ppt_y</p:attrName>
                                        </p:attrNameLst>
                                      </p:cBhvr>
                                      <p:tavLst>
                                        <p:tav tm="0">
                                          <p:val>
                                            <p:strVal val="ppt_y"/>
                                          </p:val>
                                        </p:tav>
                                        <p:tav tm="100000">
                                          <p:val>
                                            <p:strVal val="1+ppt_h/2"/>
                                          </p:val>
                                        </p:tav>
                                      </p:tavLst>
                                    </p:anim>
                                    <p:set>
                                      <p:cBhvr>
                                        <p:cTn id="128" dur="1" fill="hold">
                                          <p:stCondLst>
                                            <p:cond delay="499"/>
                                          </p:stCondLst>
                                        </p:cTn>
                                        <p:tgtEl>
                                          <p:spTgt spid="18"/>
                                        </p:tgtEl>
                                        <p:attrNameLst>
                                          <p:attrName>style.visibility</p:attrName>
                                        </p:attrNameLst>
                                      </p:cBhvr>
                                      <p:to>
                                        <p:strVal val="hidden"/>
                                      </p:to>
                                    </p:set>
                                  </p:childTnLst>
                                </p:cTn>
                              </p:par>
                              <p:par>
                                <p:cTn id="129" presetID="2" presetClass="exit" presetSubtype="4" fill="hold" grpId="1" nodeType="withEffect">
                                  <p:stCondLst>
                                    <p:cond delay="0"/>
                                  </p:stCondLst>
                                  <p:childTnLst>
                                    <p:anim calcmode="lin" valueType="num">
                                      <p:cBhvr additive="base">
                                        <p:cTn id="130" dur="500"/>
                                        <p:tgtEl>
                                          <p:spTgt spid="17"/>
                                        </p:tgtEl>
                                        <p:attrNameLst>
                                          <p:attrName>ppt_x</p:attrName>
                                        </p:attrNameLst>
                                      </p:cBhvr>
                                      <p:tavLst>
                                        <p:tav tm="0">
                                          <p:val>
                                            <p:strVal val="ppt_x"/>
                                          </p:val>
                                        </p:tav>
                                        <p:tav tm="100000">
                                          <p:val>
                                            <p:strVal val="ppt_x"/>
                                          </p:val>
                                        </p:tav>
                                      </p:tavLst>
                                    </p:anim>
                                    <p:anim calcmode="lin" valueType="num">
                                      <p:cBhvr additive="base">
                                        <p:cTn id="131" dur="500"/>
                                        <p:tgtEl>
                                          <p:spTgt spid="17"/>
                                        </p:tgtEl>
                                        <p:attrNameLst>
                                          <p:attrName>ppt_y</p:attrName>
                                        </p:attrNameLst>
                                      </p:cBhvr>
                                      <p:tavLst>
                                        <p:tav tm="0">
                                          <p:val>
                                            <p:strVal val="ppt_y"/>
                                          </p:val>
                                        </p:tav>
                                        <p:tav tm="100000">
                                          <p:val>
                                            <p:strVal val="1+ppt_h/2"/>
                                          </p:val>
                                        </p:tav>
                                      </p:tavLst>
                                    </p:anim>
                                    <p:set>
                                      <p:cBhvr>
                                        <p:cTn id="132" dur="1" fill="hold">
                                          <p:stCondLst>
                                            <p:cond delay="499"/>
                                          </p:stCondLst>
                                        </p:cTn>
                                        <p:tgtEl>
                                          <p:spTgt spid="17"/>
                                        </p:tgtEl>
                                        <p:attrNameLst>
                                          <p:attrName>style.visibility</p:attrName>
                                        </p:attrNameLst>
                                      </p:cBhvr>
                                      <p:to>
                                        <p:strVal val="hidden"/>
                                      </p:to>
                                    </p:set>
                                  </p:childTnLst>
                                </p:cTn>
                              </p:par>
                            </p:childTnLst>
                          </p:cTn>
                        </p:par>
                        <p:par>
                          <p:cTn id="133" fill="hold">
                            <p:stCondLst>
                              <p:cond delay="500"/>
                            </p:stCondLst>
                            <p:childTnLst>
                              <p:par>
                                <p:cTn id="134" presetID="2" presetClass="entr" presetSubtype="4" fill="hold" grpId="0" nodeType="afterEffect">
                                  <p:stCondLst>
                                    <p:cond delay="0"/>
                                  </p:stCondLst>
                                  <p:childTnLst>
                                    <p:set>
                                      <p:cBhvr>
                                        <p:cTn id="135" dur="1" fill="hold">
                                          <p:stCondLst>
                                            <p:cond delay="0"/>
                                          </p:stCondLst>
                                        </p:cTn>
                                        <p:tgtEl>
                                          <p:spTgt spid="19"/>
                                        </p:tgtEl>
                                        <p:attrNameLst>
                                          <p:attrName>style.visibility</p:attrName>
                                        </p:attrNameLst>
                                      </p:cBhvr>
                                      <p:to>
                                        <p:strVal val="visible"/>
                                      </p:to>
                                    </p:set>
                                    <p:anim calcmode="lin" valueType="num">
                                      <p:cBhvr additive="base">
                                        <p:cTn id="136" dur="500" fill="hold"/>
                                        <p:tgtEl>
                                          <p:spTgt spid="19"/>
                                        </p:tgtEl>
                                        <p:attrNameLst>
                                          <p:attrName>ppt_x</p:attrName>
                                        </p:attrNameLst>
                                      </p:cBhvr>
                                      <p:tavLst>
                                        <p:tav tm="0">
                                          <p:val>
                                            <p:strVal val="#ppt_x"/>
                                          </p:val>
                                        </p:tav>
                                        <p:tav tm="100000">
                                          <p:val>
                                            <p:strVal val="#ppt_x"/>
                                          </p:val>
                                        </p:tav>
                                      </p:tavLst>
                                    </p:anim>
                                    <p:anim calcmode="lin" valueType="num">
                                      <p:cBhvr additive="base">
                                        <p:cTn id="1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95DA4C4-1FAB-46A1-BC97-01521FB48311}" type="slidenum">
              <a:rPr lang="es-ES" smtClean="0"/>
              <a:pPr/>
              <a:t>37</a:t>
            </a:fld>
            <a:endParaRPr lang="es-ES"/>
          </a:p>
        </p:txBody>
      </p:sp>
      <p:graphicFrame>
        <p:nvGraphicFramePr>
          <p:cNvPr id="3" name="Tableau 2"/>
          <p:cNvGraphicFramePr>
            <a:graphicFrameLocks noGrp="1"/>
          </p:cNvGraphicFramePr>
          <p:nvPr/>
        </p:nvGraphicFramePr>
        <p:xfrm>
          <a:off x="108676" y="142852"/>
          <a:ext cx="8892480" cy="6633663"/>
        </p:xfrm>
        <a:graphic>
          <a:graphicData uri="http://schemas.openxmlformats.org/drawingml/2006/table">
            <a:tbl>
              <a:tblPr/>
              <a:tblGrid>
                <a:gridCol w="2611559"/>
                <a:gridCol w="928693"/>
                <a:gridCol w="1220746"/>
                <a:gridCol w="1221637"/>
                <a:gridCol w="1349855"/>
                <a:gridCol w="1559990"/>
              </a:tblGrid>
              <a:tr h="534330">
                <a:tc>
                  <a:txBody>
                    <a:bodyPr/>
                    <a:lstStyle/>
                    <a:p>
                      <a:pPr>
                        <a:lnSpc>
                          <a:spcPts val="1500"/>
                        </a:lnSpc>
                        <a:spcAft>
                          <a:spcPts val="0"/>
                        </a:spcAft>
                      </a:pPr>
                      <a:endParaRPr lang="fr-FR" sz="1600" b="1" dirty="0" smtClean="0">
                        <a:solidFill>
                          <a:srgbClr val="993300"/>
                        </a:solidFill>
                        <a:latin typeface="Times New Roman"/>
                        <a:ea typeface="Calibri"/>
                      </a:endParaRPr>
                    </a:p>
                    <a:p>
                      <a:pPr>
                        <a:lnSpc>
                          <a:spcPts val="1500"/>
                        </a:lnSpc>
                        <a:spcAft>
                          <a:spcPts val="0"/>
                        </a:spcAft>
                      </a:pPr>
                      <a:r>
                        <a:rPr lang="fr-FR" sz="1600" b="1" dirty="0" smtClean="0">
                          <a:solidFill>
                            <a:srgbClr val="993300"/>
                          </a:solidFill>
                          <a:latin typeface="Times New Roman"/>
                          <a:ea typeface="Calibri"/>
                        </a:rPr>
                        <a:t>Contribution </a:t>
                      </a:r>
                      <a:r>
                        <a:rPr lang="fr-FR" sz="1600" b="1" dirty="0">
                          <a:solidFill>
                            <a:srgbClr val="993300"/>
                          </a:solidFill>
                          <a:latin typeface="Times New Roman"/>
                          <a:ea typeface="Calibri"/>
                        </a:rPr>
                        <a:t>aux ANREF (%)</a:t>
                      </a:r>
                      <a:endParaRPr lang="fr-FR" sz="1600" dirty="0">
                        <a:solidFill>
                          <a:srgbClr val="993300"/>
                        </a:solidFill>
                        <a:latin typeface="Calibri"/>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500"/>
                        </a:lnSpc>
                        <a:spcAft>
                          <a:spcPts val="0"/>
                        </a:spcAft>
                      </a:pPr>
                      <a:endParaRPr lang="fr-FR" sz="1600" b="1" dirty="0" smtClean="0">
                        <a:solidFill>
                          <a:srgbClr val="993300"/>
                        </a:solidFill>
                        <a:latin typeface="Times New Roman"/>
                        <a:ea typeface="Calibri"/>
                      </a:endParaRPr>
                    </a:p>
                    <a:p>
                      <a:pPr algn="ctr">
                        <a:lnSpc>
                          <a:spcPts val="1500"/>
                        </a:lnSpc>
                        <a:spcAft>
                          <a:spcPts val="0"/>
                        </a:spcAft>
                      </a:pPr>
                      <a:r>
                        <a:rPr lang="fr-FR" sz="1600" b="1" dirty="0" smtClean="0">
                          <a:solidFill>
                            <a:srgbClr val="993300"/>
                          </a:solidFill>
                          <a:latin typeface="Times New Roman"/>
                          <a:ea typeface="Calibri"/>
                        </a:rPr>
                        <a:t>ANREF</a:t>
                      </a:r>
                      <a:endParaRPr lang="fr-FR" sz="1600" dirty="0">
                        <a:solidFill>
                          <a:srgbClr val="993300"/>
                        </a:solidFill>
                        <a:latin typeface="Calibri"/>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ctr">
                        <a:lnSpc>
                          <a:spcPts val="1500"/>
                        </a:lnSpc>
                        <a:spcAft>
                          <a:spcPts val="0"/>
                        </a:spcAft>
                      </a:pPr>
                      <a:endParaRPr lang="fr-FR" sz="1600" b="1" dirty="0" smtClean="0">
                        <a:solidFill>
                          <a:srgbClr val="993300"/>
                        </a:solidFill>
                        <a:latin typeface="Times New Roman"/>
                        <a:ea typeface="Calibri"/>
                      </a:endParaRPr>
                    </a:p>
                    <a:p>
                      <a:pPr algn="ctr">
                        <a:lnSpc>
                          <a:spcPts val="1500"/>
                        </a:lnSpc>
                        <a:spcAft>
                          <a:spcPts val="0"/>
                        </a:spcAft>
                      </a:pPr>
                      <a:r>
                        <a:rPr lang="fr-FR" sz="1600" b="1" dirty="0" smtClean="0">
                          <a:solidFill>
                            <a:srgbClr val="993300"/>
                          </a:solidFill>
                          <a:latin typeface="Times New Roman"/>
                          <a:ea typeface="Calibri"/>
                        </a:rPr>
                        <a:t>%  </a:t>
                      </a:r>
                      <a:r>
                        <a:rPr lang="fr-FR" sz="1600" b="1" dirty="0">
                          <a:solidFill>
                            <a:srgbClr val="993300"/>
                          </a:solidFill>
                          <a:latin typeface="Times New Roman"/>
                          <a:ea typeface="Calibri"/>
                        </a:rPr>
                        <a:t>de féverole dans la formulation de pâtes fraiches </a:t>
                      </a:r>
                      <a:endParaRPr lang="fr-FR" sz="1600" dirty="0">
                        <a:solidFill>
                          <a:srgbClr val="993300"/>
                        </a:solidFill>
                        <a:latin typeface="Calibri"/>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421158">
                <a:tc>
                  <a:txBody>
                    <a:bodyPr/>
                    <a:lstStyle/>
                    <a:p>
                      <a:pPr algn="ctr">
                        <a:lnSpc>
                          <a:spcPts val="1500"/>
                        </a:lnSpc>
                        <a:spcAft>
                          <a:spcPts val="0"/>
                        </a:spcAft>
                      </a:pPr>
                      <a:endParaRPr lang="fr-FR" sz="1600" dirty="0">
                        <a:solidFill>
                          <a:srgbClr val="993300"/>
                        </a:solidFill>
                        <a:latin typeface="Times New Roman"/>
                        <a:ea typeface="Calibri"/>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fr-FR" sz="1600">
                        <a:solidFill>
                          <a:srgbClr val="993300"/>
                        </a:solidFill>
                        <a:latin typeface="Times New Roman"/>
                        <a:ea typeface="Calibri"/>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fr-FR" sz="1600" b="1" dirty="0" smtClean="0">
                        <a:solidFill>
                          <a:srgbClr val="993300"/>
                        </a:solidFill>
                        <a:latin typeface="Times New Roman"/>
                        <a:ea typeface="Calibri"/>
                      </a:endParaRPr>
                    </a:p>
                    <a:p>
                      <a:pPr algn="ctr">
                        <a:lnSpc>
                          <a:spcPts val="1500"/>
                        </a:lnSpc>
                        <a:spcAft>
                          <a:spcPts val="0"/>
                        </a:spcAft>
                      </a:pPr>
                      <a:r>
                        <a:rPr lang="fr-FR" sz="1600" b="1" dirty="0" smtClean="0">
                          <a:solidFill>
                            <a:srgbClr val="993300"/>
                          </a:solidFill>
                          <a:latin typeface="Times New Roman"/>
                          <a:ea typeface="Calibri"/>
                        </a:rPr>
                        <a:t>0</a:t>
                      </a:r>
                      <a:endParaRPr lang="fr-FR" sz="1600" dirty="0">
                        <a:solidFill>
                          <a:srgbClr val="993300"/>
                        </a:solidFill>
                        <a:latin typeface="Calibri"/>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fr-FR" sz="1600" b="1" dirty="0" smtClean="0">
                        <a:solidFill>
                          <a:srgbClr val="993300"/>
                        </a:solidFill>
                        <a:latin typeface="Times New Roman"/>
                        <a:ea typeface="Calibri"/>
                      </a:endParaRPr>
                    </a:p>
                    <a:p>
                      <a:pPr algn="ctr">
                        <a:lnSpc>
                          <a:spcPts val="1500"/>
                        </a:lnSpc>
                        <a:spcAft>
                          <a:spcPts val="0"/>
                        </a:spcAft>
                      </a:pPr>
                      <a:r>
                        <a:rPr lang="fr-FR" sz="1600" b="1" dirty="0" smtClean="0">
                          <a:solidFill>
                            <a:srgbClr val="993300"/>
                          </a:solidFill>
                          <a:latin typeface="Times New Roman"/>
                          <a:ea typeface="Calibri"/>
                        </a:rPr>
                        <a:t>10</a:t>
                      </a:r>
                      <a:endParaRPr lang="fr-FR" sz="1600" dirty="0">
                        <a:solidFill>
                          <a:srgbClr val="993300"/>
                        </a:solidFill>
                        <a:latin typeface="Calibri"/>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fr-FR" sz="1600" b="1" dirty="0" smtClean="0">
                        <a:solidFill>
                          <a:srgbClr val="993300"/>
                        </a:solidFill>
                        <a:latin typeface="Times New Roman"/>
                        <a:ea typeface="Calibri"/>
                      </a:endParaRPr>
                    </a:p>
                    <a:p>
                      <a:pPr algn="ctr">
                        <a:lnSpc>
                          <a:spcPts val="1500"/>
                        </a:lnSpc>
                        <a:spcAft>
                          <a:spcPts val="0"/>
                        </a:spcAft>
                      </a:pPr>
                      <a:r>
                        <a:rPr lang="fr-FR" sz="1600" b="1" dirty="0" smtClean="0">
                          <a:solidFill>
                            <a:srgbClr val="993300"/>
                          </a:solidFill>
                          <a:latin typeface="Times New Roman"/>
                          <a:ea typeface="Calibri"/>
                        </a:rPr>
                        <a:t>30</a:t>
                      </a:r>
                      <a:endParaRPr lang="fr-FR" sz="1600" dirty="0">
                        <a:solidFill>
                          <a:srgbClr val="993300"/>
                        </a:solidFill>
                        <a:latin typeface="Calibri"/>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fr-FR" sz="1600" b="1" dirty="0" smtClean="0">
                        <a:solidFill>
                          <a:srgbClr val="993300"/>
                        </a:solidFill>
                        <a:latin typeface="Times New Roman"/>
                        <a:ea typeface="Calibri"/>
                      </a:endParaRPr>
                    </a:p>
                    <a:p>
                      <a:pPr algn="ctr">
                        <a:lnSpc>
                          <a:spcPts val="1500"/>
                        </a:lnSpc>
                        <a:spcAft>
                          <a:spcPts val="0"/>
                        </a:spcAft>
                      </a:pPr>
                      <a:r>
                        <a:rPr lang="fr-FR" sz="1600" b="1" dirty="0" smtClean="0">
                          <a:solidFill>
                            <a:srgbClr val="993300"/>
                          </a:solidFill>
                          <a:latin typeface="Times New Roman"/>
                          <a:ea typeface="Calibri"/>
                        </a:rPr>
                        <a:t>50</a:t>
                      </a:r>
                      <a:endParaRPr lang="fr-FR" sz="1600" dirty="0">
                        <a:solidFill>
                          <a:srgbClr val="993300"/>
                        </a:solidFill>
                        <a:latin typeface="Calibri"/>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108">
                <a:tc>
                  <a:txBody>
                    <a:bodyPr/>
                    <a:lstStyle/>
                    <a:p>
                      <a:pPr>
                        <a:lnSpc>
                          <a:spcPct val="100000"/>
                        </a:lnSpc>
                        <a:spcAft>
                          <a:spcPts val="0"/>
                        </a:spcAft>
                      </a:pPr>
                      <a:r>
                        <a:rPr lang="fr-FR" sz="1600" b="1" dirty="0">
                          <a:solidFill>
                            <a:srgbClr val="993300"/>
                          </a:solidFill>
                          <a:latin typeface="Times New Roman"/>
                          <a:ea typeface="Calibri"/>
                          <a:cs typeface="Arial"/>
                        </a:rPr>
                        <a:t>Protéines</a:t>
                      </a:r>
                      <a:endParaRPr lang="fr-FR" sz="1600" dirty="0">
                        <a:solidFill>
                          <a:srgbClr val="993300"/>
                        </a:solidFill>
                        <a:latin typeface="Calibri"/>
                        <a:ea typeface="Calibri"/>
                        <a:cs typeface="Arial"/>
                      </a:endParaRPr>
                    </a:p>
                    <a:p>
                      <a:pPr>
                        <a:lnSpc>
                          <a:spcPct val="100000"/>
                        </a:lnSpc>
                        <a:spcAft>
                          <a:spcPts val="0"/>
                        </a:spcAft>
                      </a:pPr>
                      <a:r>
                        <a:rPr lang="fr-FR" sz="1600" b="1" dirty="0">
                          <a:solidFill>
                            <a:srgbClr val="993300"/>
                          </a:solidFill>
                          <a:latin typeface="Times New Roman"/>
                          <a:ea typeface="Calibri"/>
                          <a:cs typeface="Arial"/>
                        </a:rPr>
                        <a:t>Hommes adultes (ans)</a:t>
                      </a:r>
                      <a:endParaRPr lang="fr-FR" sz="1600"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500"/>
                        </a:lnSpc>
                        <a:spcAft>
                          <a:spcPts val="0"/>
                        </a:spcAft>
                      </a:pPr>
                      <a:endParaRPr lang="fr-FR" sz="1600" b="1">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500"/>
                        </a:lnSpc>
                        <a:spcAft>
                          <a:spcPts val="0"/>
                        </a:spcAft>
                      </a:pPr>
                      <a:endParaRPr lang="fr-FR" sz="1600" dirty="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500"/>
                        </a:lnSpc>
                        <a:spcAft>
                          <a:spcPts val="0"/>
                        </a:spcAft>
                      </a:pPr>
                      <a:endParaRPr lang="fr-FR" sz="160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500"/>
                        </a:lnSpc>
                        <a:spcAft>
                          <a:spcPts val="0"/>
                        </a:spcAft>
                      </a:pPr>
                      <a:endParaRPr lang="fr-FR" sz="160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500"/>
                        </a:lnSpc>
                        <a:spcAft>
                          <a:spcPts val="0"/>
                        </a:spcAft>
                      </a:pPr>
                      <a:endParaRPr lang="fr-FR" sz="160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3011">
                <a:tc>
                  <a:txBody>
                    <a:bodyPr/>
                    <a:lstStyle/>
                    <a:p>
                      <a:pPr>
                        <a:lnSpc>
                          <a:spcPts val="1500"/>
                        </a:lnSpc>
                        <a:spcAft>
                          <a:spcPts val="0"/>
                        </a:spcAft>
                      </a:pPr>
                      <a:r>
                        <a:rPr lang="fr-FR" sz="1600" dirty="0" smtClean="0">
                          <a:solidFill>
                            <a:srgbClr val="993300"/>
                          </a:solidFill>
                          <a:latin typeface="Times New Roman"/>
                          <a:ea typeface="Calibri"/>
                          <a:cs typeface="Arial"/>
                        </a:rPr>
                        <a:t>14-18, 31-50</a:t>
                      </a:r>
                      <a:endParaRPr lang="fr-FR" sz="1600"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52</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53.19</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55.57</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70.65</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82.88</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3011">
                <a:tc>
                  <a:txBody>
                    <a:bodyPr/>
                    <a:lstStyle/>
                    <a:p>
                      <a:pPr>
                        <a:lnSpc>
                          <a:spcPts val="1500"/>
                        </a:lnSpc>
                        <a:spcAft>
                          <a:spcPts val="0"/>
                        </a:spcAft>
                      </a:pPr>
                      <a:r>
                        <a:rPr lang="en-US" sz="1600" dirty="0">
                          <a:solidFill>
                            <a:srgbClr val="993300"/>
                          </a:solidFill>
                          <a:latin typeface="Times New Roman"/>
                          <a:ea typeface="Calibri"/>
                          <a:cs typeface="Arial"/>
                        </a:rPr>
                        <a:t>≥70</a:t>
                      </a:r>
                      <a:endParaRPr lang="fr-FR" sz="1600"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56</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49.39</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51.6</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65.6</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79.96</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3011">
                <a:tc>
                  <a:txBody>
                    <a:bodyPr/>
                    <a:lstStyle/>
                    <a:p>
                      <a:pPr>
                        <a:lnSpc>
                          <a:spcPts val="1500"/>
                        </a:lnSpc>
                        <a:spcAft>
                          <a:spcPts val="0"/>
                        </a:spcAft>
                      </a:pPr>
                      <a:r>
                        <a:rPr lang="fr-FR" sz="1600" b="1">
                          <a:solidFill>
                            <a:srgbClr val="993300"/>
                          </a:solidFill>
                          <a:latin typeface="Times New Roman"/>
                          <a:ea typeface="Calibri"/>
                          <a:cs typeface="Arial"/>
                        </a:rPr>
                        <a:t>Femmes adultes (ans)</a:t>
                      </a:r>
                      <a:endParaRPr lang="fr-FR" sz="160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dirty="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dirty="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dirty="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86022">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fr-FR" sz="1600" dirty="0" smtClean="0">
                          <a:solidFill>
                            <a:srgbClr val="993300"/>
                          </a:solidFill>
                          <a:latin typeface="Times New Roman"/>
                          <a:ea typeface="Calibri"/>
                          <a:cs typeface="Arial"/>
                        </a:rPr>
                        <a:t>14-18,  31-50 et  </a:t>
                      </a:r>
                      <a:r>
                        <a:rPr lang="en-US" sz="1600" dirty="0" smtClean="0">
                          <a:solidFill>
                            <a:srgbClr val="993300"/>
                          </a:solidFill>
                          <a:latin typeface="Times New Roman"/>
                          <a:ea typeface="Calibri"/>
                          <a:cs typeface="Arial"/>
                        </a:rPr>
                        <a:t>≥70</a:t>
                      </a:r>
                      <a:endParaRPr lang="fr-FR" sz="1600" dirty="0" smtClean="0">
                        <a:solidFill>
                          <a:srgbClr val="993300"/>
                        </a:solidFill>
                        <a:latin typeface="+mn-lt"/>
                        <a:ea typeface="Calibri"/>
                        <a:cs typeface="Arial"/>
                      </a:endParaRPr>
                    </a:p>
                    <a:p>
                      <a:pPr>
                        <a:lnSpc>
                          <a:spcPts val="1500"/>
                        </a:lnSpc>
                        <a:spcAft>
                          <a:spcPts val="0"/>
                        </a:spcAft>
                      </a:pPr>
                      <a:endParaRPr lang="fr-FR" sz="1600"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fr-FR" sz="1600" b="1" dirty="0">
                          <a:solidFill>
                            <a:srgbClr val="993300"/>
                          </a:solidFill>
                          <a:latin typeface="Times New Roman"/>
                          <a:ea typeface="Calibri"/>
                          <a:cs typeface="Arial"/>
                        </a:rPr>
                        <a:t>46</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fr-FR" sz="1600" b="1" dirty="0">
                          <a:solidFill>
                            <a:srgbClr val="993300"/>
                          </a:solidFill>
                          <a:latin typeface="Times New Roman"/>
                          <a:ea typeface="Calibri"/>
                          <a:cs typeface="Arial"/>
                        </a:rPr>
                        <a:t>60.13</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fr-FR" sz="1600" b="1" dirty="0">
                          <a:solidFill>
                            <a:srgbClr val="993300"/>
                          </a:solidFill>
                          <a:latin typeface="Times New Roman"/>
                          <a:ea typeface="Calibri"/>
                          <a:cs typeface="Arial"/>
                        </a:rPr>
                        <a:t>62.82</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fr-FR" sz="1600" b="1" dirty="0">
                          <a:solidFill>
                            <a:srgbClr val="993300"/>
                          </a:solidFill>
                          <a:latin typeface="Times New Roman"/>
                          <a:ea typeface="Calibri"/>
                          <a:cs typeface="Arial"/>
                        </a:rPr>
                        <a:t>79.87</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fr-FR" sz="1600" b="1" dirty="0">
                          <a:solidFill>
                            <a:srgbClr val="993300"/>
                          </a:solidFill>
                          <a:latin typeface="Times New Roman"/>
                          <a:ea typeface="Calibri"/>
                          <a:cs typeface="Arial"/>
                        </a:rPr>
                        <a:t>93.69</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328056">
                <a:tc>
                  <a:txBody>
                    <a:bodyPr/>
                    <a:lstStyle/>
                    <a:p>
                      <a:pPr>
                        <a:lnSpc>
                          <a:spcPct val="100000"/>
                        </a:lnSpc>
                        <a:spcAft>
                          <a:spcPts val="0"/>
                        </a:spcAft>
                      </a:pPr>
                      <a:r>
                        <a:rPr lang="fr-FR" sz="1600" b="1" dirty="0" smtClean="0">
                          <a:solidFill>
                            <a:srgbClr val="993300"/>
                          </a:solidFill>
                          <a:latin typeface="Times New Roman"/>
                          <a:ea typeface="Calibri"/>
                          <a:cs typeface="Arial"/>
                        </a:rPr>
                        <a:t>Ca</a:t>
                      </a:r>
                      <a:endParaRPr lang="fr-FR" sz="1600"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ts val="1500"/>
                        </a:lnSpc>
                        <a:spcAft>
                          <a:spcPts val="0"/>
                        </a:spcAft>
                      </a:pPr>
                      <a:endParaRPr lang="fr-FR" sz="1600" b="1" dirty="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ts val="1500"/>
                        </a:lnSpc>
                        <a:spcAft>
                          <a:spcPts val="0"/>
                        </a:spcAft>
                      </a:pPr>
                      <a:endParaRPr lang="fr-FR" sz="1600" dirty="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ts val="1500"/>
                        </a:lnSpc>
                        <a:spcAft>
                          <a:spcPts val="0"/>
                        </a:spcAft>
                      </a:pPr>
                      <a:endParaRPr lang="fr-FR" sz="1600"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ts val="1500"/>
                        </a:lnSpc>
                        <a:spcAft>
                          <a:spcPts val="0"/>
                        </a:spcAft>
                      </a:pPr>
                      <a:endParaRPr lang="fr-FR" sz="1600"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ts val="1500"/>
                        </a:lnSpc>
                        <a:spcAft>
                          <a:spcPts val="0"/>
                        </a:spcAft>
                      </a:pPr>
                      <a:endParaRPr lang="fr-FR" sz="160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328056">
                <a:tc>
                  <a:txBody>
                    <a:bodyPr/>
                    <a:lstStyle/>
                    <a:p>
                      <a:pPr>
                        <a:lnSpc>
                          <a:spcPct val="100000"/>
                        </a:lnSpc>
                        <a:spcAft>
                          <a:spcPts val="0"/>
                        </a:spcAft>
                      </a:pPr>
                      <a:r>
                        <a:rPr lang="fr-FR" sz="1600" b="1" dirty="0" smtClean="0">
                          <a:solidFill>
                            <a:srgbClr val="993300"/>
                          </a:solidFill>
                          <a:latin typeface="Times New Roman"/>
                          <a:ea typeface="Calibri"/>
                          <a:cs typeface="Arial"/>
                        </a:rPr>
                        <a:t>adultes  (ans)</a:t>
                      </a:r>
                      <a:endParaRPr lang="fr-FR" sz="1600"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fr-FR" sz="1600">
                        <a:solidFill>
                          <a:srgbClr val="993300"/>
                        </a:solidFill>
                        <a:latin typeface="Calibri"/>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fr-FR" sz="1600">
                        <a:solidFill>
                          <a:srgbClr val="993300"/>
                        </a:solidFill>
                        <a:latin typeface="Calibri"/>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fr-FR" sz="1600">
                        <a:solidFill>
                          <a:srgbClr val="993300"/>
                        </a:solidFill>
                        <a:latin typeface="Calibri"/>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ts val="1500"/>
                        </a:lnSpc>
                        <a:spcAft>
                          <a:spcPts val="0"/>
                        </a:spcAft>
                      </a:pPr>
                      <a:endParaRPr lang="fr-FR" sz="160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3011">
                <a:tc>
                  <a:txBody>
                    <a:bodyPr/>
                    <a:lstStyle/>
                    <a:p>
                      <a:pPr>
                        <a:lnSpc>
                          <a:spcPts val="1500"/>
                        </a:lnSpc>
                        <a:spcAft>
                          <a:spcPts val="0"/>
                        </a:spcAft>
                      </a:pPr>
                      <a:r>
                        <a:rPr lang="fr-FR" sz="1600">
                          <a:solidFill>
                            <a:srgbClr val="993300"/>
                          </a:solidFill>
                          <a:latin typeface="Times New Roman"/>
                          <a:ea typeface="Calibri"/>
                          <a:cs typeface="Arial"/>
                        </a:rPr>
                        <a:t>9-18</a:t>
                      </a:r>
                      <a:endParaRPr lang="fr-FR" sz="160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1300</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1.34</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1.96</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2.74</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2.69</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3011">
                <a:tc>
                  <a:txBody>
                    <a:bodyPr/>
                    <a:lstStyle/>
                    <a:p>
                      <a:pPr>
                        <a:lnSpc>
                          <a:spcPts val="1500"/>
                        </a:lnSpc>
                        <a:spcAft>
                          <a:spcPts val="0"/>
                        </a:spcAft>
                      </a:pPr>
                      <a:r>
                        <a:rPr lang="fr-FR" sz="1600">
                          <a:solidFill>
                            <a:srgbClr val="993300"/>
                          </a:solidFill>
                          <a:latin typeface="Times New Roman"/>
                          <a:ea typeface="Calibri"/>
                          <a:cs typeface="Arial"/>
                        </a:rPr>
                        <a:t>19-70</a:t>
                      </a:r>
                      <a:endParaRPr lang="fr-FR" sz="160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1000</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1.75</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2.55</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3.56</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3.5</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3011">
                <a:tc>
                  <a:txBody>
                    <a:bodyPr/>
                    <a:lstStyle/>
                    <a:p>
                      <a:pPr>
                        <a:lnSpc>
                          <a:spcPts val="1500"/>
                        </a:lnSpc>
                        <a:spcAft>
                          <a:spcPts val="0"/>
                        </a:spcAft>
                      </a:pPr>
                      <a:r>
                        <a:rPr lang="fr-FR" sz="1600">
                          <a:solidFill>
                            <a:srgbClr val="993300"/>
                          </a:solidFill>
                          <a:latin typeface="Times New Roman"/>
                          <a:ea typeface="Calibri"/>
                          <a:cs typeface="Arial"/>
                        </a:rPr>
                        <a:t>≥70</a:t>
                      </a:r>
                      <a:endParaRPr lang="fr-FR" sz="160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fr-FR" sz="1600" b="1" dirty="0">
                          <a:solidFill>
                            <a:srgbClr val="993300"/>
                          </a:solidFill>
                          <a:latin typeface="Times New Roman"/>
                          <a:ea typeface="Calibri"/>
                          <a:cs typeface="Arial"/>
                        </a:rPr>
                        <a:t>1200</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fr-FR" sz="1600" b="1">
                          <a:solidFill>
                            <a:srgbClr val="993300"/>
                          </a:solidFill>
                          <a:latin typeface="Times New Roman"/>
                          <a:ea typeface="Calibri"/>
                          <a:cs typeface="Arial"/>
                        </a:rPr>
                        <a:t>1.46</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fr-FR" sz="1600" b="1">
                          <a:solidFill>
                            <a:srgbClr val="993300"/>
                          </a:solidFill>
                          <a:latin typeface="Times New Roman"/>
                          <a:ea typeface="Calibri"/>
                          <a:cs typeface="Arial"/>
                        </a:rPr>
                        <a:t>2.12</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fr-FR" sz="1600" b="1">
                          <a:solidFill>
                            <a:srgbClr val="993300"/>
                          </a:solidFill>
                          <a:latin typeface="Times New Roman"/>
                          <a:ea typeface="Calibri"/>
                          <a:cs typeface="Arial"/>
                        </a:rPr>
                        <a:t>2.97</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fr-FR" sz="1600" b="1" dirty="0">
                          <a:solidFill>
                            <a:srgbClr val="993300"/>
                          </a:solidFill>
                          <a:latin typeface="Times New Roman"/>
                          <a:ea typeface="Calibri"/>
                          <a:cs typeface="Arial"/>
                        </a:rPr>
                        <a:t>2.91</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3011">
                <a:tc>
                  <a:txBody>
                    <a:bodyPr/>
                    <a:lstStyle/>
                    <a:p>
                      <a:pPr>
                        <a:lnSpc>
                          <a:spcPts val="1500"/>
                        </a:lnSpc>
                        <a:spcAft>
                          <a:spcPts val="0"/>
                        </a:spcAft>
                      </a:pPr>
                      <a:r>
                        <a:rPr lang="fr-FR" sz="1600" b="1">
                          <a:solidFill>
                            <a:srgbClr val="993300"/>
                          </a:solidFill>
                          <a:latin typeface="Times New Roman"/>
                          <a:ea typeface="Calibri"/>
                          <a:cs typeface="Arial"/>
                        </a:rPr>
                        <a:t>Fe</a:t>
                      </a:r>
                      <a:endParaRPr lang="fr-FR" sz="160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500"/>
                        </a:lnSpc>
                        <a:spcAft>
                          <a:spcPts val="0"/>
                        </a:spcAft>
                      </a:pPr>
                      <a:endParaRPr lang="fr-FR" sz="160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500"/>
                        </a:lnSpc>
                        <a:spcAft>
                          <a:spcPts val="0"/>
                        </a:spcAft>
                      </a:pPr>
                      <a:endParaRPr lang="fr-FR" sz="160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500"/>
                        </a:lnSpc>
                        <a:spcAft>
                          <a:spcPts val="0"/>
                        </a:spcAft>
                      </a:pPr>
                      <a:endParaRPr lang="fr-FR" sz="160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500"/>
                        </a:lnSpc>
                        <a:spcAft>
                          <a:spcPts val="0"/>
                        </a:spcAft>
                      </a:pPr>
                      <a:endParaRPr lang="fr-FR" sz="160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500"/>
                        </a:lnSpc>
                        <a:spcAft>
                          <a:spcPts val="0"/>
                        </a:spcAft>
                      </a:pPr>
                      <a:endParaRPr lang="fr-FR" sz="160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3011">
                <a:tc>
                  <a:txBody>
                    <a:bodyPr/>
                    <a:lstStyle/>
                    <a:p>
                      <a:pPr>
                        <a:lnSpc>
                          <a:spcPts val="1500"/>
                        </a:lnSpc>
                        <a:spcAft>
                          <a:spcPts val="0"/>
                        </a:spcAft>
                      </a:pPr>
                      <a:r>
                        <a:rPr lang="fr-FR" sz="1600" b="1">
                          <a:solidFill>
                            <a:srgbClr val="993300"/>
                          </a:solidFill>
                          <a:latin typeface="Times New Roman"/>
                          <a:ea typeface="Calibri"/>
                          <a:cs typeface="Arial"/>
                        </a:rPr>
                        <a:t>Hommes adultes (ans)</a:t>
                      </a:r>
                      <a:endParaRPr lang="fr-FR" sz="160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ts val="1500"/>
                        </a:lnSpc>
                        <a:spcAft>
                          <a:spcPts val="0"/>
                        </a:spcAft>
                      </a:pPr>
                      <a:endParaRPr lang="fr-FR" sz="160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dirty="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3011">
                <a:tc>
                  <a:txBody>
                    <a:bodyPr/>
                    <a:lstStyle/>
                    <a:p>
                      <a:pPr>
                        <a:lnSpc>
                          <a:spcPts val="1500"/>
                        </a:lnSpc>
                        <a:spcAft>
                          <a:spcPts val="0"/>
                        </a:spcAft>
                      </a:pPr>
                      <a:r>
                        <a:rPr lang="fr-FR" sz="1600">
                          <a:solidFill>
                            <a:srgbClr val="993300"/>
                          </a:solidFill>
                          <a:latin typeface="Times New Roman"/>
                          <a:ea typeface="Calibri"/>
                          <a:cs typeface="Arial"/>
                        </a:rPr>
                        <a:t>14-18</a:t>
                      </a:r>
                      <a:endParaRPr lang="fr-FR" sz="160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11</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10.51</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18.02</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33.08</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44.46</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3011">
                <a:tc>
                  <a:txBody>
                    <a:bodyPr/>
                    <a:lstStyle/>
                    <a:p>
                      <a:pPr>
                        <a:lnSpc>
                          <a:spcPts val="1500"/>
                        </a:lnSpc>
                        <a:spcAft>
                          <a:spcPts val="0"/>
                        </a:spcAft>
                      </a:pPr>
                      <a:r>
                        <a:rPr lang="fr-FR" sz="1600">
                          <a:solidFill>
                            <a:srgbClr val="993300"/>
                          </a:solidFill>
                          <a:latin typeface="Times New Roman"/>
                          <a:ea typeface="Calibri"/>
                          <a:cs typeface="Arial"/>
                        </a:rPr>
                        <a:t>9-13, 31-70, ≥70</a:t>
                      </a:r>
                      <a:endParaRPr lang="fr-FR" sz="160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8</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14.45</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24.79</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45.49</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61.13</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3011">
                <a:tc>
                  <a:txBody>
                    <a:bodyPr/>
                    <a:lstStyle/>
                    <a:p>
                      <a:pPr>
                        <a:lnSpc>
                          <a:spcPts val="1500"/>
                        </a:lnSpc>
                        <a:spcAft>
                          <a:spcPts val="0"/>
                        </a:spcAft>
                      </a:pPr>
                      <a:r>
                        <a:rPr lang="fr-FR" sz="1600" b="1" dirty="0">
                          <a:solidFill>
                            <a:srgbClr val="993300"/>
                          </a:solidFill>
                          <a:latin typeface="Times New Roman"/>
                          <a:ea typeface="Calibri"/>
                          <a:cs typeface="Arial"/>
                        </a:rPr>
                        <a:t>Femmes adultes (ans)</a:t>
                      </a:r>
                      <a:endParaRPr lang="fr-FR" sz="1600"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dirty="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dirty="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dirty="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3011">
                <a:tc>
                  <a:txBody>
                    <a:bodyPr/>
                    <a:lstStyle/>
                    <a:p>
                      <a:pPr>
                        <a:lnSpc>
                          <a:spcPts val="1500"/>
                        </a:lnSpc>
                        <a:spcAft>
                          <a:spcPts val="0"/>
                        </a:spcAft>
                      </a:pPr>
                      <a:r>
                        <a:rPr lang="fr-FR" sz="1600" dirty="0">
                          <a:solidFill>
                            <a:srgbClr val="993300"/>
                          </a:solidFill>
                          <a:latin typeface="Times New Roman"/>
                          <a:ea typeface="Calibri"/>
                          <a:cs typeface="Arial"/>
                        </a:rPr>
                        <a:t>14-18</a:t>
                      </a:r>
                      <a:endParaRPr lang="fr-FR" sz="1600"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15</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7.7</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13.22</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24.26</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32.6</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3011">
                <a:tc>
                  <a:txBody>
                    <a:bodyPr/>
                    <a:lstStyle/>
                    <a:p>
                      <a:pPr>
                        <a:lnSpc>
                          <a:spcPts val="1500"/>
                        </a:lnSpc>
                        <a:spcAft>
                          <a:spcPts val="0"/>
                        </a:spcAft>
                      </a:pPr>
                      <a:r>
                        <a:rPr lang="fr-FR" sz="1600" dirty="0">
                          <a:solidFill>
                            <a:srgbClr val="993300"/>
                          </a:solidFill>
                          <a:latin typeface="Times New Roman"/>
                          <a:ea typeface="Calibri"/>
                          <a:cs typeface="Arial"/>
                        </a:rPr>
                        <a:t>19-50</a:t>
                      </a:r>
                      <a:endParaRPr lang="fr-FR" sz="1600"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18</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6.42</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11.01</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20.22</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27.17</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3011">
                <a:tc>
                  <a:txBody>
                    <a:bodyPr/>
                    <a:lstStyle/>
                    <a:p>
                      <a:pPr>
                        <a:lnSpc>
                          <a:spcPts val="1500"/>
                        </a:lnSpc>
                        <a:spcAft>
                          <a:spcPts val="0"/>
                        </a:spcAft>
                      </a:pPr>
                      <a:r>
                        <a:rPr lang="fr-FR" sz="1600">
                          <a:solidFill>
                            <a:srgbClr val="993300"/>
                          </a:solidFill>
                          <a:latin typeface="Times New Roman"/>
                          <a:ea typeface="Calibri"/>
                          <a:cs typeface="Arial"/>
                        </a:rPr>
                        <a:t>9-13, 51-70, ≥70</a:t>
                      </a:r>
                      <a:endParaRPr lang="fr-FR" sz="160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fr-FR" sz="1600" b="1" dirty="0">
                          <a:solidFill>
                            <a:srgbClr val="993300"/>
                          </a:solidFill>
                          <a:latin typeface="Times New Roman"/>
                          <a:ea typeface="Calibri"/>
                          <a:cs typeface="Arial"/>
                        </a:rPr>
                        <a:t>8</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fr-FR" sz="1600" b="1">
                          <a:solidFill>
                            <a:srgbClr val="993300"/>
                          </a:solidFill>
                          <a:latin typeface="Times New Roman"/>
                          <a:ea typeface="Calibri"/>
                          <a:cs typeface="Arial"/>
                        </a:rPr>
                        <a:t>14.45</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fr-FR" sz="1600" b="1" dirty="0">
                          <a:solidFill>
                            <a:srgbClr val="993300"/>
                          </a:solidFill>
                          <a:latin typeface="Times New Roman"/>
                          <a:ea typeface="Calibri"/>
                          <a:cs typeface="Arial"/>
                        </a:rPr>
                        <a:t>24.79</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fr-FR" sz="1600" b="1">
                          <a:solidFill>
                            <a:srgbClr val="993300"/>
                          </a:solidFill>
                          <a:latin typeface="Times New Roman"/>
                          <a:ea typeface="Calibri"/>
                          <a:cs typeface="Arial"/>
                        </a:rPr>
                        <a:t>45.49</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fr-FR" sz="1600" b="1">
                          <a:solidFill>
                            <a:srgbClr val="993300"/>
                          </a:solidFill>
                          <a:latin typeface="Times New Roman"/>
                          <a:ea typeface="Calibri"/>
                          <a:cs typeface="Arial"/>
                        </a:rPr>
                        <a:t>61.13</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7054">
                <a:tc>
                  <a:txBody>
                    <a:bodyPr/>
                    <a:lstStyle/>
                    <a:p>
                      <a:pPr>
                        <a:lnSpc>
                          <a:spcPts val="1500"/>
                        </a:lnSpc>
                        <a:spcAft>
                          <a:spcPts val="0"/>
                        </a:spcAft>
                      </a:pPr>
                      <a:r>
                        <a:rPr lang="fr-FR" sz="1600" b="1" dirty="0">
                          <a:solidFill>
                            <a:srgbClr val="993300"/>
                          </a:solidFill>
                          <a:latin typeface="Times New Roman"/>
                          <a:ea typeface="Calibri"/>
                          <a:cs typeface="Arial"/>
                        </a:rPr>
                        <a:t>Zn</a:t>
                      </a:r>
                      <a:endParaRPr lang="fr-FR" sz="1600"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500"/>
                        </a:lnSpc>
                        <a:spcAft>
                          <a:spcPts val="0"/>
                        </a:spcAft>
                      </a:pPr>
                      <a:endParaRPr lang="fr-FR" sz="1600" b="1">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fr-FR" sz="1600" b="1" dirty="0">
                        <a:solidFill>
                          <a:srgbClr val="993300"/>
                        </a:solidFill>
                        <a:latin typeface="Calibri"/>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fr-FR" sz="1600" b="1" dirty="0">
                        <a:solidFill>
                          <a:srgbClr val="993300"/>
                        </a:solidFill>
                        <a:latin typeface="Calibri"/>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fr-FR" sz="1600" b="1">
                        <a:solidFill>
                          <a:srgbClr val="993300"/>
                        </a:solidFill>
                        <a:latin typeface="Calibri"/>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fr-FR" sz="1600" b="1">
                        <a:solidFill>
                          <a:srgbClr val="993300"/>
                        </a:solidFill>
                        <a:latin typeface="Calibri"/>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3011">
                <a:tc>
                  <a:txBody>
                    <a:bodyPr/>
                    <a:lstStyle/>
                    <a:p>
                      <a:pPr>
                        <a:lnSpc>
                          <a:spcPts val="1500"/>
                        </a:lnSpc>
                        <a:spcAft>
                          <a:spcPts val="0"/>
                        </a:spcAft>
                      </a:pPr>
                      <a:r>
                        <a:rPr lang="fr-FR" sz="1600" b="1" dirty="0">
                          <a:solidFill>
                            <a:srgbClr val="993300"/>
                          </a:solidFill>
                          <a:latin typeface="Times New Roman"/>
                          <a:ea typeface="Calibri"/>
                          <a:cs typeface="Arial"/>
                        </a:rPr>
                        <a:t>Hommes adultes (ans)</a:t>
                      </a:r>
                      <a:endParaRPr lang="fr-FR" sz="1600"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dirty="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3011">
                <a:tc>
                  <a:txBody>
                    <a:bodyPr/>
                    <a:lstStyle/>
                    <a:p>
                      <a:pPr>
                        <a:lnSpc>
                          <a:spcPts val="1500"/>
                        </a:lnSpc>
                        <a:spcAft>
                          <a:spcPts val="0"/>
                        </a:spcAft>
                      </a:pPr>
                      <a:r>
                        <a:rPr lang="fr-FR" sz="1600" dirty="0">
                          <a:solidFill>
                            <a:srgbClr val="993300"/>
                          </a:solidFill>
                          <a:latin typeface="Times New Roman"/>
                          <a:ea typeface="Calibri"/>
                          <a:cs typeface="Arial"/>
                        </a:rPr>
                        <a:t>9-13</a:t>
                      </a:r>
                      <a:endParaRPr lang="fr-FR" sz="1600"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8</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16.27</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22.38</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33.73</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37.1</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3011">
                <a:tc>
                  <a:txBody>
                    <a:bodyPr/>
                    <a:lstStyle/>
                    <a:p>
                      <a:pPr>
                        <a:lnSpc>
                          <a:spcPts val="1500"/>
                        </a:lnSpc>
                        <a:spcAft>
                          <a:spcPts val="0"/>
                        </a:spcAft>
                      </a:pPr>
                      <a:r>
                        <a:rPr lang="fr-FR" sz="1600">
                          <a:solidFill>
                            <a:srgbClr val="993300"/>
                          </a:solidFill>
                          <a:latin typeface="Times New Roman"/>
                          <a:ea typeface="Calibri"/>
                          <a:cs typeface="Arial"/>
                        </a:rPr>
                        <a:t>31-50</a:t>
                      </a:r>
                      <a:endParaRPr lang="fr-FR" sz="160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11</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11.84</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16.28</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24.53</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26.98</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3011">
                <a:tc>
                  <a:txBody>
                    <a:bodyPr/>
                    <a:lstStyle/>
                    <a:p>
                      <a:pPr>
                        <a:lnSpc>
                          <a:spcPts val="1500"/>
                        </a:lnSpc>
                        <a:spcAft>
                          <a:spcPts val="0"/>
                        </a:spcAft>
                      </a:pPr>
                      <a:r>
                        <a:rPr lang="fr-FR" sz="1600" b="1">
                          <a:solidFill>
                            <a:srgbClr val="993300"/>
                          </a:solidFill>
                          <a:latin typeface="Times New Roman"/>
                          <a:ea typeface="Calibri"/>
                          <a:cs typeface="Arial"/>
                        </a:rPr>
                        <a:t>Femmes adultes (ans)</a:t>
                      </a:r>
                      <a:endParaRPr lang="fr-FR" sz="160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dirty="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endParaRPr lang="fr-FR" sz="1600" b="1" dirty="0">
                        <a:solidFill>
                          <a:srgbClr val="993300"/>
                        </a:solidFill>
                        <a:latin typeface="Times New Roman"/>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60332">
                <a:tc>
                  <a:txBody>
                    <a:bodyPr/>
                    <a:lstStyle/>
                    <a:p>
                      <a:pPr>
                        <a:lnSpc>
                          <a:spcPts val="1500"/>
                        </a:lnSpc>
                        <a:spcAft>
                          <a:spcPts val="0"/>
                        </a:spcAft>
                      </a:pPr>
                      <a:r>
                        <a:rPr lang="fr-FR" sz="1600">
                          <a:solidFill>
                            <a:srgbClr val="993300"/>
                          </a:solidFill>
                          <a:latin typeface="Times New Roman"/>
                          <a:ea typeface="Calibri"/>
                          <a:cs typeface="Arial"/>
                        </a:rPr>
                        <a:t>14-18</a:t>
                      </a:r>
                      <a:endParaRPr lang="fr-FR" sz="160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9</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14.47</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a:solidFill>
                            <a:srgbClr val="993300"/>
                          </a:solidFill>
                          <a:latin typeface="Times New Roman"/>
                          <a:ea typeface="Calibri"/>
                          <a:cs typeface="Arial"/>
                        </a:rPr>
                        <a:t>19.89</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a:solidFill>
                            <a:srgbClr val="993300"/>
                          </a:solidFill>
                          <a:latin typeface="Times New Roman"/>
                          <a:ea typeface="Calibri"/>
                          <a:cs typeface="Arial"/>
                        </a:rPr>
                        <a:t>29.98</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500"/>
                        </a:lnSpc>
                        <a:spcAft>
                          <a:spcPts val="0"/>
                        </a:spcAft>
                      </a:pPr>
                      <a:r>
                        <a:rPr lang="fr-FR" sz="1600" b="1" dirty="0" smtClean="0">
                          <a:solidFill>
                            <a:srgbClr val="993300"/>
                          </a:solidFill>
                          <a:latin typeface="Times New Roman"/>
                          <a:ea typeface="Calibri"/>
                          <a:cs typeface="Arial"/>
                        </a:rPr>
                        <a:t>32.98</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3011">
                <a:tc>
                  <a:txBody>
                    <a:bodyPr/>
                    <a:lstStyle/>
                    <a:p>
                      <a:pPr>
                        <a:lnSpc>
                          <a:spcPts val="1500"/>
                        </a:lnSpc>
                        <a:spcAft>
                          <a:spcPts val="0"/>
                        </a:spcAft>
                      </a:pPr>
                      <a:r>
                        <a:rPr lang="fr-FR" sz="1600" dirty="0">
                          <a:solidFill>
                            <a:srgbClr val="993300"/>
                          </a:solidFill>
                          <a:latin typeface="Times New Roman"/>
                          <a:ea typeface="Calibri"/>
                          <a:cs typeface="Arial"/>
                        </a:rPr>
                        <a:t>9-13, 19-70, ≥70</a:t>
                      </a:r>
                      <a:endParaRPr lang="fr-FR" sz="1600"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fr-FR" sz="1600" b="1">
                          <a:solidFill>
                            <a:srgbClr val="993300"/>
                          </a:solidFill>
                          <a:latin typeface="Times New Roman"/>
                          <a:ea typeface="Calibri"/>
                          <a:cs typeface="Arial"/>
                        </a:rPr>
                        <a:t>8</a:t>
                      </a:r>
                      <a:endParaRPr lang="fr-FR" sz="1600" b="1">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fr-FR" sz="1600" b="1" dirty="0">
                          <a:solidFill>
                            <a:srgbClr val="993300"/>
                          </a:solidFill>
                          <a:latin typeface="Times New Roman"/>
                          <a:ea typeface="Calibri"/>
                          <a:cs typeface="Arial"/>
                        </a:rPr>
                        <a:t>16.27</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fr-FR" sz="1600" b="1" dirty="0">
                          <a:solidFill>
                            <a:srgbClr val="993300"/>
                          </a:solidFill>
                          <a:latin typeface="Times New Roman"/>
                          <a:ea typeface="Calibri"/>
                          <a:cs typeface="Arial"/>
                        </a:rPr>
                        <a:t>22.38</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fr-FR" sz="1600" b="1" dirty="0">
                          <a:solidFill>
                            <a:srgbClr val="993300"/>
                          </a:solidFill>
                          <a:latin typeface="Times New Roman"/>
                          <a:ea typeface="Calibri"/>
                          <a:cs typeface="Arial"/>
                        </a:rPr>
                        <a:t>33.73</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fr-FR" sz="1600" b="1" dirty="0">
                          <a:solidFill>
                            <a:srgbClr val="993300"/>
                          </a:solidFill>
                          <a:latin typeface="Times New Roman"/>
                          <a:ea typeface="Calibri"/>
                          <a:cs typeface="Arial"/>
                        </a:rPr>
                        <a:t>37.1</a:t>
                      </a:r>
                      <a:endParaRPr lang="fr-FR" sz="1600" b="1" dirty="0">
                        <a:solidFill>
                          <a:srgbClr val="993300"/>
                        </a:solidFill>
                        <a:latin typeface="Calibri"/>
                        <a:ea typeface="Calibri"/>
                        <a:cs typeface="Arial"/>
                      </a:endParaRPr>
                    </a:p>
                  </a:txBody>
                  <a:tcPr marL="42391" marR="42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3635896" y="1556792"/>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5" name="Rectangle 4"/>
          <p:cNvSpPr/>
          <p:nvPr/>
        </p:nvSpPr>
        <p:spPr>
          <a:xfrm>
            <a:off x="6084168" y="1556792"/>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8" name="Rectangle 7"/>
          <p:cNvSpPr/>
          <p:nvPr/>
        </p:nvSpPr>
        <p:spPr>
          <a:xfrm>
            <a:off x="7452320" y="2132856"/>
            <a:ext cx="15121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9" name="Rectangle 8"/>
          <p:cNvSpPr/>
          <p:nvPr/>
        </p:nvSpPr>
        <p:spPr>
          <a:xfrm>
            <a:off x="6084168" y="3140968"/>
            <a:ext cx="1368152" cy="6983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0" name="Rectangle 9"/>
          <p:cNvSpPr/>
          <p:nvPr/>
        </p:nvSpPr>
        <p:spPr>
          <a:xfrm>
            <a:off x="6084168" y="4221088"/>
            <a:ext cx="136815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1" name="Rectangle 10"/>
          <p:cNvSpPr/>
          <p:nvPr/>
        </p:nvSpPr>
        <p:spPr>
          <a:xfrm>
            <a:off x="3635896" y="4221088"/>
            <a:ext cx="12241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2" name="Rectangle 11"/>
          <p:cNvSpPr/>
          <p:nvPr/>
        </p:nvSpPr>
        <p:spPr>
          <a:xfrm>
            <a:off x="6084168" y="4725144"/>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3" name="Rectangle 12"/>
          <p:cNvSpPr/>
          <p:nvPr/>
        </p:nvSpPr>
        <p:spPr>
          <a:xfrm>
            <a:off x="3635896" y="4797152"/>
            <a:ext cx="12241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4" name="Rectangle 13"/>
          <p:cNvSpPr/>
          <p:nvPr/>
        </p:nvSpPr>
        <p:spPr>
          <a:xfrm>
            <a:off x="3635896" y="5733256"/>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5" name="Rectangle 14"/>
          <p:cNvSpPr/>
          <p:nvPr/>
        </p:nvSpPr>
        <p:spPr>
          <a:xfrm>
            <a:off x="6084168" y="5733256"/>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6" name="Rectangle 15"/>
          <p:cNvSpPr/>
          <p:nvPr/>
        </p:nvSpPr>
        <p:spPr>
          <a:xfrm>
            <a:off x="3635896" y="6309320"/>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7" name="Rectangle 16"/>
          <p:cNvSpPr/>
          <p:nvPr/>
        </p:nvSpPr>
        <p:spPr>
          <a:xfrm>
            <a:off x="6084168" y="6309320"/>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childTnLst>
                                    <p:anim calcmode="lin" valueType="num">
                                      <p:cBhvr additive="base">
                                        <p:cTn id="15" dur="500"/>
                                        <p:tgtEl>
                                          <p:spTgt spid="4"/>
                                        </p:tgtEl>
                                        <p:attrNameLst>
                                          <p:attrName>ppt_x</p:attrName>
                                        </p:attrNameLst>
                                      </p:cBhvr>
                                      <p:tavLst>
                                        <p:tav tm="0">
                                          <p:val>
                                            <p:strVal val="ppt_x"/>
                                          </p:val>
                                        </p:tav>
                                        <p:tav tm="100000">
                                          <p:val>
                                            <p:strVal val="ppt_x"/>
                                          </p:val>
                                        </p:tav>
                                      </p:tavLst>
                                    </p:anim>
                                    <p:anim calcmode="lin" valueType="num">
                                      <p:cBhvr additive="base">
                                        <p:cTn id="16" dur="500"/>
                                        <p:tgtEl>
                                          <p:spTgt spid="4"/>
                                        </p:tgtEl>
                                        <p:attrNameLst>
                                          <p:attrName>ppt_y</p:attrName>
                                        </p:attrNameLst>
                                      </p:cBhvr>
                                      <p:tavLst>
                                        <p:tav tm="0">
                                          <p:val>
                                            <p:strVal val="ppt_y"/>
                                          </p:val>
                                        </p:tav>
                                        <p:tav tm="100000">
                                          <p:val>
                                            <p:strVal val="1+ppt_h/2"/>
                                          </p:val>
                                        </p:tav>
                                      </p:tavLst>
                                    </p:anim>
                                    <p:set>
                                      <p:cBhvr>
                                        <p:cTn id="17" dur="1" fill="hold">
                                          <p:stCondLst>
                                            <p:cond delay="499"/>
                                          </p:stCondLst>
                                        </p:cTn>
                                        <p:tgtEl>
                                          <p:spTgt spid="4"/>
                                        </p:tgtEl>
                                        <p:attrNameLst>
                                          <p:attrName>style.visibility</p:attrName>
                                        </p:attrNameLst>
                                      </p:cBhvr>
                                      <p:to>
                                        <p:strVal val="hidden"/>
                                      </p:to>
                                    </p:set>
                                  </p:childTnLst>
                                </p:cTn>
                              </p:par>
                              <p:par>
                                <p:cTn id="18" presetID="2" presetClass="exit" presetSubtype="4" fill="hold" grpId="1" nodeType="with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1+ppt_h/2"/>
                                          </p:val>
                                        </p:tav>
                                      </p:tavLst>
                                    </p:anim>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to="" calcmode="lin" valueType="num">
                                      <p:cBhvr>
                                        <p:cTn id="26" dur="1" fill="hold"/>
                                        <p:tgtEl>
                                          <p:spTgt spid="8"/>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8"/>
                                        </p:tgtEl>
                                        <p:attrNameLst>
                                          <p:attrName>ppt_x</p:attrName>
                                        </p:attrNameLst>
                                      </p:cBhvr>
                                      <p:tavLst>
                                        <p:tav tm="0">
                                          <p:val>
                                            <p:strVal val="ppt_x"/>
                                          </p:val>
                                        </p:tav>
                                        <p:tav tm="100000">
                                          <p:val>
                                            <p:strVal val="ppt_x"/>
                                          </p:val>
                                        </p:tav>
                                      </p:tavLst>
                                    </p:anim>
                                    <p:anim calcmode="lin" valueType="num">
                                      <p:cBhvr additive="base">
                                        <p:cTn id="31" dur="500"/>
                                        <p:tgtEl>
                                          <p:spTgt spid="8"/>
                                        </p:tgtEl>
                                        <p:attrNameLst>
                                          <p:attrName>ppt_y</p:attrName>
                                        </p:attrNameLst>
                                      </p:cBhvr>
                                      <p:tavLst>
                                        <p:tav tm="0">
                                          <p:val>
                                            <p:strVal val="ppt_y"/>
                                          </p:val>
                                        </p:tav>
                                        <p:tav tm="100000">
                                          <p:val>
                                            <p:strVal val="1+ppt_h/2"/>
                                          </p:val>
                                        </p:tav>
                                      </p:tavLst>
                                    </p:anim>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to="" calcmode="lin" valueType="num">
                                      <p:cBhvr>
                                        <p:cTn id="60" dur="1" fill="hold"/>
                                        <p:tgtEl>
                                          <p:spTgt spid="12"/>
                                        </p:tgtEl>
                                        <p:attrNameLst>
                                          <p:attrName/>
                                        </p:attrNameLst>
                                      </p:cBhvr>
                                    </p:anim>
                                  </p:childTnLst>
                                </p:cTn>
                              </p:par>
                              <p:par>
                                <p:cTn id="61" presetID="24"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to="" calcmode="lin" valueType="num">
                                      <p:cBhvr>
                                        <p:cTn id="63" dur="1" fill="hold"/>
                                        <p:tgtEl>
                                          <p:spTgt spid="13"/>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2" presetClass="exit" presetSubtype="4" fill="hold" grpId="1" nodeType="clickEffect">
                                  <p:stCondLst>
                                    <p:cond delay="0"/>
                                  </p:stCondLst>
                                  <p:childTnLst>
                                    <p:anim calcmode="lin" valueType="num">
                                      <p:cBhvr additive="base">
                                        <p:cTn id="67" dur="500"/>
                                        <p:tgtEl>
                                          <p:spTgt spid="11"/>
                                        </p:tgtEl>
                                        <p:attrNameLst>
                                          <p:attrName>ppt_x</p:attrName>
                                        </p:attrNameLst>
                                      </p:cBhvr>
                                      <p:tavLst>
                                        <p:tav tm="0">
                                          <p:val>
                                            <p:strVal val="ppt_x"/>
                                          </p:val>
                                        </p:tav>
                                        <p:tav tm="100000">
                                          <p:val>
                                            <p:strVal val="ppt_x"/>
                                          </p:val>
                                        </p:tav>
                                      </p:tavLst>
                                    </p:anim>
                                    <p:anim calcmode="lin" valueType="num">
                                      <p:cBhvr additive="base">
                                        <p:cTn id="68" dur="500"/>
                                        <p:tgtEl>
                                          <p:spTgt spid="11"/>
                                        </p:tgtEl>
                                        <p:attrNameLst>
                                          <p:attrName>ppt_y</p:attrName>
                                        </p:attrNameLst>
                                      </p:cBhvr>
                                      <p:tavLst>
                                        <p:tav tm="0">
                                          <p:val>
                                            <p:strVal val="ppt_y"/>
                                          </p:val>
                                        </p:tav>
                                        <p:tav tm="100000">
                                          <p:val>
                                            <p:strVal val="1+ppt_h/2"/>
                                          </p:val>
                                        </p:tav>
                                      </p:tavLst>
                                    </p:anim>
                                    <p:set>
                                      <p:cBhvr>
                                        <p:cTn id="69" dur="1" fill="hold">
                                          <p:stCondLst>
                                            <p:cond delay="499"/>
                                          </p:stCondLst>
                                        </p:cTn>
                                        <p:tgtEl>
                                          <p:spTgt spid="11"/>
                                        </p:tgtEl>
                                        <p:attrNameLst>
                                          <p:attrName>style.visibility</p:attrName>
                                        </p:attrNameLst>
                                      </p:cBhvr>
                                      <p:to>
                                        <p:strVal val="hidden"/>
                                      </p:to>
                                    </p:set>
                                  </p:childTnLst>
                                </p:cTn>
                              </p:par>
                              <p:par>
                                <p:cTn id="70" presetID="2" presetClass="exit" presetSubtype="4" fill="hold" grpId="1" nodeType="withEffect">
                                  <p:stCondLst>
                                    <p:cond delay="0"/>
                                  </p:stCondLst>
                                  <p:childTnLst>
                                    <p:anim calcmode="lin" valueType="num">
                                      <p:cBhvr additive="base">
                                        <p:cTn id="71" dur="500"/>
                                        <p:tgtEl>
                                          <p:spTgt spid="10"/>
                                        </p:tgtEl>
                                        <p:attrNameLst>
                                          <p:attrName>ppt_x</p:attrName>
                                        </p:attrNameLst>
                                      </p:cBhvr>
                                      <p:tavLst>
                                        <p:tav tm="0">
                                          <p:val>
                                            <p:strVal val="ppt_x"/>
                                          </p:val>
                                        </p:tav>
                                        <p:tav tm="100000">
                                          <p:val>
                                            <p:strVal val="ppt_x"/>
                                          </p:val>
                                        </p:tav>
                                      </p:tavLst>
                                    </p:anim>
                                    <p:anim calcmode="lin" valueType="num">
                                      <p:cBhvr additive="base">
                                        <p:cTn id="72" dur="500"/>
                                        <p:tgtEl>
                                          <p:spTgt spid="10"/>
                                        </p:tgtEl>
                                        <p:attrNameLst>
                                          <p:attrName>ppt_y</p:attrName>
                                        </p:attrNameLst>
                                      </p:cBhvr>
                                      <p:tavLst>
                                        <p:tav tm="0">
                                          <p:val>
                                            <p:strVal val="ppt_y"/>
                                          </p:val>
                                        </p:tav>
                                        <p:tav tm="100000">
                                          <p:val>
                                            <p:strVal val="1+ppt_h/2"/>
                                          </p:val>
                                        </p:tav>
                                      </p:tavLst>
                                    </p:anim>
                                    <p:set>
                                      <p:cBhvr>
                                        <p:cTn id="73" dur="1" fill="hold">
                                          <p:stCondLst>
                                            <p:cond delay="499"/>
                                          </p:stCondLst>
                                        </p:cTn>
                                        <p:tgtEl>
                                          <p:spTgt spid="10"/>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13"/>
                                        </p:tgtEl>
                                        <p:attrNameLst>
                                          <p:attrName>ppt_x</p:attrName>
                                        </p:attrNameLst>
                                      </p:cBhvr>
                                      <p:tavLst>
                                        <p:tav tm="0">
                                          <p:val>
                                            <p:strVal val="ppt_x"/>
                                          </p:val>
                                        </p:tav>
                                        <p:tav tm="100000">
                                          <p:val>
                                            <p:strVal val="ppt_x"/>
                                          </p:val>
                                        </p:tav>
                                      </p:tavLst>
                                    </p:anim>
                                    <p:anim calcmode="lin" valueType="num">
                                      <p:cBhvr additive="base">
                                        <p:cTn id="76" dur="500"/>
                                        <p:tgtEl>
                                          <p:spTgt spid="13"/>
                                        </p:tgtEl>
                                        <p:attrNameLst>
                                          <p:attrName>ppt_y</p:attrName>
                                        </p:attrNameLst>
                                      </p:cBhvr>
                                      <p:tavLst>
                                        <p:tav tm="0">
                                          <p:val>
                                            <p:strVal val="ppt_y"/>
                                          </p:val>
                                        </p:tav>
                                        <p:tav tm="100000">
                                          <p:val>
                                            <p:strVal val="1+ppt_h/2"/>
                                          </p:val>
                                        </p:tav>
                                      </p:tavLst>
                                    </p:anim>
                                    <p:set>
                                      <p:cBhvr>
                                        <p:cTn id="77" dur="1" fill="hold">
                                          <p:stCondLst>
                                            <p:cond delay="499"/>
                                          </p:stCondLst>
                                        </p:cTn>
                                        <p:tgtEl>
                                          <p:spTgt spid="13"/>
                                        </p:tgtEl>
                                        <p:attrNameLst>
                                          <p:attrName>style.visibility</p:attrName>
                                        </p:attrNameLst>
                                      </p:cBhvr>
                                      <p:to>
                                        <p:strVal val="hidden"/>
                                      </p:to>
                                    </p:set>
                                  </p:childTnLst>
                                </p:cTn>
                              </p:par>
                              <p:par>
                                <p:cTn id="78" presetID="2" presetClass="exit" presetSubtype="4" fill="hold" grpId="1" nodeType="withEffect">
                                  <p:stCondLst>
                                    <p:cond delay="0"/>
                                  </p:stCondLst>
                                  <p:childTnLst>
                                    <p:anim calcmode="lin" valueType="num">
                                      <p:cBhvr additive="base">
                                        <p:cTn id="79" dur="500"/>
                                        <p:tgtEl>
                                          <p:spTgt spid="12"/>
                                        </p:tgtEl>
                                        <p:attrNameLst>
                                          <p:attrName>ppt_x</p:attrName>
                                        </p:attrNameLst>
                                      </p:cBhvr>
                                      <p:tavLst>
                                        <p:tav tm="0">
                                          <p:val>
                                            <p:strVal val="ppt_x"/>
                                          </p:val>
                                        </p:tav>
                                        <p:tav tm="100000">
                                          <p:val>
                                            <p:strVal val="ppt_x"/>
                                          </p:val>
                                        </p:tav>
                                      </p:tavLst>
                                    </p:anim>
                                    <p:anim calcmode="lin" valueType="num">
                                      <p:cBhvr additive="base">
                                        <p:cTn id="80" dur="500"/>
                                        <p:tgtEl>
                                          <p:spTgt spid="12"/>
                                        </p:tgtEl>
                                        <p:attrNameLst>
                                          <p:attrName>ppt_y</p:attrName>
                                        </p:attrNameLst>
                                      </p:cBhvr>
                                      <p:tavLst>
                                        <p:tav tm="0">
                                          <p:val>
                                            <p:strVal val="ppt_y"/>
                                          </p:val>
                                        </p:tav>
                                        <p:tav tm="100000">
                                          <p:val>
                                            <p:strVal val="1+ppt_h/2"/>
                                          </p:val>
                                        </p:tav>
                                      </p:tavLst>
                                    </p:anim>
                                    <p:set>
                                      <p:cBhvr>
                                        <p:cTn id="81" dur="1" fill="hold">
                                          <p:stCondLst>
                                            <p:cond delay="499"/>
                                          </p:stCondLst>
                                        </p:cTn>
                                        <p:tgtEl>
                                          <p:spTgt spid="1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 fill="hold"/>
                                        <p:tgtEl>
                                          <p:spTgt spid="14"/>
                                        </p:tgtEl>
                                        <p:attrNameLst>
                                          <p:attrName>ppt_x</p:attrName>
                                        </p:attrNameLst>
                                      </p:cBhvr>
                                      <p:tavLst>
                                        <p:tav tm="0">
                                          <p:val>
                                            <p:strVal val="#ppt_x"/>
                                          </p:val>
                                        </p:tav>
                                        <p:tav tm="100000">
                                          <p:val>
                                            <p:strVal val="#ppt_x"/>
                                          </p:val>
                                        </p:tav>
                                      </p:tavLst>
                                    </p:anim>
                                    <p:anim calcmode="lin" valueType="num">
                                      <p:cBhvr additive="base">
                                        <p:cTn id="87" dur="500" fill="hold"/>
                                        <p:tgtEl>
                                          <p:spTgt spid="1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additive="base">
                                        <p:cTn id="90" dur="500" fill="hold"/>
                                        <p:tgtEl>
                                          <p:spTgt spid="15"/>
                                        </p:tgtEl>
                                        <p:attrNameLst>
                                          <p:attrName>ppt_x</p:attrName>
                                        </p:attrNameLst>
                                      </p:cBhvr>
                                      <p:tavLst>
                                        <p:tav tm="0">
                                          <p:val>
                                            <p:strVal val="#ppt_x"/>
                                          </p:val>
                                        </p:tav>
                                        <p:tav tm="100000">
                                          <p:val>
                                            <p:strVal val="#ppt_x"/>
                                          </p:val>
                                        </p:tav>
                                      </p:tavLst>
                                    </p:anim>
                                    <p:anim calcmode="lin" valueType="num">
                                      <p:cBhvr additive="base">
                                        <p:cTn id="91" dur="500" fill="hold"/>
                                        <p:tgtEl>
                                          <p:spTgt spid="1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additive="base">
                                        <p:cTn id="94" dur="500" fill="hold"/>
                                        <p:tgtEl>
                                          <p:spTgt spid="16"/>
                                        </p:tgtEl>
                                        <p:attrNameLst>
                                          <p:attrName>ppt_x</p:attrName>
                                        </p:attrNameLst>
                                      </p:cBhvr>
                                      <p:tavLst>
                                        <p:tav tm="0">
                                          <p:val>
                                            <p:strVal val="#ppt_x"/>
                                          </p:val>
                                        </p:tav>
                                        <p:tav tm="100000">
                                          <p:val>
                                            <p:strVal val="#ppt_x"/>
                                          </p:val>
                                        </p:tav>
                                      </p:tavLst>
                                    </p:anim>
                                    <p:anim calcmode="lin" valueType="num">
                                      <p:cBhvr additive="base">
                                        <p:cTn id="95" dur="500" fill="hold"/>
                                        <p:tgtEl>
                                          <p:spTgt spid="1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 calcmode="lin" valueType="num">
                                      <p:cBhvr additive="base">
                                        <p:cTn id="98" dur="500" fill="hold"/>
                                        <p:tgtEl>
                                          <p:spTgt spid="17"/>
                                        </p:tgtEl>
                                        <p:attrNameLst>
                                          <p:attrName>ppt_x</p:attrName>
                                        </p:attrNameLst>
                                      </p:cBhvr>
                                      <p:tavLst>
                                        <p:tav tm="0">
                                          <p:val>
                                            <p:strVal val="#ppt_x"/>
                                          </p:val>
                                        </p:tav>
                                        <p:tav tm="100000">
                                          <p:val>
                                            <p:strVal val="#ppt_x"/>
                                          </p:val>
                                        </p:tav>
                                      </p:tavLst>
                                    </p:anim>
                                    <p:anim calcmode="lin" valueType="num">
                                      <p:cBhvr additive="base">
                                        <p:cTn id="9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5"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95DA4C4-1FAB-46A1-BC97-01521FB48311}" type="slidenum">
              <a:rPr lang="es-ES" smtClean="0"/>
              <a:pPr/>
              <a:t>38</a:t>
            </a:fld>
            <a:endParaRPr lang="es-ES"/>
          </a:p>
        </p:txBody>
      </p:sp>
      <p:grpSp>
        <p:nvGrpSpPr>
          <p:cNvPr id="3" name="Groupe 2"/>
          <p:cNvGrpSpPr/>
          <p:nvPr/>
        </p:nvGrpSpPr>
        <p:grpSpPr>
          <a:xfrm>
            <a:off x="0" y="-27383"/>
            <a:ext cx="9144000" cy="936103"/>
            <a:chOff x="0" y="-27383"/>
            <a:chExt cx="9144000" cy="936103"/>
          </a:xfrm>
        </p:grpSpPr>
        <p:grpSp>
          <p:nvGrpSpPr>
            <p:cNvPr id="4"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5" name="Rectangle 4"/>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grpSp>
        <p:nvGrpSpPr>
          <p:cNvPr id="34" name="Groupe 33"/>
          <p:cNvGrpSpPr/>
          <p:nvPr/>
        </p:nvGrpSpPr>
        <p:grpSpPr>
          <a:xfrm>
            <a:off x="611560" y="1196752"/>
            <a:ext cx="7992888" cy="648072"/>
            <a:chOff x="611560" y="1196752"/>
            <a:chExt cx="7992888" cy="648072"/>
          </a:xfrm>
        </p:grpSpPr>
        <p:grpSp>
          <p:nvGrpSpPr>
            <p:cNvPr id="15" name="Groupe 14"/>
            <p:cNvGrpSpPr/>
            <p:nvPr/>
          </p:nvGrpSpPr>
          <p:grpSpPr>
            <a:xfrm>
              <a:off x="611560" y="1196752"/>
              <a:ext cx="7992888" cy="648072"/>
              <a:chOff x="467544" y="1700808"/>
              <a:chExt cx="7992888" cy="648072"/>
            </a:xfrm>
          </p:grpSpPr>
          <p:sp>
            <p:nvSpPr>
              <p:cNvPr id="11" name="Rectangle à coins arrondis 10"/>
              <p:cNvSpPr/>
              <p:nvPr/>
            </p:nvSpPr>
            <p:spPr>
              <a:xfrm>
                <a:off x="467544" y="1700808"/>
                <a:ext cx="7200800" cy="648072"/>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993300"/>
                    </a:solidFill>
                    <a:latin typeface="Times New Roman" pitchFamily="18" charset="0"/>
                    <a:cs typeface="Times New Roman" pitchFamily="18" charset="0"/>
                  </a:rPr>
                  <a:t>Présence de phytates</a:t>
                </a:r>
                <a:endParaRPr lang="fr-FR" b="1" dirty="0">
                  <a:solidFill>
                    <a:srgbClr val="993300"/>
                  </a:solidFill>
                  <a:latin typeface="Times New Roman" pitchFamily="18" charset="0"/>
                  <a:cs typeface="Times New Roman" pitchFamily="18" charset="0"/>
                </a:endParaRPr>
              </a:p>
            </p:txBody>
          </p:sp>
          <p:sp>
            <p:nvSpPr>
              <p:cNvPr id="14" name="Rectangle 13"/>
              <p:cNvSpPr/>
              <p:nvPr/>
            </p:nvSpPr>
            <p:spPr>
              <a:xfrm>
                <a:off x="3240360" y="1700808"/>
                <a:ext cx="5220072" cy="64807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993300"/>
                    </a:solidFill>
                    <a:latin typeface="Times New Roman" pitchFamily="18" charset="0"/>
                    <a:cs typeface="Times New Roman" pitchFamily="18" charset="0"/>
                  </a:rPr>
                  <a:t>Effet néfaste sur la biodisponibilité des minéraux</a:t>
                </a:r>
              </a:p>
            </p:txBody>
          </p:sp>
        </p:grpSp>
        <p:sp>
          <p:nvSpPr>
            <p:cNvPr id="16" name="Flèche droite 15"/>
            <p:cNvSpPr/>
            <p:nvPr/>
          </p:nvSpPr>
          <p:spPr>
            <a:xfrm>
              <a:off x="2987824" y="1412776"/>
              <a:ext cx="504056" cy="216024"/>
            </a:xfrm>
            <a:prstGeom prst="rightArrow">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grpSp>
      <p:sp>
        <p:nvSpPr>
          <p:cNvPr id="17" name="Rectangle 16"/>
          <p:cNvSpPr/>
          <p:nvPr/>
        </p:nvSpPr>
        <p:spPr>
          <a:xfrm>
            <a:off x="107504" y="2492896"/>
            <a:ext cx="20882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96633"/>
                </a:solidFill>
                <a:latin typeface="Times New Roman" pitchFamily="18" charset="0"/>
                <a:cs typeface="Times New Roman" pitchFamily="18" charset="0"/>
              </a:rPr>
              <a:t>Ratios molaires InsP6/minéraux</a:t>
            </a:r>
          </a:p>
        </p:txBody>
      </p:sp>
      <p:sp>
        <p:nvSpPr>
          <p:cNvPr id="19" name="Accolade ouvrante 18"/>
          <p:cNvSpPr/>
          <p:nvPr/>
        </p:nvSpPr>
        <p:spPr>
          <a:xfrm>
            <a:off x="2123728" y="2060848"/>
            <a:ext cx="576064" cy="1512168"/>
          </a:xfrm>
          <a:prstGeom prst="leftBrace">
            <a:avLst/>
          </a:prstGeom>
          <a:ln>
            <a:solidFill>
              <a:srgbClr val="99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40" name="Groupe 39"/>
          <p:cNvGrpSpPr/>
          <p:nvPr/>
        </p:nvGrpSpPr>
        <p:grpSpPr>
          <a:xfrm>
            <a:off x="2555776" y="1988840"/>
            <a:ext cx="6264696" cy="576064"/>
            <a:chOff x="2555776" y="1988840"/>
            <a:chExt cx="6264696" cy="576064"/>
          </a:xfrm>
        </p:grpSpPr>
        <p:sp>
          <p:nvSpPr>
            <p:cNvPr id="20" name="Rectangle 19"/>
            <p:cNvSpPr/>
            <p:nvPr/>
          </p:nvSpPr>
          <p:spPr>
            <a:xfrm>
              <a:off x="2555776" y="1988840"/>
              <a:ext cx="612068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rgbClr val="996633"/>
                  </a:solidFill>
                  <a:latin typeface="Times New Roman" pitchFamily="18" charset="0"/>
                  <a:cs typeface="Times New Roman" pitchFamily="18" charset="0"/>
                </a:rPr>
                <a:t>InsP6/Ca˃0.24</a:t>
              </a:r>
            </a:p>
          </p:txBody>
        </p:sp>
        <p:sp>
          <p:nvSpPr>
            <p:cNvPr id="21" name="Flèche droite 20"/>
            <p:cNvSpPr/>
            <p:nvPr/>
          </p:nvSpPr>
          <p:spPr>
            <a:xfrm>
              <a:off x="4499992" y="2204864"/>
              <a:ext cx="576064" cy="216024"/>
            </a:xfrm>
            <a:prstGeom prst="rightArrow">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2" name="Rectangle 21"/>
            <p:cNvSpPr/>
            <p:nvPr/>
          </p:nvSpPr>
          <p:spPr>
            <a:xfrm>
              <a:off x="5364088" y="2060848"/>
              <a:ext cx="345638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96633"/>
                  </a:solidFill>
                  <a:latin typeface="Times New Roman" pitchFamily="18" charset="0"/>
                  <a:cs typeface="Times New Roman" pitchFamily="18" charset="0"/>
                </a:rPr>
                <a:t>Disponibilité du Ca</a:t>
              </a:r>
            </a:p>
          </p:txBody>
        </p:sp>
        <p:cxnSp>
          <p:nvCxnSpPr>
            <p:cNvPr id="24" name="Connecteur droit avec flèche 23"/>
            <p:cNvCxnSpPr/>
            <p:nvPr/>
          </p:nvCxnSpPr>
          <p:spPr>
            <a:xfrm>
              <a:off x="5508104" y="2132856"/>
              <a:ext cx="432048" cy="288032"/>
            </a:xfrm>
            <a:prstGeom prst="straightConnector1">
              <a:avLst/>
            </a:prstGeom>
            <a:ln>
              <a:solidFill>
                <a:srgbClr val="993300"/>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Groupe 40"/>
          <p:cNvGrpSpPr/>
          <p:nvPr/>
        </p:nvGrpSpPr>
        <p:grpSpPr>
          <a:xfrm>
            <a:off x="2555776" y="2420888"/>
            <a:ext cx="6120680" cy="576064"/>
            <a:chOff x="2555776" y="2420888"/>
            <a:chExt cx="6120680" cy="576064"/>
          </a:xfrm>
        </p:grpSpPr>
        <p:sp>
          <p:nvSpPr>
            <p:cNvPr id="25" name="Rectangle 24"/>
            <p:cNvSpPr/>
            <p:nvPr/>
          </p:nvSpPr>
          <p:spPr>
            <a:xfrm>
              <a:off x="2555776" y="2420888"/>
              <a:ext cx="612068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rgbClr val="996633"/>
                  </a:solidFill>
                  <a:latin typeface="Times New Roman" pitchFamily="18" charset="0"/>
                  <a:cs typeface="Times New Roman" pitchFamily="18" charset="0"/>
                </a:rPr>
                <a:t>InsP6/Fe˃1                                 Disponibilité du fer                           </a:t>
              </a:r>
            </a:p>
          </p:txBody>
        </p:sp>
        <p:cxnSp>
          <p:nvCxnSpPr>
            <p:cNvPr id="28" name="Connecteur droit avec flèche 27"/>
            <p:cNvCxnSpPr/>
            <p:nvPr/>
          </p:nvCxnSpPr>
          <p:spPr>
            <a:xfrm>
              <a:off x="5364088" y="2492896"/>
              <a:ext cx="432048" cy="288032"/>
            </a:xfrm>
            <a:prstGeom prst="straightConnector1">
              <a:avLst/>
            </a:prstGeom>
            <a:ln>
              <a:solidFill>
                <a:srgbClr val="993300"/>
              </a:solidFill>
              <a:tailEnd type="arrow"/>
            </a:ln>
          </p:spPr>
          <p:style>
            <a:lnRef idx="1">
              <a:schemeClr val="accent1"/>
            </a:lnRef>
            <a:fillRef idx="0">
              <a:schemeClr val="accent1"/>
            </a:fillRef>
            <a:effectRef idx="0">
              <a:schemeClr val="accent1"/>
            </a:effectRef>
            <a:fontRef idx="minor">
              <a:schemeClr val="tx1"/>
            </a:fontRef>
          </p:style>
        </p:cxnSp>
        <p:sp>
          <p:nvSpPr>
            <p:cNvPr id="29" name="Flèche droite 28"/>
            <p:cNvSpPr/>
            <p:nvPr/>
          </p:nvSpPr>
          <p:spPr>
            <a:xfrm>
              <a:off x="4499992" y="2636912"/>
              <a:ext cx="576064" cy="216024"/>
            </a:xfrm>
            <a:prstGeom prst="rightArrow">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grpSp>
      <p:grpSp>
        <p:nvGrpSpPr>
          <p:cNvPr id="42" name="Groupe 41"/>
          <p:cNvGrpSpPr/>
          <p:nvPr/>
        </p:nvGrpSpPr>
        <p:grpSpPr>
          <a:xfrm>
            <a:off x="2555776" y="2924944"/>
            <a:ext cx="6336704" cy="576064"/>
            <a:chOff x="2555776" y="2924944"/>
            <a:chExt cx="6120680" cy="576064"/>
          </a:xfrm>
        </p:grpSpPr>
        <p:sp>
          <p:nvSpPr>
            <p:cNvPr id="30" name="Rectangle 29"/>
            <p:cNvSpPr/>
            <p:nvPr/>
          </p:nvSpPr>
          <p:spPr>
            <a:xfrm>
              <a:off x="2555776" y="2924944"/>
              <a:ext cx="612068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rgbClr val="996633"/>
                  </a:solidFill>
                  <a:latin typeface="Times New Roman" pitchFamily="18" charset="0"/>
                  <a:cs typeface="Times New Roman" pitchFamily="18" charset="0"/>
                </a:rPr>
                <a:t>InsP6/Zn˃5                        Disponibilité du zinc        50%                      </a:t>
              </a:r>
            </a:p>
          </p:txBody>
        </p:sp>
        <p:cxnSp>
          <p:nvCxnSpPr>
            <p:cNvPr id="31" name="Connecteur droit avec flèche 30"/>
            <p:cNvCxnSpPr/>
            <p:nvPr/>
          </p:nvCxnSpPr>
          <p:spPr>
            <a:xfrm>
              <a:off x="7452320" y="2996952"/>
              <a:ext cx="432048" cy="288032"/>
            </a:xfrm>
            <a:prstGeom prst="straightConnector1">
              <a:avLst/>
            </a:prstGeom>
            <a:ln>
              <a:solidFill>
                <a:srgbClr val="993300"/>
              </a:solidFill>
              <a:tailEnd type="arrow"/>
            </a:ln>
          </p:spPr>
          <p:style>
            <a:lnRef idx="1">
              <a:schemeClr val="accent1"/>
            </a:lnRef>
            <a:fillRef idx="0">
              <a:schemeClr val="accent1"/>
            </a:fillRef>
            <a:effectRef idx="0">
              <a:schemeClr val="accent1"/>
            </a:effectRef>
            <a:fontRef idx="minor">
              <a:schemeClr val="tx1"/>
            </a:fontRef>
          </p:style>
        </p:cxnSp>
        <p:sp>
          <p:nvSpPr>
            <p:cNvPr id="32" name="Flèche droite 31"/>
            <p:cNvSpPr/>
            <p:nvPr/>
          </p:nvSpPr>
          <p:spPr>
            <a:xfrm>
              <a:off x="4414073" y="3068960"/>
              <a:ext cx="576064" cy="216024"/>
            </a:xfrm>
            <a:prstGeom prst="rightArrow">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grpSp>
      <p:graphicFrame>
        <p:nvGraphicFramePr>
          <p:cNvPr id="33" name="Tableau 32"/>
          <p:cNvGraphicFramePr>
            <a:graphicFrameLocks noGrp="1"/>
          </p:cNvGraphicFramePr>
          <p:nvPr/>
        </p:nvGraphicFramePr>
        <p:xfrm>
          <a:off x="179512" y="3789040"/>
          <a:ext cx="8784975" cy="2808311"/>
        </p:xfrm>
        <a:graphic>
          <a:graphicData uri="http://schemas.openxmlformats.org/drawingml/2006/table">
            <a:tbl>
              <a:tblPr/>
              <a:tblGrid>
                <a:gridCol w="2430741"/>
                <a:gridCol w="2118078"/>
                <a:gridCol w="2118078"/>
                <a:gridCol w="2118078"/>
              </a:tblGrid>
              <a:tr h="451687">
                <a:tc>
                  <a:txBody>
                    <a:bodyPr/>
                    <a:lstStyle/>
                    <a:p>
                      <a:pPr>
                        <a:lnSpc>
                          <a:spcPct val="115000"/>
                        </a:lnSpc>
                        <a:spcAft>
                          <a:spcPts val="0"/>
                        </a:spcAft>
                      </a:pPr>
                      <a:endParaRPr lang="fr-FR" sz="1800" b="1" dirty="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solidFill>
                            <a:srgbClr val="993300"/>
                          </a:solidFill>
                          <a:latin typeface="Times New Roman"/>
                          <a:ea typeface="Calibri"/>
                          <a:cs typeface="Arial"/>
                        </a:rPr>
                        <a:t>AP/Ca   (mmol/g)</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993300"/>
                          </a:solidFill>
                          <a:latin typeface="Times New Roman"/>
                          <a:ea typeface="Calibri"/>
                          <a:cs typeface="Arial"/>
                        </a:rPr>
                        <a:t>AP/Fe  (</a:t>
                      </a:r>
                      <a:r>
                        <a:rPr lang="en-US" sz="1800" b="1" dirty="0" err="1">
                          <a:solidFill>
                            <a:srgbClr val="993300"/>
                          </a:solidFill>
                          <a:latin typeface="Times New Roman"/>
                          <a:ea typeface="Calibri"/>
                          <a:cs typeface="Arial"/>
                        </a:rPr>
                        <a:t>mmol</a:t>
                      </a:r>
                      <a:r>
                        <a:rPr lang="en-US" sz="1800" b="1" dirty="0">
                          <a:solidFill>
                            <a:srgbClr val="993300"/>
                          </a:solidFill>
                          <a:latin typeface="Times New Roman"/>
                          <a:ea typeface="Calibri"/>
                          <a:cs typeface="Arial"/>
                        </a:rPr>
                        <a:t>/g)</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solidFill>
                            <a:srgbClr val="993300"/>
                          </a:solidFill>
                          <a:latin typeface="Times New Roman"/>
                          <a:ea typeface="Calibri"/>
                          <a:cs typeface="Arial"/>
                        </a:rPr>
                        <a:t>AP/Zn  (mmol/g)</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156">
                <a:tc>
                  <a:txBody>
                    <a:bodyPr/>
                    <a:lstStyle/>
                    <a:p>
                      <a:pPr>
                        <a:lnSpc>
                          <a:spcPct val="150000"/>
                        </a:lnSpc>
                        <a:spcAft>
                          <a:spcPts val="0"/>
                        </a:spcAft>
                      </a:pPr>
                      <a:r>
                        <a:rPr lang="en-US" sz="1800" b="1" dirty="0" err="1">
                          <a:solidFill>
                            <a:srgbClr val="993300"/>
                          </a:solidFill>
                          <a:latin typeface="Times New Roman"/>
                          <a:ea typeface="Calibri"/>
                          <a:cs typeface="Arial"/>
                        </a:rPr>
                        <a:t>Pâtes</a:t>
                      </a:r>
                      <a:r>
                        <a:rPr lang="en-US" sz="1800" b="1" dirty="0">
                          <a:solidFill>
                            <a:srgbClr val="993300"/>
                          </a:solidFill>
                          <a:latin typeface="Times New Roman"/>
                          <a:ea typeface="Calibri"/>
                          <a:cs typeface="Arial"/>
                        </a:rPr>
                        <a:t> </a:t>
                      </a:r>
                      <a:r>
                        <a:rPr lang="en-US" sz="1800" b="1" dirty="0" err="1">
                          <a:solidFill>
                            <a:srgbClr val="993300"/>
                          </a:solidFill>
                          <a:latin typeface="Times New Roman"/>
                          <a:ea typeface="Calibri"/>
                          <a:cs typeface="Arial"/>
                        </a:rPr>
                        <a:t>traditionnelles</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a:solidFill>
                            <a:srgbClr val="993300"/>
                          </a:solidFill>
                          <a:latin typeface="Times New Roman"/>
                          <a:ea typeface="Calibri"/>
                          <a:cs typeface="Arial"/>
                        </a:rPr>
                        <a:t>0.08</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993300"/>
                          </a:solidFill>
                          <a:latin typeface="Times New Roman"/>
                          <a:ea typeface="Calibri"/>
                          <a:cs typeface="Arial"/>
                        </a:rPr>
                        <a:t>1.43</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993300"/>
                          </a:solidFill>
                          <a:latin typeface="Times New Roman"/>
                          <a:ea typeface="Calibri"/>
                          <a:cs typeface="Arial"/>
                        </a:rPr>
                        <a:t>1.93</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156">
                <a:tc>
                  <a:txBody>
                    <a:bodyPr/>
                    <a:lstStyle/>
                    <a:p>
                      <a:pPr>
                        <a:lnSpc>
                          <a:spcPct val="150000"/>
                        </a:lnSpc>
                        <a:spcAft>
                          <a:spcPts val="0"/>
                        </a:spcAft>
                      </a:pPr>
                      <a:r>
                        <a:rPr lang="en-US" sz="1800" b="1">
                          <a:solidFill>
                            <a:srgbClr val="993300"/>
                          </a:solidFill>
                          <a:latin typeface="Times New Roman"/>
                          <a:ea typeface="Calibri"/>
                          <a:cs typeface="Arial"/>
                        </a:rPr>
                        <a:t>Pâtes enrichies à 10%</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993300"/>
                          </a:solidFill>
                          <a:latin typeface="Times New Roman"/>
                          <a:ea typeface="Calibri"/>
                          <a:cs typeface="Arial"/>
                        </a:rPr>
                        <a:t>0.13</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993300"/>
                          </a:solidFill>
                          <a:latin typeface="Times New Roman"/>
                          <a:ea typeface="Calibri"/>
                          <a:cs typeface="Arial"/>
                        </a:rPr>
                        <a:t>1.61</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a:solidFill>
                            <a:srgbClr val="993300"/>
                          </a:solidFill>
                          <a:latin typeface="Times New Roman"/>
                          <a:ea typeface="Calibri"/>
                          <a:cs typeface="Arial"/>
                        </a:rPr>
                        <a:t>2.83</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156">
                <a:tc>
                  <a:txBody>
                    <a:bodyPr/>
                    <a:lstStyle/>
                    <a:p>
                      <a:pPr>
                        <a:lnSpc>
                          <a:spcPct val="150000"/>
                        </a:lnSpc>
                        <a:spcAft>
                          <a:spcPts val="0"/>
                        </a:spcAft>
                      </a:pPr>
                      <a:r>
                        <a:rPr lang="en-US" sz="1800" b="1">
                          <a:solidFill>
                            <a:srgbClr val="993300"/>
                          </a:solidFill>
                          <a:latin typeface="Times New Roman"/>
                          <a:ea typeface="Calibri"/>
                          <a:cs typeface="Arial"/>
                        </a:rPr>
                        <a:t>Pâtes enrichies à 30%</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993300"/>
                          </a:solidFill>
                          <a:latin typeface="Times New Roman"/>
                          <a:ea typeface="Calibri"/>
                          <a:cs typeface="Arial"/>
                        </a:rPr>
                        <a:t>0.18</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993300"/>
                          </a:solidFill>
                          <a:latin typeface="Times New Roman"/>
                          <a:ea typeface="Calibri"/>
                          <a:cs typeface="Arial"/>
                        </a:rPr>
                        <a:t>1.92</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a:solidFill>
                            <a:srgbClr val="993300"/>
                          </a:solidFill>
                          <a:latin typeface="Times New Roman"/>
                          <a:ea typeface="Calibri"/>
                          <a:cs typeface="Arial"/>
                        </a:rPr>
                        <a:t>3.86</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156">
                <a:tc>
                  <a:txBody>
                    <a:bodyPr/>
                    <a:lstStyle/>
                    <a:p>
                      <a:pPr>
                        <a:lnSpc>
                          <a:spcPct val="150000"/>
                        </a:lnSpc>
                        <a:spcAft>
                          <a:spcPts val="0"/>
                        </a:spcAft>
                      </a:pPr>
                      <a:r>
                        <a:rPr lang="en-US" sz="1800" b="1" dirty="0" err="1">
                          <a:solidFill>
                            <a:srgbClr val="993300"/>
                          </a:solidFill>
                          <a:latin typeface="Times New Roman"/>
                          <a:ea typeface="Calibri"/>
                          <a:cs typeface="Arial"/>
                        </a:rPr>
                        <a:t>Pâtes</a:t>
                      </a:r>
                      <a:r>
                        <a:rPr lang="en-US" sz="1800" b="1" dirty="0">
                          <a:solidFill>
                            <a:srgbClr val="993300"/>
                          </a:solidFill>
                          <a:latin typeface="Times New Roman"/>
                          <a:ea typeface="Calibri"/>
                          <a:cs typeface="Arial"/>
                        </a:rPr>
                        <a:t> </a:t>
                      </a:r>
                      <a:r>
                        <a:rPr lang="en-US" sz="1800" b="1" dirty="0" err="1">
                          <a:solidFill>
                            <a:srgbClr val="993300"/>
                          </a:solidFill>
                          <a:latin typeface="Times New Roman"/>
                          <a:ea typeface="Calibri"/>
                          <a:cs typeface="Arial"/>
                        </a:rPr>
                        <a:t>enrichies</a:t>
                      </a:r>
                      <a:r>
                        <a:rPr lang="en-US" sz="1800" b="1" dirty="0">
                          <a:solidFill>
                            <a:srgbClr val="993300"/>
                          </a:solidFill>
                          <a:latin typeface="Times New Roman"/>
                          <a:ea typeface="Calibri"/>
                          <a:cs typeface="Arial"/>
                        </a:rPr>
                        <a:t> à 50%</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993300"/>
                          </a:solidFill>
                          <a:latin typeface="Times New Roman"/>
                          <a:ea typeface="Calibri"/>
                          <a:cs typeface="Arial"/>
                        </a:rPr>
                        <a:t>0.34</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993300"/>
                          </a:solidFill>
                          <a:latin typeface="Times New Roman"/>
                          <a:ea typeface="Calibri"/>
                          <a:cs typeface="Arial"/>
                        </a:rPr>
                        <a:t>2.93</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993300"/>
                          </a:solidFill>
                          <a:latin typeface="Times New Roman"/>
                          <a:ea typeface="Calibri"/>
                          <a:cs typeface="Arial"/>
                        </a:rPr>
                        <a:t>6.55</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 name="Bouée 34"/>
          <p:cNvSpPr/>
          <p:nvPr/>
        </p:nvSpPr>
        <p:spPr>
          <a:xfrm>
            <a:off x="5364088" y="4232882"/>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36" name="Bouée 35"/>
          <p:cNvSpPr/>
          <p:nvPr/>
        </p:nvSpPr>
        <p:spPr>
          <a:xfrm>
            <a:off x="5364088" y="5373216"/>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37" name="Bouée 36"/>
          <p:cNvSpPr/>
          <p:nvPr/>
        </p:nvSpPr>
        <p:spPr>
          <a:xfrm>
            <a:off x="5390878" y="4808946"/>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38" name="Bouée 37"/>
          <p:cNvSpPr/>
          <p:nvPr/>
        </p:nvSpPr>
        <p:spPr>
          <a:xfrm>
            <a:off x="5364088" y="5961074"/>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39" name="Bouée 38"/>
          <p:cNvSpPr/>
          <p:nvPr/>
        </p:nvSpPr>
        <p:spPr>
          <a:xfrm>
            <a:off x="7524328" y="5949280"/>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43" name="Bouée 42"/>
          <p:cNvSpPr/>
          <p:nvPr/>
        </p:nvSpPr>
        <p:spPr>
          <a:xfrm>
            <a:off x="3230638" y="5949280"/>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to="" calcmode="lin" valueType="num">
                                      <p:cBhvr>
                                        <p:cTn id="18" dur="1" fill="hold"/>
                                        <p:tgtEl>
                                          <p:spTgt spid="19"/>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 to="" calcmode="lin" valueType="num">
                                      <p:cBhvr>
                                        <p:cTn id="21" dur="1" fill="hold"/>
                                        <p:tgtEl>
                                          <p:spTgt spid="40"/>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 to="" calcmode="lin" valueType="num">
                                      <p:cBhvr>
                                        <p:cTn id="24" dur="1" fill="hold"/>
                                        <p:tgtEl>
                                          <p:spTgt spid="41"/>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to="" calcmode="lin" valueType="num">
                                      <p:cBhvr>
                                        <p:cTn id="27" dur="1" fill="hold"/>
                                        <p:tgtEl>
                                          <p:spTgt spid="42"/>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strips(downRight)">
                                      <p:cBhvr>
                                        <p:cTn id="32" dur="10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to="" calcmode="lin" valueType="num">
                                      <p:cBhvr>
                                        <p:cTn id="37" dur="1" fill="hold"/>
                                        <p:tgtEl>
                                          <p:spTgt spid="35"/>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 to="" calcmode="lin" valueType="num">
                                      <p:cBhvr>
                                        <p:cTn id="40" dur="1" fill="hold"/>
                                        <p:tgtEl>
                                          <p:spTgt spid="37"/>
                                        </p:tgtEl>
                                        <p:attrNameLst>
                                          <p:attrName/>
                                        </p:attrNameLst>
                                      </p:cBhvr>
                                    </p:anim>
                                  </p:childTnLst>
                                </p:cTn>
                              </p:par>
                              <p:par>
                                <p:cTn id="41" presetID="24"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to="" calcmode="lin" valueType="num">
                                      <p:cBhvr>
                                        <p:cTn id="43" dur="1" fill="hold"/>
                                        <p:tgtEl>
                                          <p:spTgt spid="36"/>
                                        </p:tgtEl>
                                        <p:attrNameLst>
                                          <p:attrName/>
                                        </p:attrNameLst>
                                      </p:cBhvr>
                                    </p:anim>
                                  </p:childTnLst>
                                </p:cTn>
                              </p:par>
                              <p:par>
                                <p:cTn id="44" presetID="24"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 to="" calcmode="lin" valueType="num">
                                      <p:cBhvr>
                                        <p:cTn id="46" dur="1" fill="hold"/>
                                        <p:tgtEl>
                                          <p:spTgt spid="38"/>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ppt_x"/>
                                          </p:val>
                                        </p:tav>
                                        <p:tav tm="100000">
                                          <p:val>
                                            <p:strVal val="#ppt_x"/>
                                          </p:val>
                                        </p:tav>
                                      </p:tavLst>
                                    </p:anim>
                                    <p:anim calcmode="lin" valueType="num">
                                      <p:cBhvr additive="base">
                                        <p:cTn id="52" dur="500" fill="hold"/>
                                        <p:tgtEl>
                                          <p:spTgt spid="39"/>
                                        </p:tgtEl>
                                        <p:attrNameLst>
                                          <p:attrName>ppt_y</p:attrName>
                                        </p:attrNameLst>
                                      </p:cBhvr>
                                      <p:tavLst>
                                        <p:tav tm="0">
                                          <p:val>
                                            <p:strVal val="1+#ppt_h/2"/>
                                          </p:val>
                                        </p:tav>
                                        <p:tav tm="100000">
                                          <p:val>
                                            <p:strVal val="#ppt_y"/>
                                          </p:val>
                                        </p:tav>
                                      </p:tavLst>
                                    </p:anim>
                                  </p:childTnLst>
                                </p:cTn>
                              </p:par>
                              <p:par>
                                <p:cTn id="53" presetID="24"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to="" calcmode="lin" valueType="num">
                                      <p:cBhvr>
                                        <p:cTn id="55" dur="1" fill="hold"/>
                                        <p:tgtEl>
                                          <p:spTgt spid="4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35" grpId="0" animBg="1"/>
      <p:bldP spid="36" grpId="0" animBg="1"/>
      <p:bldP spid="37" grpId="0" animBg="1"/>
      <p:bldP spid="38" grpId="0" animBg="1"/>
      <p:bldP spid="39" grpId="0" animBg="1"/>
      <p:bldP spid="4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95DA4C4-1FAB-46A1-BC97-01521FB48311}" type="slidenum">
              <a:rPr lang="es-ES" smtClean="0"/>
              <a:pPr/>
              <a:t>39</a:t>
            </a:fld>
            <a:endParaRPr lang="es-ES"/>
          </a:p>
        </p:txBody>
      </p:sp>
      <p:grpSp>
        <p:nvGrpSpPr>
          <p:cNvPr id="3" name="Groupe 2"/>
          <p:cNvGrpSpPr/>
          <p:nvPr/>
        </p:nvGrpSpPr>
        <p:grpSpPr>
          <a:xfrm>
            <a:off x="0" y="-27383"/>
            <a:ext cx="9144000" cy="936103"/>
            <a:chOff x="0" y="-27383"/>
            <a:chExt cx="9144000" cy="936103"/>
          </a:xfrm>
        </p:grpSpPr>
        <p:grpSp>
          <p:nvGrpSpPr>
            <p:cNvPr id="4"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5" name="Rectangle 4"/>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graphicFrame>
        <p:nvGraphicFramePr>
          <p:cNvPr id="10" name="Tableau 9"/>
          <p:cNvGraphicFramePr>
            <a:graphicFrameLocks noGrp="1"/>
          </p:cNvGraphicFramePr>
          <p:nvPr/>
        </p:nvGraphicFramePr>
        <p:xfrm>
          <a:off x="323528" y="1916832"/>
          <a:ext cx="8280918" cy="4320480"/>
        </p:xfrm>
        <a:graphic>
          <a:graphicData uri="http://schemas.openxmlformats.org/drawingml/2006/table">
            <a:tbl>
              <a:tblPr/>
              <a:tblGrid>
                <a:gridCol w="2431036"/>
                <a:gridCol w="1841132"/>
                <a:gridCol w="2004375"/>
                <a:gridCol w="2004375"/>
              </a:tblGrid>
              <a:tr h="797231">
                <a:tc>
                  <a:txBody>
                    <a:bodyPr/>
                    <a:lstStyle/>
                    <a:p>
                      <a:pPr>
                        <a:lnSpc>
                          <a:spcPct val="115000"/>
                        </a:lnSpc>
                        <a:spcAft>
                          <a:spcPts val="0"/>
                        </a:spcAft>
                      </a:pPr>
                      <a:endParaRPr lang="fr-FR" sz="1800" b="1" dirty="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b="1">
                          <a:solidFill>
                            <a:srgbClr val="993300"/>
                          </a:solidFill>
                          <a:latin typeface="Times New Roman"/>
                          <a:ea typeface="Calibri"/>
                          <a:cs typeface="Arial"/>
                        </a:rPr>
                        <a:t>AP/Ca  (mmol/g)</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solidFill>
                            <a:srgbClr val="993300"/>
                          </a:solidFill>
                          <a:latin typeface="Times New Roman"/>
                          <a:ea typeface="Calibri"/>
                          <a:cs typeface="Arial"/>
                        </a:rPr>
                        <a:t>AP/Fe  (mmol/g)</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solidFill>
                            <a:srgbClr val="993300"/>
                          </a:solidFill>
                          <a:latin typeface="Times New Roman"/>
                          <a:ea typeface="Calibri"/>
                          <a:cs typeface="Arial"/>
                        </a:rPr>
                        <a:t>AP/Zn  (mmol/g)</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556">
                <a:tc>
                  <a:txBody>
                    <a:bodyPr/>
                    <a:lstStyle/>
                    <a:p>
                      <a:pPr>
                        <a:lnSpc>
                          <a:spcPct val="115000"/>
                        </a:lnSpc>
                        <a:spcAft>
                          <a:spcPts val="0"/>
                        </a:spcAft>
                      </a:pPr>
                      <a:endParaRPr lang="en-US" sz="1800" b="1" dirty="0">
                        <a:solidFill>
                          <a:srgbClr val="993300"/>
                        </a:solidFill>
                        <a:latin typeface="Times New Roman"/>
                        <a:ea typeface="Calibri"/>
                        <a:cs typeface="Arial"/>
                      </a:endParaRPr>
                    </a:p>
                    <a:p>
                      <a:pPr>
                        <a:lnSpc>
                          <a:spcPct val="115000"/>
                        </a:lnSpc>
                        <a:spcAft>
                          <a:spcPts val="0"/>
                        </a:spcAft>
                      </a:pPr>
                      <a:r>
                        <a:rPr lang="en-US" sz="1800" b="1" dirty="0" err="1">
                          <a:solidFill>
                            <a:srgbClr val="993300"/>
                          </a:solidFill>
                          <a:latin typeface="Times New Roman"/>
                          <a:ea typeface="Calibri"/>
                          <a:cs typeface="Arial"/>
                        </a:rPr>
                        <a:t>Pâtes</a:t>
                      </a:r>
                      <a:r>
                        <a:rPr lang="en-US" sz="1800" b="1" dirty="0">
                          <a:solidFill>
                            <a:srgbClr val="993300"/>
                          </a:solidFill>
                          <a:latin typeface="Times New Roman"/>
                          <a:ea typeface="Calibri"/>
                          <a:cs typeface="Arial"/>
                        </a:rPr>
                        <a:t> </a:t>
                      </a:r>
                      <a:r>
                        <a:rPr lang="en-US" sz="1800" b="1" dirty="0" err="1" smtClean="0">
                          <a:solidFill>
                            <a:srgbClr val="993300"/>
                          </a:solidFill>
                          <a:latin typeface="Times New Roman"/>
                          <a:ea typeface="Calibri"/>
                          <a:cs typeface="Arial"/>
                        </a:rPr>
                        <a:t>traditionnelles</a:t>
                      </a:r>
                      <a:endParaRPr lang="en-US" sz="1800" b="1" dirty="0" smtClean="0">
                        <a:solidFill>
                          <a:srgbClr val="993300"/>
                        </a:solidFill>
                        <a:latin typeface="Times New Roman"/>
                        <a:ea typeface="Calibri"/>
                        <a:cs typeface="Arial"/>
                      </a:endParaRPr>
                    </a:p>
                    <a:p>
                      <a:pPr>
                        <a:lnSpc>
                          <a:spcPct val="115000"/>
                        </a:lnSpc>
                        <a:spcAft>
                          <a:spcPts val="0"/>
                        </a:spcAft>
                      </a:pP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800" b="1" dirty="0">
                        <a:solidFill>
                          <a:srgbClr val="993300"/>
                        </a:solidFill>
                        <a:latin typeface="Times New Roman"/>
                        <a:ea typeface="Calibri"/>
                        <a:cs typeface="Arial"/>
                      </a:endParaRPr>
                    </a:p>
                    <a:p>
                      <a:pPr algn="ctr">
                        <a:lnSpc>
                          <a:spcPct val="115000"/>
                        </a:lnSpc>
                        <a:spcAft>
                          <a:spcPts val="0"/>
                        </a:spcAft>
                      </a:pPr>
                      <a:r>
                        <a:rPr lang="en-US" sz="1800" b="1" dirty="0">
                          <a:solidFill>
                            <a:srgbClr val="993300"/>
                          </a:solidFill>
                          <a:latin typeface="Times New Roman"/>
                          <a:ea typeface="Calibri"/>
                          <a:cs typeface="Arial"/>
                        </a:rPr>
                        <a:t>0.08</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800" b="1" dirty="0">
                        <a:solidFill>
                          <a:srgbClr val="993300"/>
                        </a:solidFill>
                        <a:latin typeface="Times New Roman"/>
                        <a:ea typeface="Calibri"/>
                        <a:cs typeface="Arial"/>
                      </a:endParaRPr>
                    </a:p>
                    <a:p>
                      <a:pPr algn="ctr">
                        <a:lnSpc>
                          <a:spcPct val="115000"/>
                        </a:lnSpc>
                        <a:spcAft>
                          <a:spcPts val="0"/>
                        </a:spcAft>
                      </a:pPr>
                      <a:r>
                        <a:rPr lang="en-US" sz="1800" b="1" dirty="0">
                          <a:solidFill>
                            <a:srgbClr val="993300"/>
                          </a:solidFill>
                          <a:latin typeface="Times New Roman"/>
                          <a:ea typeface="Calibri"/>
                          <a:cs typeface="Arial"/>
                        </a:rPr>
                        <a:t>1.8</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800" b="1" dirty="0">
                        <a:solidFill>
                          <a:srgbClr val="993300"/>
                        </a:solidFill>
                        <a:latin typeface="Times New Roman"/>
                        <a:ea typeface="Calibri"/>
                        <a:cs typeface="Arial"/>
                      </a:endParaRPr>
                    </a:p>
                    <a:p>
                      <a:pPr algn="ctr">
                        <a:lnSpc>
                          <a:spcPct val="115000"/>
                        </a:lnSpc>
                        <a:spcAft>
                          <a:spcPts val="0"/>
                        </a:spcAft>
                      </a:pPr>
                      <a:r>
                        <a:rPr lang="en-US" sz="1800" b="1" dirty="0">
                          <a:solidFill>
                            <a:srgbClr val="993300"/>
                          </a:solidFill>
                          <a:latin typeface="Times New Roman"/>
                          <a:ea typeface="Calibri"/>
                          <a:cs typeface="Arial"/>
                        </a:rPr>
                        <a:t>1.9</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231">
                <a:tc>
                  <a:txBody>
                    <a:bodyPr/>
                    <a:lstStyle/>
                    <a:p>
                      <a:pPr>
                        <a:lnSpc>
                          <a:spcPct val="115000"/>
                        </a:lnSpc>
                        <a:spcAft>
                          <a:spcPts val="0"/>
                        </a:spcAft>
                      </a:pPr>
                      <a:r>
                        <a:rPr lang="en-US" sz="1800" b="1" dirty="0" err="1">
                          <a:solidFill>
                            <a:srgbClr val="993300"/>
                          </a:solidFill>
                          <a:latin typeface="Times New Roman"/>
                          <a:ea typeface="Calibri"/>
                          <a:cs typeface="Arial"/>
                        </a:rPr>
                        <a:t>Pâtes</a:t>
                      </a:r>
                      <a:r>
                        <a:rPr lang="en-US" sz="1800" b="1" dirty="0">
                          <a:solidFill>
                            <a:srgbClr val="993300"/>
                          </a:solidFill>
                          <a:latin typeface="Times New Roman"/>
                          <a:ea typeface="Calibri"/>
                          <a:cs typeface="Arial"/>
                        </a:rPr>
                        <a:t> </a:t>
                      </a:r>
                      <a:r>
                        <a:rPr lang="en-US" sz="1800" b="1" dirty="0" err="1">
                          <a:solidFill>
                            <a:srgbClr val="993300"/>
                          </a:solidFill>
                          <a:latin typeface="Times New Roman"/>
                          <a:ea typeface="Calibri"/>
                          <a:cs typeface="Arial"/>
                        </a:rPr>
                        <a:t>enrichies</a:t>
                      </a:r>
                      <a:r>
                        <a:rPr lang="en-US" sz="1800" b="1" dirty="0">
                          <a:solidFill>
                            <a:srgbClr val="993300"/>
                          </a:solidFill>
                          <a:latin typeface="Times New Roman"/>
                          <a:ea typeface="Calibri"/>
                          <a:cs typeface="Arial"/>
                        </a:rPr>
                        <a:t> à 10%</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993300"/>
                          </a:solidFill>
                          <a:latin typeface="Times New Roman"/>
                          <a:ea typeface="Calibri"/>
                          <a:cs typeface="Arial"/>
                        </a:rPr>
                        <a:t>0.08</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993300"/>
                          </a:solidFill>
                          <a:latin typeface="Times New Roman"/>
                          <a:ea typeface="Calibri"/>
                          <a:cs typeface="Arial"/>
                        </a:rPr>
                        <a:t>1.4</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solidFill>
                            <a:srgbClr val="993300"/>
                          </a:solidFill>
                          <a:latin typeface="Times New Roman"/>
                          <a:ea typeface="Calibri"/>
                          <a:cs typeface="Arial"/>
                        </a:rPr>
                        <a:t>1.8</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231">
                <a:tc>
                  <a:txBody>
                    <a:bodyPr/>
                    <a:lstStyle/>
                    <a:p>
                      <a:pPr>
                        <a:lnSpc>
                          <a:spcPct val="115000"/>
                        </a:lnSpc>
                        <a:spcAft>
                          <a:spcPts val="0"/>
                        </a:spcAft>
                      </a:pPr>
                      <a:r>
                        <a:rPr lang="en-US" sz="1800" b="1">
                          <a:solidFill>
                            <a:srgbClr val="993300"/>
                          </a:solidFill>
                          <a:latin typeface="Times New Roman"/>
                          <a:ea typeface="Calibri"/>
                          <a:cs typeface="Arial"/>
                        </a:rPr>
                        <a:t>Pâtes enrichies à 30%</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solidFill>
                            <a:srgbClr val="993300"/>
                          </a:solidFill>
                          <a:latin typeface="Times New Roman"/>
                          <a:ea typeface="Calibri"/>
                          <a:cs typeface="Arial"/>
                        </a:rPr>
                        <a:t>0.08</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993300"/>
                          </a:solidFill>
                          <a:latin typeface="Times New Roman"/>
                          <a:ea typeface="Calibri"/>
                          <a:cs typeface="Arial"/>
                        </a:rPr>
                        <a:t>1.1</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993300"/>
                          </a:solidFill>
                          <a:latin typeface="Times New Roman"/>
                          <a:ea typeface="Calibri"/>
                          <a:cs typeface="Arial"/>
                        </a:rPr>
                        <a:t>1.7</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231">
                <a:tc>
                  <a:txBody>
                    <a:bodyPr/>
                    <a:lstStyle/>
                    <a:p>
                      <a:pPr>
                        <a:lnSpc>
                          <a:spcPct val="115000"/>
                        </a:lnSpc>
                        <a:spcAft>
                          <a:spcPts val="0"/>
                        </a:spcAft>
                      </a:pPr>
                      <a:r>
                        <a:rPr lang="en-US" sz="1800" b="1" dirty="0" err="1">
                          <a:solidFill>
                            <a:srgbClr val="993300"/>
                          </a:solidFill>
                          <a:latin typeface="Times New Roman"/>
                          <a:ea typeface="Calibri"/>
                          <a:cs typeface="Arial"/>
                        </a:rPr>
                        <a:t>Pâtes</a:t>
                      </a:r>
                      <a:r>
                        <a:rPr lang="en-US" sz="1800" b="1" dirty="0">
                          <a:solidFill>
                            <a:srgbClr val="993300"/>
                          </a:solidFill>
                          <a:latin typeface="Times New Roman"/>
                          <a:ea typeface="Calibri"/>
                          <a:cs typeface="Arial"/>
                        </a:rPr>
                        <a:t> </a:t>
                      </a:r>
                      <a:r>
                        <a:rPr lang="en-US" sz="1800" b="1" dirty="0" err="1">
                          <a:solidFill>
                            <a:srgbClr val="993300"/>
                          </a:solidFill>
                          <a:latin typeface="Times New Roman"/>
                          <a:ea typeface="Calibri"/>
                          <a:cs typeface="Arial"/>
                        </a:rPr>
                        <a:t>enrichies</a:t>
                      </a:r>
                      <a:r>
                        <a:rPr lang="en-US" sz="1800" b="1" dirty="0">
                          <a:solidFill>
                            <a:srgbClr val="993300"/>
                          </a:solidFill>
                          <a:latin typeface="Times New Roman"/>
                          <a:ea typeface="Calibri"/>
                          <a:cs typeface="Arial"/>
                        </a:rPr>
                        <a:t> à 50%</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993300"/>
                          </a:solidFill>
                          <a:latin typeface="Times New Roman"/>
                          <a:ea typeface="Calibri"/>
                          <a:cs typeface="Arial"/>
                        </a:rPr>
                        <a:t>0.15</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a:solidFill>
                            <a:srgbClr val="993300"/>
                          </a:solidFill>
                          <a:latin typeface="Times New Roman"/>
                          <a:ea typeface="Calibri"/>
                          <a:cs typeface="Arial"/>
                        </a:rPr>
                        <a:t>1.5</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993300"/>
                          </a:solidFill>
                          <a:latin typeface="Times New Roman"/>
                          <a:ea typeface="Calibri"/>
                          <a:cs typeface="Arial"/>
                        </a:rPr>
                        <a:t>2.9</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10"/>
          <p:cNvSpPr/>
          <p:nvPr/>
        </p:nvSpPr>
        <p:spPr>
          <a:xfrm>
            <a:off x="251520" y="1156682"/>
            <a:ext cx="8280920" cy="400110"/>
          </a:xfrm>
          <a:prstGeom prst="rect">
            <a:avLst/>
          </a:prstGeom>
        </p:spPr>
        <p:txBody>
          <a:bodyPr wrap="square">
            <a:spAutoFit/>
          </a:bodyPr>
          <a:lstStyle/>
          <a:p>
            <a:r>
              <a:rPr lang="fr-FR" sz="2000" b="1" dirty="0" smtClean="0">
                <a:solidFill>
                  <a:srgbClr val="996633"/>
                </a:solidFill>
                <a:latin typeface="Times New Roman" pitchFamily="18" charset="0"/>
                <a:cs typeface="Times New Roman" pitchFamily="18" charset="0"/>
              </a:rPr>
              <a:t>Inhibition des minéraux par l’acide phytique  (AP) dans les Pâtes fraiches</a:t>
            </a:r>
            <a:endParaRPr lang="fr-FR" sz="2000" b="1" dirty="0">
              <a:solidFill>
                <a:srgbClr val="996633"/>
              </a:solidFill>
              <a:latin typeface="Times New Roman" pitchFamily="18" charset="0"/>
              <a:cs typeface="Times New Roman" pitchFamily="18" charset="0"/>
            </a:endParaRPr>
          </a:p>
        </p:txBody>
      </p:sp>
      <p:sp>
        <p:nvSpPr>
          <p:cNvPr id="12" name="Bouée 11"/>
          <p:cNvSpPr/>
          <p:nvPr/>
        </p:nvSpPr>
        <p:spPr>
          <a:xfrm>
            <a:off x="5174854" y="2924944"/>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3" name="Bouée 12"/>
          <p:cNvSpPr/>
          <p:nvPr/>
        </p:nvSpPr>
        <p:spPr>
          <a:xfrm>
            <a:off x="5174854" y="3800834"/>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4" name="Bouée 13"/>
          <p:cNvSpPr/>
          <p:nvPr/>
        </p:nvSpPr>
        <p:spPr>
          <a:xfrm>
            <a:off x="5148064" y="4581128"/>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solidFill>
                <a:schemeClr val="tx1"/>
              </a:solidFill>
            </a:endParaRPr>
          </a:p>
        </p:txBody>
      </p:sp>
      <p:sp>
        <p:nvSpPr>
          <p:cNvPr id="15" name="Bouée 14"/>
          <p:cNvSpPr/>
          <p:nvPr/>
        </p:nvSpPr>
        <p:spPr>
          <a:xfrm>
            <a:off x="5174854" y="5373216"/>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to="" calcmode="lin" valueType="num">
                                      <p:cBhvr>
                                        <p:cTn id="20" dur="1" fill="hold"/>
                                        <p:tgtEl>
                                          <p:spTgt spid="13"/>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to="" calcmode="lin" valueType="num">
                                      <p:cBhvr>
                                        <p:cTn id="23" dur="1" fill="hold"/>
                                        <p:tgtEl>
                                          <p:spTgt spid="14"/>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to="" calcmode="lin" valueType="num">
                                      <p:cBhvr>
                                        <p:cTn id="26" dur="1" fill="hold"/>
                                        <p:tgtEl>
                                          <p:spTgt spid="15"/>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2"/>
                                        </p:tgtEl>
                                        <p:attrNameLst>
                                          <p:attrName>ppt_x</p:attrName>
                                        </p:attrNameLst>
                                      </p:cBhvr>
                                      <p:tavLst>
                                        <p:tav tm="0">
                                          <p:val>
                                            <p:strVal val="ppt_x"/>
                                          </p:val>
                                        </p:tav>
                                        <p:tav tm="100000">
                                          <p:val>
                                            <p:strVal val="ppt_x"/>
                                          </p:val>
                                        </p:tav>
                                      </p:tavLst>
                                    </p:anim>
                                    <p:anim calcmode="lin" valueType="num">
                                      <p:cBhvr additive="base">
                                        <p:cTn id="31" dur="500"/>
                                        <p:tgtEl>
                                          <p:spTgt spid="12"/>
                                        </p:tgtEl>
                                        <p:attrNameLst>
                                          <p:attrName>ppt_y</p:attrName>
                                        </p:attrNameLst>
                                      </p:cBhvr>
                                      <p:tavLst>
                                        <p:tav tm="0">
                                          <p:val>
                                            <p:strVal val="ppt_y"/>
                                          </p:val>
                                        </p:tav>
                                        <p:tav tm="100000">
                                          <p:val>
                                            <p:strVal val="1+ppt_h/2"/>
                                          </p:val>
                                        </p:tav>
                                      </p:tavLst>
                                    </p:anim>
                                    <p:set>
                                      <p:cBhvr>
                                        <p:cTn id="32" dur="1" fill="hold">
                                          <p:stCondLst>
                                            <p:cond delay="499"/>
                                          </p:stCondLst>
                                        </p:cTn>
                                        <p:tgtEl>
                                          <p:spTgt spid="12"/>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13"/>
                                        </p:tgtEl>
                                        <p:attrNameLst>
                                          <p:attrName>ppt_x</p:attrName>
                                        </p:attrNameLst>
                                      </p:cBhvr>
                                      <p:tavLst>
                                        <p:tav tm="0">
                                          <p:val>
                                            <p:strVal val="ppt_x"/>
                                          </p:val>
                                        </p:tav>
                                        <p:tav tm="100000">
                                          <p:val>
                                            <p:strVal val="ppt_x"/>
                                          </p:val>
                                        </p:tav>
                                      </p:tavLst>
                                    </p:anim>
                                    <p:anim calcmode="lin" valueType="num">
                                      <p:cBhvr additive="base">
                                        <p:cTn id="35" dur="500"/>
                                        <p:tgtEl>
                                          <p:spTgt spid="13"/>
                                        </p:tgtEl>
                                        <p:attrNameLst>
                                          <p:attrName>ppt_y</p:attrName>
                                        </p:attrNameLst>
                                      </p:cBhvr>
                                      <p:tavLst>
                                        <p:tav tm="0">
                                          <p:val>
                                            <p:strVal val="ppt_y"/>
                                          </p:val>
                                        </p:tav>
                                        <p:tav tm="100000">
                                          <p:val>
                                            <p:strVal val="1+ppt_h/2"/>
                                          </p:val>
                                        </p:tav>
                                      </p:tavLst>
                                    </p:anim>
                                    <p:set>
                                      <p:cBhvr>
                                        <p:cTn id="36" dur="1" fill="hold">
                                          <p:stCondLst>
                                            <p:cond delay="499"/>
                                          </p:stCondLst>
                                        </p:cTn>
                                        <p:tgtEl>
                                          <p:spTgt spid="13"/>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15"/>
                                        </p:tgtEl>
                                        <p:attrNameLst>
                                          <p:attrName>ppt_x</p:attrName>
                                        </p:attrNameLst>
                                      </p:cBhvr>
                                      <p:tavLst>
                                        <p:tav tm="0">
                                          <p:val>
                                            <p:strVal val="ppt_x"/>
                                          </p:val>
                                        </p:tav>
                                        <p:tav tm="100000">
                                          <p:val>
                                            <p:strVal val="ppt_x"/>
                                          </p:val>
                                        </p:tav>
                                      </p:tavLst>
                                    </p:anim>
                                    <p:anim calcmode="lin" valueType="num">
                                      <p:cBhvr additive="base">
                                        <p:cTn id="39" dur="500"/>
                                        <p:tgtEl>
                                          <p:spTgt spid="15"/>
                                        </p:tgtEl>
                                        <p:attrNameLst>
                                          <p:attrName>ppt_y</p:attrName>
                                        </p:attrNameLst>
                                      </p:cBhvr>
                                      <p:tavLst>
                                        <p:tav tm="0">
                                          <p:val>
                                            <p:strVal val="ppt_y"/>
                                          </p:val>
                                        </p:tav>
                                        <p:tav tm="100000">
                                          <p:val>
                                            <p:strVal val="1+ppt_h/2"/>
                                          </p:val>
                                        </p:tav>
                                      </p:tavLst>
                                    </p:anim>
                                    <p:set>
                                      <p:cBhvr>
                                        <p:cTn id="4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animBg="1"/>
      <p:bldP spid="13" grpId="0" animBg="1"/>
      <p:bldP spid="13" grpId="1" animBg="1"/>
      <p:bldP spid="14" grpId="0" animBg="1"/>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sp>
          <p:nvSpPr>
            <p:cNvPr id="3"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5"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6"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7" name="Rectangle 6"/>
          <p:cNvSpPr/>
          <p:nvPr/>
        </p:nvSpPr>
        <p:spPr>
          <a:xfrm>
            <a:off x="0"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Introduction</a:t>
            </a:r>
            <a:endParaRPr lang="fr-FR" sz="2400" dirty="0">
              <a:solidFill>
                <a:srgbClr val="996633"/>
              </a:solidFill>
              <a:latin typeface="Times New Roman" pitchFamily="18" charset="0"/>
              <a:cs typeface="Times New Roman" pitchFamily="18" charset="0"/>
            </a:endParaRPr>
          </a:p>
        </p:txBody>
      </p:sp>
      <p:grpSp>
        <p:nvGrpSpPr>
          <p:cNvPr id="42" name="Groupe 41"/>
          <p:cNvGrpSpPr/>
          <p:nvPr/>
        </p:nvGrpSpPr>
        <p:grpSpPr>
          <a:xfrm>
            <a:off x="1835696" y="4062363"/>
            <a:ext cx="2376612" cy="2181225"/>
            <a:chOff x="1835696" y="4062363"/>
            <a:chExt cx="2376612" cy="2181225"/>
          </a:xfrm>
        </p:grpSpPr>
        <p:sp>
          <p:nvSpPr>
            <p:cNvPr id="10" name="AutoShape 3"/>
            <p:cNvSpPr>
              <a:spLocks noChangeArrowheads="1"/>
            </p:cNvSpPr>
            <p:nvPr/>
          </p:nvSpPr>
          <p:spPr bwMode="gray">
            <a:xfrm rot="5400000">
              <a:off x="1933389" y="3964670"/>
              <a:ext cx="2181225" cy="2376612"/>
            </a:xfrm>
            <a:prstGeom prst="roundRect">
              <a:avLst>
                <a:gd name="adj" fmla="val 19894"/>
              </a:avLst>
            </a:prstGeom>
            <a:gradFill rotWithShape="1">
              <a:gsLst>
                <a:gs pos="0">
                  <a:srgbClr val="FFFFFF">
                    <a:gamma/>
                    <a:shade val="78824"/>
                    <a:invGamma/>
                    <a:alpha val="98000"/>
                  </a:srgbClr>
                </a:gs>
                <a:gs pos="50000">
                  <a:srgbClr val="FFFFFF"/>
                </a:gs>
                <a:gs pos="100000">
                  <a:srgbClr val="FFFFFF">
                    <a:gamma/>
                    <a:shade val="78824"/>
                    <a:invGamma/>
                    <a:alpha val="98000"/>
                  </a:srgbClr>
                </a:gs>
              </a:gsLst>
              <a:lin ang="5400000" scaled="1"/>
            </a:gradFill>
            <a:ln w="38100" algn="ctr">
              <a:solidFill>
                <a:srgbClr val="FFFFFF"/>
              </a:solidFill>
              <a:round/>
              <a:headEnd/>
              <a:tailEnd/>
            </a:ln>
            <a:effectLst/>
          </p:spPr>
          <p:txBody>
            <a:bodyPr wrap="none" anchor="ctr"/>
            <a:lstStyle/>
            <a:p>
              <a:endParaRPr lang="fr-FR"/>
            </a:p>
          </p:txBody>
        </p:sp>
        <p:sp>
          <p:nvSpPr>
            <p:cNvPr id="13" name="Text Box 6"/>
            <p:cNvSpPr txBox="1">
              <a:spLocks noChangeArrowheads="1"/>
            </p:cNvSpPr>
            <p:nvPr/>
          </p:nvSpPr>
          <p:spPr bwMode="gray">
            <a:xfrm>
              <a:off x="1979712" y="4800054"/>
              <a:ext cx="2011362" cy="1077218"/>
            </a:xfrm>
            <a:prstGeom prst="rect">
              <a:avLst/>
            </a:prstGeom>
            <a:noFill/>
            <a:ln w="9525" algn="ctr">
              <a:noFill/>
              <a:miter lim="800000"/>
              <a:headEnd/>
              <a:tailEnd/>
            </a:ln>
            <a:effectLst/>
          </p:spPr>
          <p:txBody>
            <a:bodyPr>
              <a:spAutoFit/>
            </a:bodyPr>
            <a:lstStyle/>
            <a:p>
              <a:pPr algn="ctr" eaLnBrk="0" hangingPunct="0"/>
              <a:r>
                <a:rPr lang="en-US" sz="1600" b="1" dirty="0" smtClean="0">
                  <a:solidFill>
                    <a:srgbClr val="993300"/>
                  </a:solidFill>
                  <a:latin typeface="Arial" charset="0"/>
                </a:rPr>
                <a:t>Se </a:t>
              </a:r>
              <a:r>
                <a:rPr lang="en-US" sz="1600" b="1" dirty="0" err="1" smtClean="0">
                  <a:solidFill>
                    <a:srgbClr val="993300"/>
                  </a:solidFill>
                  <a:latin typeface="Arial" charset="0"/>
                </a:rPr>
                <a:t>conservent</a:t>
              </a:r>
              <a:r>
                <a:rPr lang="en-US" sz="1600" b="1" dirty="0" smtClean="0">
                  <a:solidFill>
                    <a:srgbClr val="993300"/>
                  </a:solidFill>
                  <a:latin typeface="Arial" charset="0"/>
                </a:rPr>
                <a:t> </a:t>
              </a:r>
              <a:r>
                <a:rPr lang="en-US" sz="1600" b="1" dirty="0" err="1" smtClean="0">
                  <a:solidFill>
                    <a:srgbClr val="993300"/>
                  </a:solidFill>
                  <a:latin typeface="Arial" charset="0"/>
                </a:rPr>
                <a:t>facilement</a:t>
              </a:r>
              <a:r>
                <a:rPr lang="en-US" sz="1600" b="1" dirty="0" smtClean="0">
                  <a:solidFill>
                    <a:srgbClr val="993300"/>
                  </a:solidFill>
                  <a:latin typeface="Arial" charset="0"/>
                </a:rPr>
                <a:t> à </a:t>
              </a:r>
              <a:r>
                <a:rPr lang="en-US" sz="1600" b="1" dirty="0" err="1" smtClean="0">
                  <a:solidFill>
                    <a:srgbClr val="993300"/>
                  </a:solidFill>
                  <a:latin typeface="Arial" charset="0"/>
                </a:rPr>
                <a:t>température</a:t>
              </a:r>
              <a:r>
                <a:rPr lang="en-US" sz="1600" b="1" dirty="0" smtClean="0">
                  <a:solidFill>
                    <a:srgbClr val="993300"/>
                  </a:solidFill>
                  <a:latin typeface="Arial" charset="0"/>
                </a:rPr>
                <a:t> </a:t>
              </a:r>
              <a:r>
                <a:rPr lang="en-US" sz="1600" b="1" dirty="0" err="1" smtClean="0">
                  <a:solidFill>
                    <a:srgbClr val="993300"/>
                  </a:solidFill>
                  <a:latin typeface="Arial" charset="0"/>
                </a:rPr>
                <a:t>ambiante</a:t>
              </a:r>
              <a:endParaRPr lang="en-US" sz="1600" dirty="0">
                <a:solidFill>
                  <a:srgbClr val="993300"/>
                </a:solidFill>
                <a:latin typeface="Arial" charset="0"/>
              </a:endParaRPr>
            </a:p>
          </p:txBody>
        </p:sp>
      </p:grpSp>
      <p:sp>
        <p:nvSpPr>
          <p:cNvPr id="15" name="AutoShape 27"/>
          <p:cNvSpPr>
            <a:spLocks noChangeArrowheads="1"/>
          </p:cNvSpPr>
          <p:nvPr/>
        </p:nvSpPr>
        <p:spPr bwMode="gray">
          <a:xfrm flipV="1">
            <a:off x="2230760" y="2635523"/>
            <a:ext cx="1981200" cy="1371600"/>
          </a:xfrm>
          <a:prstGeom prst="triangle">
            <a:avLst>
              <a:gd name="adj" fmla="val 50000"/>
            </a:avLst>
          </a:prstGeom>
          <a:gradFill rotWithShape="1">
            <a:gsLst>
              <a:gs pos="0">
                <a:schemeClr val="accent2"/>
              </a:gs>
              <a:gs pos="100000">
                <a:schemeClr val="accent2">
                  <a:gamma/>
                  <a:tint val="0"/>
                  <a:invGamma/>
                </a:schemeClr>
              </a:gs>
            </a:gsLst>
            <a:lin ang="5400000" scaled="1"/>
          </a:gradFill>
          <a:ln w="9525">
            <a:noFill/>
            <a:miter lim="800000"/>
            <a:headEnd/>
            <a:tailEnd/>
          </a:ln>
          <a:effectLst/>
        </p:spPr>
        <p:txBody>
          <a:bodyPr wrap="none" anchor="ctr"/>
          <a:lstStyle/>
          <a:p>
            <a:endParaRPr lang="fr-FR"/>
          </a:p>
        </p:txBody>
      </p:sp>
      <p:sp>
        <p:nvSpPr>
          <p:cNvPr id="24" name="AutoShape 28"/>
          <p:cNvSpPr>
            <a:spLocks noChangeArrowheads="1"/>
          </p:cNvSpPr>
          <p:nvPr/>
        </p:nvSpPr>
        <p:spPr bwMode="gray">
          <a:xfrm flipV="1">
            <a:off x="5004048" y="2628904"/>
            <a:ext cx="1981200" cy="1371600"/>
          </a:xfrm>
          <a:prstGeom prst="triangle">
            <a:avLst>
              <a:gd name="adj" fmla="val 50000"/>
            </a:avLst>
          </a:prstGeom>
          <a:gradFill>
            <a:gsLst>
              <a:gs pos="0">
                <a:srgbClr val="FFEFD1"/>
              </a:gs>
              <a:gs pos="64999">
                <a:srgbClr val="F0EBD5"/>
              </a:gs>
              <a:gs pos="100000">
                <a:srgbClr val="D1C39F"/>
              </a:gs>
            </a:gsLst>
            <a:lin ang="5400000" scaled="0"/>
          </a:gradFill>
          <a:ln w="9525">
            <a:noFill/>
            <a:miter lim="800000"/>
            <a:headEnd/>
            <a:tailEnd/>
          </a:ln>
          <a:effectLst/>
        </p:spPr>
        <p:txBody>
          <a:bodyPr wrap="none" anchor="ctr"/>
          <a:lstStyle/>
          <a:p>
            <a:endParaRPr lang="fr-FR"/>
          </a:p>
        </p:txBody>
      </p:sp>
      <p:grpSp>
        <p:nvGrpSpPr>
          <p:cNvPr id="41" name="Groupe 40"/>
          <p:cNvGrpSpPr/>
          <p:nvPr/>
        </p:nvGrpSpPr>
        <p:grpSpPr>
          <a:xfrm>
            <a:off x="2103884" y="2060848"/>
            <a:ext cx="5060404" cy="555377"/>
            <a:chOff x="2103884" y="2060848"/>
            <a:chExt cx="5060404" cy="555377"/>
          </a:xfrm>
        </p:grpSpPr>
        <p:sp>
          <p:nvSpPr>
            <p:cNvPr id="28" name="AutoShape 25"/>
            <p:cNvSpPr>
              <a:spLocks noChangeArrowheads="1"/>
            </p:cNvSpPr>
            <p:nvPr/>
          </p:nvSpPr>
          <p:spPr bwMode="gray">
            <a:xfrm>
              <a:off x="2103884" y="2132856"/>
              <a:ext cx="2324100" cy="481013"/>
            </a:xfrm>
            <a:prstGeom prst="roundRect">
              <a:avLst>
                <a:gd name="adj" fmla="val 50000"/>
              </a:avLst>
            </a:prstGeom>
            <a:solidFill>
              <a:srgbClr val="CC6600"/>
            </a:solidFill>
            <a:ln w="9525" algn="ctr">
              <a:noFill/>
              <a:round/>
              <a:headEnd/>
              <a:tailEnd/>
            </a:ln>
            <a:effectLst/>
          </p:spPr>
          <p:txBody>
            <a:bodyPr wrap="none" anchor="ctr"/>
            <a:lstStyle/>
            <a:p>
              <a:r>
                <a:rPr lang="fr-FR" dirty="0" smtClean="0"/>
                <a:t>       </a:t>
              </a:r>
              <a:r>
                <a:rPr lang="fr-FR" sz="2000" b="1" dirty="0" smtClean="0">
                  <a:solidFill>
                    <a:schemeClr val="bg1"/>
                  </a:solidFill>
                  <a:latin typeface="Times New Roman" pitchFamily="18" charset="0"/>
                  <a:cs typeface="Times New Roman" pitchFamily="18" charset="0"/>
                </a:rPr>
                <a:t>Pâtes sèches</a:t>
              </a:r>
              <a:endParaRPr lang="fr-FR" sz="2000" b="1" dirty="0">
                <a:solidFill>
                  <a:schemeClr val="bg1"/>
                </a:solidFill>
                <a:latin typeface="Times New Roman" pitchFamily="18" charset="0"/>
                <a:cs typeface="Times New Roman" pitchFamily="18" charset="0"/>
              </a:endParaRPr>
            </a:p>
          </p:txBody>
        </p:sp>
        <p:pic>
          <p:nvPicPr>
            <p:cNvPr id="29" name="Picture 14" descr="Picture2"/>
            <p:cNvPicPr>
              <a:picLocks noChangeAspect="1" noChangeArrowheads="1"/>
            </p:cNvPicPr>
            <p:nvPr/>
          </p:nvPicPr>
          <p:blipFill>
            <a:blip r:embed="rId5" cstate="print"/>
            <a:srcRect/>
            <a:stretch>
              <a:fillRect/>
            </a:stretch>
          </p:blipFill>
          <p:spPr bwMode="gray">
            <a:xfrm>
              <a:off x="2123728" y="2132856"/>
              <a:ext cx="504056" cy="394610"/>
            </a:xfrm>
            <a:prstGeom prst="rect">
              <a:avLst/>
            </a:prstGeom>
            <a:noFill/>
          </p:spPr>
        </p:pic>
        <p:grpSp>
          <p:nvGrpSpPr>
            <p:cNvPr id="40" name="Groupe 39"/>
            <p:cNvGrpSpPr/>
            <p:nvPr/>
          </p:nvGrpSpPr>
          <p:grpSpPr>
            <a:xfrm>
              <a:off x="4781450" y="2060848"/>
              <a:ext cx="2382838" cy="555377"/>
              <a:chOff x="4781450" y="2060848"/>
              <a:chExt cx="2382838" cy="555377"/>
            </a:xfrm>
          </p:grpSpPr>
          <p:grpSp>
            <p:nvGrpSpPr>
              <p:cNvPr id="22" name="Group 15"/>
              <p:cNvGrpSpPr>
                <a:grpSpLocks/>
              </p:cNvGrpSpPr>
              <p:nvPr/>
            </p:nvGrpSpPr>
            <p:grpSpPr bwMode="auto">
              <a:xfrm>
                <a:off x="4781450" y="2078062"/>
                <a:ext cx="2382838" cy="538163"/>
                <a:chOff x="2251" y="1126"/>
                <a:chExt cx="1501" cy="339"/>
              </a:xfrm>
              <a:solidFill>
                <a:srgbClr val="CAAB5E"/>
              </a:solidFill>
            </p:grpSpPr>
            <p:sp>
              <p:nvSpPr>
                <p:cNvPr id="25" name="AutoShape 16"/>
                <p:cNvSpPr>
                  <a:spLocks noChangeArrowheads="1"/>
                </p:cNvSpPr>
                <p:nvPr/>
              </p:nvSpPr>
              <p:spPr bwMode="gray">
                <a:xfrm>
                  <a:off x="2251" y="1126"/>
                  <a:ext cx="1501" cy="339"/>
                </a:xfrm>
                <a:prstGeom prst="roundRect">
                  <a:avLst>
                    <a:gd name="adj" fmla="val 50000"/>
                  </a:avLst>
                </a:prstGeom>
                <a:grpFill/>
                <a:ln w="9525" algn="ctr">
                  <a:noFill/>
                  <a:round/>
                  <a:headEnd/>
                  <a:tailEnd/>
                </a:ln>
                <a:effectLst>
                  <a:outerShdw dist="40161" dir="4293903" algn="ctr" rotWithShape="0">
                    <a:srgbClr val="FFFFCC">
                      <a:alpha val="50000"/>
                    </a:srgbClr>
                  </a:outerShdw>
                </a:effectLst>
              </p:spPr>
              <p:txBody>
                <a:bodyPr wrap="none" anchor="ctr"/>
                <a:lstStyle/>
                <a:p>
                  <a:endParaRPr lang="fr-FR"/>
                </a:p>
              </p:txBody>
            </p:sp>
            <p:sp>
              <p:nvSpPr>
                <p:cNvPr id="26" name="AutoShape 17"/>
                <p:cNvSpPr>
                  <a:spLocks noChangeArrowheads="1"/>
                </p:cNvSpPr>
                <p:nvPr/>
              </p:nvSpPr>
              <p:spPr bwMode="gray">
                <a:xfrm>
                  <a:off x="2269" y="1145"/>
                  <a:ext cx="1465" cy="303"/>
                </a:xfrm>
                <a:prstGeom prst="roundRect">
                  <a:avLst>
                    <a:gd name="adj" fmla="val 50000"/>
                  </a:avLst>
                </a:prstGeom>
                <a:grpFill/>
                <a:ln w="9525" algn="ctr">
                  <a:noFill/>
                  <a:round/>
                  <a:headEnd/>
                  <a:tailEnd/>
                </a:ln>
                <a:effectLst/>
              </p:spPr>
              <p:txBody>
                <a:bodyPr wrap="none" anchor="ctr"/>
                <a:lstStyle/>
                <a:p>
                  <a:endParaRPr lang="fr-FR"/>
                </a:p>
              </p:txBody>
            </p:sp>
          </p:grpSp>
          <p:pic>
            <p:nvPicPr>
              <p:cNvPr id="30" name="Picture 14" descr="Picture2"/>
              <p:cNvPicPr>
                <a:picLocks noChangeAspect="1" noChangeArrowheads="1"/>
              </p:cNvPicPr>
              <p:nvPr/>
            </p:nvPicPr>
            <p:blipFill>
              <a:blip r:embed="rId5" cstate="print"/>
              <a:srcRect/>
              <a:stretch>
                <a:fillRect/>
              </a:stretch>
            </p:blipFill>
            <p:spPr bwMode="gray">
              <a:xfrm>
                <a:off x="4788024" y="2060848"/>
                <a:ext cx="504056" cy="394610"/>
              </a:xfrm>
              <a:prstGeom prst="rect">
                <a:avLst/>
              </a:prstGeom>
              <a:noFill/>
            </p:spPr>
          </p:pic>
          <p:sp>
            <p:nvSpPr>
              <p:cNvPr id="31" name="Rectangle 30"/>
              <p:cNvSpPr/>
              <p:nvPr/>
            </p:nvSpPr>
            <p:spPr>
              <a:xfrm>
                <a:off x="5364088" y="2132856"/>
                <a:ext cx="1699504" cy="400110"/>
              </a:xfrm>
              <a:prstGeom prst="rect">
                <a:avLst/>
              </a:prstGeom>
            </p:spPr>
            <p:txBody>
              <a:bodyPr wrap="none">
                <a:spAutoFit/>
              </a:bodyPr>
              <a:lstStyle/>
              <a:p>
                <a:r>
                  <a:rPr lang="fr-FR" sz="2000" b="1" dirty="0" smtClean="0">
                    <a:solidFill>
                      <a:schemeClr val="bg1"/>
                    </a:solidFill>
                    <a:latin typeface="Times New Roman" pitchFamily="18" charset="0"/>
                    <a:cs typeface="Times New Roman" pitchFamily="18" charset="0"/>
                  </a:rPr>
                  <a:t>Pâtes fraiches</a:t>
                </a:r>
                <a:endParaRPr lang="fr-FR" sz="2000" b="1" dirty="0"/>
              </a:p>
            </p:txBody>
          </p:sp>
        </p:grpSp>
      </p:grpSp>
      <p:grpSp>
        <p:nvGrpSpPr>
          <p:cNvPr id="35" name="Groupe 34"/>
          <p:cNvGrpSpPr/>
          <p:nvPr/>
        </p:nvGrpSpPr>
        <p:grpSpPr>
          <a:xfrm>
            <a:off x="2699792" y="1196752"/>
            <a:ext cx="3960440" cy="576064"/>
            <a:chOff x="2699792" y="1124744"/>
            <a:chExt cx="3960440" cy="576064"/>
          </a:xfrm>
        </p:grpSpPr>
        <p:sp>
          <p:nvSpPr>
            <p:cNvPr id="27" name="Rectangle à coins arrondis 26"/>
            <p:cNvSpPr/>
            <p:nvPr/>
          </p:nvSpPr>
          <p:spPr>
            <a:xfrm>
              <a:off x="2699792" y="1124744"/>
              <a:ext cx="3960440" cy="576064"/>
            </a:xfrm>
            <a:prstGeom prst="round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smtClean="0">
                  <a:solidFill>
                    <a:srgbClr val="993300"/>
                  </a:solidFill>
                  <a:latin typeface="Times New Roman" pitchFamily="18" charset="0"/>
                  <a:cs typeface="Times New Roman" pitchFamily="18" charset="0"/>
                </a:rPr>
                <a:t>Pâtes alimentaires</a:t>
              </a:r>
            </a:p>
          </p:txBody>
        </p:sp>
        <p:pic>
          <p:nvPicPr>
            <p:cNvPr id="33" name="Picture 14" descr="Picture2"/>
            <p:cNvPicPr>
              <a:picLocks noChangeAspect="1" noChangeArrowheads="1"/>
            </p:cNvPicPr>
            <p:nvPr/>
          </p:nvPicPr>
          <p:blipFill>
            <a:blip r:embed="rId5" cstate="print"/>
            <a:srcRect/>
            <a:stretch>
              <a:fillRect/>
            </a:stretch>
          </p:blipFill>
          <p:spPr bwMode="gray">
            <a:xfrm>
              <a:off x="2699792" y="1124744"/>
              <a:ext cx="504056" cy="394610"/>
            </a:xfrm>
            <a:prstGeom prst="rect">
              <a:avLst/>
            </a:prstGeom>
            <a:noFill/>
          </p:spPr>
        </p:pic>
      </p:grpSp>
      <p:grpSp>
        <p:nvGrpSpPr>
          <p:cNvPr id="36" name="Groupe 35"/>
          <p:cNvGrpSpPr/>
          <p:nvPr/>
        </p:nvGrpSpPr>
        <p:grpSpPr>
          <a:xfrm>
            <a:off x="4964011" y="4071942"/>
            <a:ext cx="2416300" cy="2181225"/>
            <a:chOff x="4964011" y="4056087"/>
            <a:chExt cx="2416300" cy="2181225"/>
          </a:xfrm>
        </p:grpSpPr>
        <p:sp>
          <p:nvSpPr>
            <p:cNvPr id="19" name="AutoShape 7"/>
            <p:cNvSpPr>
              <a:spLocks noChangeArrowheads="1"/>
            </p:cNvSpPr>
            <p:nvPr/>
          </p:nvSpPr>
          <p:spPr bwMode="gray">
            <a:xfrm rot="5400000">
              <a:off x="5081548" y="3938550"/>
              <a:ext cx="2181225" cy="2416300"/>
            </a:xfrm>
            <a:prstGeom prst="roundRect">
              <a:avLst>
                <a:gd name="adj" fmla="val 19894"/>
              </a:avLst>
            </a:prstGeom>
            <a:gradFill rotWithShape="1">
              <a:gsLst>
                <a:gs pos="0">
                  <a:srgbClr val="FFFFFF">
                    <a:gamma/>
                    <a:shade val="78824"/>
                    <a:invGamma/>
                    <a:alpha val="98000"/>
                  </a:srgbClr>
                </a:gs>
                <a:gs pos="50000">
                  <a:srgbClr val="FFFFFF"/>
                </a:gs>
                <a:gs pos="100000">
                  <a:srgbClr val="FFFFFF">
                    <a:gamma/>
                    <a:shade val="78824"/>
                    <a:invGamma/>
                    <a:alpha val="98000"/>
                  </a:srgbClr>
                </a:gs>
              </a:gsLst>
              <a:lin ang="5400000" scaled="1"/>
            </a:gradFill>
            <a:ln w="38100" algn="ctr">
              <a:solidFill>
                <a:srgbClr val="FFFFFF"/>
              </a:solidFill>
              <a:round/>
              <a:headEnd/>
              <a:tailEnd/>
            </a:ln>
            <a:effectLst/>
          </p:spPr>
          <p:txBody>
            <a:bodyPr wrap="none" anchor="ctr"/>
            <a:lstStyle/>
            <a:p>
              <a:endParaRPr lang="fr-FR"/>
            </a:p>
          </p:txBody>
        </p:sp>
        <p:sp>
          <p:nvSpPr>
            <p:cNvPr id="34" name="Text Box 6"/>
            <p:cNvSpPr txBox="1">
              <a:spLocks noChangeArrowheads="1"/>
            </p:cNvSpPr>
            <p:nvPr/>
          </p:nvSpPr>
          <p:spPr bwMode="gray">
            <a:xfrm>
              <a:off x="5076056" y="4784199"/>
              <a:ext cx="2160240" cy="1323439"/>
            </a:xfrm>
            <a:prstGeom prst="rect">
              <a:avLst/>
            </a:prstGeom>
            <a:noFill/>
            <a:ln w="9525" algn="ctr">
              <a:noFill/>
              <a:miter lim="800000"/>
              <a:headEnd/>
              <a:tailEnd/>
            </a:ln>
            <a:effectLst/>
          </p:spPr>
          <p:txBody>
            <a:bodyPr wrap="square">
              <a:spAutoFit/>
            </a:bodyPr>
            <a:lstStyle/>
            <a:p>
              <a:pPr algn="ctr" eaLnBrk="0" hangingPunct="0"/>
              <a:r>
                <a:rPr lang="en-US" sz="1600" b="1" dirty="0" smtClean="0">
                  <a:solidFill>
                    <a:srgbClr val="993300"/>
                  </a:solidFill>
                  <a:latin typeface="Arial" charset="0"/>
                </a:rPr>
                <a:t>Se </a:t>
              </a:r>
              <a:r>
                <a:rPr lang="en-US" sz="1600" b="1" dirty="0" err="1" smtClean="0">
                  <a:solidFill>
                    <a:srgbClr val="993300"/>
                  </a:solidFill>
                  <a:latin typeface="Arial" charset="0"/>
                </a:rPr>
                <a:t>conservent</a:t>
              </a:r>
              <a:r>
                <a:rPr lang="en-US" sz="1600" b="1" dirty="0" smtClean="0">
                  <a:solidFill>
                    <a:srgbClr val="993300"/>
                  </a:solidFill>
                  <a:latin typeface="Arial" charset="0"/>
                </a:rPr>
                <a:t> à </a:t>
              </a:r>
              <a:r>
                <a:rPr lang="en-US" sz="1600" b="1" dirty="0" err="1" smtClean="0">
                  <a:solidFill>
                    <a:srgbClr val="993300"/>
                  </a:solidFill>
                  <a:latin typeface="Arial" charset="0"/>
                </a:rPr>
                <a:t>basse</a:t>
              </a:r>
              <a:r>
                <a:rPr lang="en-US" sz="1600" b="1" dirty="0" smtClean="0">
                  <a:solidFill>
                    <a:srgbClr val="993300"/>
                  </a:solidFill>
                  <a:latin typeface="Arial" charset="0"/>
                </a:rPr>
                <a:t> </a:t>
              </a:r>
              <a:r>
                <a:rPr lang="en-US" sz="1600" b="1" dirty="0" err="1" smtClean="0">
                  <a:solidFill>
                    <a:srgbClr val="993300"/>
                  </a:solidFill>
                  <a:latin typeface="Arial" charset="0"/>
                </a:rPr>
                <a:t>température</a:t>
              </a:r>
              <a:r>
                <a:rPr lang="en-US" sz="1600" b="1" dirty="0" smtClean="0">
                  <a:solidFill>
                    <a:srgbClr val="993300"/>
                  </a:solidFill>
                  <a:latin typeface="Arial" charset="0"/>
                </a:rPr>
                <a:t> (après </a:t>
              </a:r>
              <a:r>
                <a:rPr lang="en-US" sz="1600" b="1" dirty="0" err="1" smtClean="0">
                  <a:solidFill>
                    <a:srgbClr val="993300"/>
                  </a:solidFill>
                  <a:latin typeface="Arial" charset="0"/>
                </a:rPr>
                <a:t>pasteurisation</a:t>
              </a:r>
              <a:r>
                <a:rPr lang="en-US" sz="1600" b="1" dirty="0" smtClean="0">
                  <a:solidFill>
                    <a:srgbClr val="993300"/>
                  </a:solidFill>
                  <a:latin typeface="Arial" charset="0"/>
                </a:rPr>
                <a:t> </a:t>
              </a:r>
              <a:r>
                <a:rPr lang="en-US" sz="1600" b="1" dirty="0" err="1" smtClean="0">
                  <a:solidFill>
                    <a:srgbClr val="993300"/>
                  </a:solidFill>
                  <a:latin typeface="Arial" charset="0"/>
                </a:rPr>
                <a:t>ou</a:t>
              </a:r>
              <a:r>
                <a:rPr lang="en-US" sz="1600" b="1" dirty="0" smtClean="0">
                  <a:solidFill>
                    <a:srgbClr val="993300"/>
                  </a:solidFill>
                  <a:latin typeface="Arial" charset="0"/>
                </a:rPr>
                <a:t> </a:t>
              </a:r>
              <a:r>
                <a:rPr lang="en-US" sz="1600" b="1" dirty="0" err="1" smtClean="0">
                  <a:solidFill>
                    <a:srgbClr val="993300"/>
                  </a:solidFill>
                  <a:latin typeface="Arial" charset="0"/>
                </a:rPr>
                <a:t>stérilisation</a:t>
              </a:r>
              <a:r>
                <a:rPr lang="en-US" sz="1600" b="1" dirty="0" smtClean="0">
                  <a:solidFill>
                    <a:srgbClr val="993300"/>
                  </a:solidFill>
                  <a:latin typeface="Arial" charset="0"/>
                </a:rPr>
                <a:t>)</a:t>
              </a:r>
              <a:endParaRPr lang="en-US" sz="1600" dirty="0">
                <a:solidFill>
                  <a:srgbClr val="993300"/>
                </a:solidFill>
                <a:latin typeface="Arial" charset="0"/>
              </a:endParaRPr>
            </a:p>
          </p:txBody>
        </p:sp>
      </p:grpSp>
      <p:sp>
        <p:nvSpPr>
          <p:cNvPr id="37" name="Espace réservé du numéro de diapositive 36"/>
          <p:cNvSpPr>
            <a:spLocks noGrp="1"/>
          </p:cNvSpPr>
          <p:nvPr>
            <p:ph type="sldNum" sz="quarter" idx="12"/>
          </p:nvPr>
        </p:nvSpPr>
        <p:spPr/>
        <p:txBody>
          <a:bodyPr/>
          <a:lstStyle/>
          <a:p>
            <a:fld id="{595DA4C4-1FAB-46A1-BC97-01521FB48311}" type="slidenum">
              <a:rPr lang="es-ES" smtClean="0"/>
              <a:pPr/>
              <a:t>4</a:t>
            </a:fld>
            <a:endParaRPr lang="es-ES"/>
          </a:p>
        </p:txBody>
      </p:sp>
      <p:grpSp>
        <p:nvGrpSpPr>
          <p:cNvPr id="43" name="Groupe 42"/>
          <p:cNvGrpSpPr/>
          <p:nvPr/>
        </p:nvGrpSpPr>
        <p:grpSpPr>
          <a:xfrm>
            <a:off x="1835696" y="4100002"/>
            <a:ext cx="2664296" cy="481126"/>
            <a:chOff x="1835696" y="4037286"/>
            <a:chExt cx="2664296" cy="481126"/>
          </a:xfrm>
        </p:grpSpPr>
        <p:sp>
          <p:nvSpPr>
            <p:cNvPr id="44" name="Freeform 4"/>
            <p:cNvSpPr>
              <a:spLocks/>
            </p:cNvSpPr>
            <p:nvPr/>
          </p:nvSpPr>
          <p:spPr bwMode="gray">
            <a:xfrm>
              <a:off x="1835696" y="4037286"/>
              <a:ext cx="2365499" cy="481012"/>
            </a:xfrm>
            <a:custGeom>
              <a:avLst/>
              <a:gdLst/>
              <a:ahLst/>
              <a:cxnLst>
                <a:cxn ang="0">
                  <a:pos x="5" y="303"/>
                </a:cxn>
                <a:cxn ang="0">
                  <a:pos x="21" y="177"/>
                </a:cxn>
                <a:cxn ang="0">
                  <a:pos x="172" y="22"/>
                </a:cxn>
                <a:cxn ang="0">
                  <a:pos x="361" y="11"/>
                </a:cxn>
                <a:cxn ang="0">
                  <a:pos x="932" y="12"/>
                </a:cxn>
                <a:cxn ang="0">
                  <a:pos x="1070" y="14"/>
                </a:cxn>
                <a:cxn ang="0">
                  <a:pos x="1260" y="189"/>
                </a:cxn>
                <a:cxn ang="0">
                  <a:pos x="1266" y="302"/>
                </a:cxn>
                <a:cxn ang="0">
                  <a:pos x="5" y="303"/>
                </a:cxn>
              </a:cxnLst>
              <a:rect l="0" t="0" r="r" b="b"/>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rgbClr val="FFC000">
                <a:alpha val="50000"/>
              </a:srgbClr>
            </a:solidFill>
            <a:ln w="38100" cap="flat" cmpd="sng">
              <a:noFill/>
              <a:prstDash val="solid"/>
              <a:round/>
              <a:headEnd/>
              <a:tailEnd/>
            </a:ln>
            <a:effectLst/>
          </p:spPr>
          <p:txBody>
            <a:bodyPr wrap="none" anchor="ctr"/>
            <a:lstStyle/>
            <a:p>
              <a:endParaRPr lang="fr-FR"/>
            </a:p>
          </p:txBody>
        </p:sp>
        <p:sp>
          <p:nvSpPr>
            <p:cNvPr id="45" name="Rectangle 5"/>
            <p:cNvSpPr>
              <a:spLocks noChangeArrowheads="1"/>
            </p:cNvSpPr>
            <p:nvPr/>
          </p:nvSpPr>
          <p:spPr bwMode="gray">
            <a:xfrm>
              <a:off x="1907704" y="4149080"/>
              <a:ext cx="2592288" cy="369332"/>
            </a:xfrm>
            <a:prstGeom prst="rect">
              <a:avLst/>
            </a:prstGeom>
            <a:noFill/>
            <a:ln w="9525" algn="ctr">
              <a:noFill/>
              <a:miter lim="800000"/>
              <a:headEnd/>
              <a:tailEnd/>
            </a:ln>
            <a:effectLst/>
          </p:spPr>
          <p:txBody>
            <a:bodyPr wrap="square">
              <a:spAutoFit/>
            </a:bodyPr>
            <a:lstStyle/>
            <a:p>
              <a:r>
                <a:rPr lang="en-US" dirty="0" smtClean="0">
                  <a:solidFill>
                    <a:srgbClr val="993300"/>
                  </a:solidFill>
                  <a:latin typeface="Times New Roman" pitchFamily="18" charset="0"/>
                  <a:cs typeface="Times New Roman" pitchFamily="18" charset="0"/>
                </a:rPr>
                <a:t>73% des </a:t>
              </a:r>
              <a:r>
                <a:rPr lang="en-US" dirty="0" err="1" smtClean="0">
                  <a:solidFill>
                    <a:srgbClr val="993300"/>
                  </a:solidFill>
                  <a:latin typeface="Times New Roman" pitchFamily="18" charset="0"/>
                  <a:cs typeface="Times New Roman" pitchFamily="18" charset="0"/>
                </a:rPr>
                <a:t>pâtes</a:t>
              </a:r>
              <a:r>
                <a:rPr lang="en-US" dirty="0" smtClean="0">
                  <a:solidFill>
                    <a:srgbClr val="993300"/>
                  </a:solidFill>
                  <a:latin typeface="Times New Roman" pitchFamily="18" charset="0"/>
                  <a:cs typeface="Times New Roman" pitchFamily="18" charset="0"/>
                </a:rPr>
                <a:t> </a:t>
              </a:r>
              <a:r>
                <a:rPr lang="en-US" dirty="0" err="1" smtClean="0">
                  <a:solidFill>
                    <a:srgbClr val="993300"/>
                  </a:solidFill>
                  <a:latin typeface="Times New Roman" pitchFamily="18" charset="0"/>
                  <a:cs typeface="Times New Roman" pitchFamily="18" charset="0"/>
                </a:rPr>
                <a:t>vendues</a:t>
              </a:r>
              <a:endParaRPr lang="en-US" dirty="0">
                <a:solidFill>
                  <a:srgbClr val="993300"/>
                </a:solidFill>
                <a:latin typeface="Times New Roman" pitchFamily="18" charset="0"/>
                <a:cs typeface="Times New Roman" pitchFamily="18" charset="0"/>
              </a:endParaRPr>
            </a:p>
          </p:txBody>
        </p:sp>
      </p:grpSp>
      <p:grpSp>
        <p:nvGrpSpPr>
          <p:cNvPr id="38" name="Groupe 37"/>
          <p:cNvGrpSpPr/>
          <p:nvPr/>
        </p:nvGrpSpPr>
        <p:grpSpPr>
          <a:xfrm>
            <a:off x="4932040" y="4100115"/>
            <a:ext cx="2592288" cy="481013"/>
            <a:chOff x="4932040" y="4052912"/>
            <a:chExt cx="2592288" cy="481013"/>
          </a:xfrm>
        </p:grpSpPr>
        <p:sp>
          <p:nvSpPr>
            <p:cNvPr id="46" name="Freeform 8"/>
            <p:cNvSpPr>
              <a:spLocks/>
            </p:cNvSpPr>
            <p:nvPr/>
          </p:nvSpPr>
          <p:spPr bwMode="gray">
            <a:xfrm>
              <a:off x="4979888" y="4052912"/>
              <a:ext cx="2400424" cy="481013"/>
            </a:xfrm>
            <a:custGeom>
              <a:avLst/>
              <a:gdLst/>
              <a:ahLst/>
              <a:cxnLst>
                <a:cxn ang="0">
                  <a:pos x="6" y="297"/>
                </a:cxn>
                <a:cxn ang="0">
                  <a:pos x="18" y="174"/>
                </a:cxn>
                <a:cxn ang="0">
                  <a:pos x="171" y="30"/>
                </a:cxn>
                <a:cxn ang="0">
                  <a:pos x="352" y="13"/>
                </a:cxn>
                <a:cxn ang="0">
                  <a:pos x="922" y="10"/>
                </a:cxn>
                <a:cxn ang="0">
                  <a:pos x="1061" y="12"/>
                </a:cxn>
                <a:cxn ang="0">
                  <a:pos x="1251" y="190"/>
                </a:cxn>
                <a:cxn ang="0">
                  <a:pos x="1257" y="303"/>
                </a:cxn>
                <a:cxn ang="0">
                  <a:pos x="6" y="297"/>
                </a:cxn>
              </a:cxnLst>
              <a:rect l="0" t="0" r="r" b="b"/>
              <a:pathLst>
                <a:path w="1261" h="303">
                  <a:moveTo>
                    <a:pt x="6" y="297"/>
                  </a:moveTo>
                  <a:cubicBezTo>
                    <a:pt x="6" y="297"/>
                    <a:pt x="0" y="225"/>
                    <a:pt x="18" y="174"/>
                  </a:cubicBezTo>
                  <a:cubicBezTo>
                    <a:pt x="36" y="123"/>
                    <a:pt x="105" y="45"/>
                    <a:pt x="171" y="30"/>
                  </a:cubicBezTo>
                  <a:cubicBezTo>
                    <a:pt x="237" y="15"/>
                    <a:pt x="227" y="16"/>
                    <a:pt x="352" y="13"/>
                  </a:cubicBezTo>
                  <a:cubicBezTo>
                    <a:pt x="477" y="10"/>
                    <a:pt x="804" y="10"/>
                    <a:pt x="922" y="10"/>
                  </a:cubicBezTo>
                  <a:cubicBezTo>
                    <a:pt x="1039" y="10"/>
                    <a:pt x="988" y="0"/>
                    <a:pt x="1061" y="12"/>
                  </a:cubicBezTo>
                  <a:cubicBezTo>
                    <a:pt x="1133" y="24"/>
                    <a:pt x="1206" y="83"/>
                    <a:pt x="1251" y="190"/>
                  </a:cubicBezTo>
                  <a:cubicBezTo>
                    <a:pt x="1261" y="263"/>
                    <a:pt x="1257" y="303"/>
                    <a:pt x="1257" y="303"/>
                  </a:cubicBezTo>
                  <a:lnTo>
                    <a:pt x="6" y="297"/>
                  </a:lnTo>
                  <a:close/>
                </a:path>
              </a:pathLst>
            </a:custGeom>
            <a:solidFill>
              <a:srgbClr val="CC6600">
                <a:alpha val="50000"/>
              </a:srgbClr>
            </a:solidFill>
            <a:ln w="38100" cap="flat" cmpd="sng">
              <a:noFill/>
              <a:prstDash val="solid"/>
              <a:round/>
              <a:headEnd/>
              <a:tailEnd/>
            </a:ln>
            <a:effectLst/>
          </p:spPr>
          <p:txBody>
            <a:bodyPr wrap="none" anchor="ctr"/>
            <a:lstStyle/>
            <a:p>
              <a:endParaRPr lang="fr-FR"/>
            </a:p>
          </p:txBody>
        </p:sp>
        <p:sp>
          <p:nvSpPr>
            <p:cNvPr id="47" name="Rectangle 5"/>
            <p:cNvSpPr>
              <a:spLocks noChangeArrowheads="1"/>
            </p:cNvSpPr>
            <p:nvPr/>
          </p:nvSpPr>
          <p:spPr bwMode="gray">
            <a:xfrm>
              <a:off x="4932040" y="4139788"/>
              <a:ext cx="2592288" cy="369332"/>
            </a:xfrm>
            <a:prstGeom prst="rect">
              <a:avLst/>
            </a:prstGeom>
            <a:noFill/>
            <a:ln w="9525" algn="ctr">
              <a:noFill/>
              <a:miter lim="800000"/>
              <a:headEnd/>
              <a:tailEnd/>
            </a:ln>
            <a:effectLst/>
          </p:spPr>
          <p:txBody>
            <a:bodyPr wrap="square">
              <a:spAutoFit/>
            </a:bodyPr>
            <a:lstStyle/>
            <a:p>
              <a:r>
                <a:rPr lang="en-US" dirty="0" smtClean="0">
                  <a:solidFill>
                    <a:schemeClr val="bg1"/>
                  </a:solidFill>
                  <a:latin typeface="Times New Roman" pitchFamily="18" charset="0"/>
                  <a:cs typeface="Times New Roman" pitchFamily="18" charset="0"/>
                </a:rPr>
                <a:t>  27% des </a:t>
              </a:r>
              <a:r>
                <a:rPr lang="en-US" dirty="0" err="1" smtClean="0">
                  <a:solidFill>
                    <a:schemeClr val="bg1"/>
                  </a:solidFill>
                  <a:latin typeface="Times New Roman" pitchFamily="18" charset="0"/>
                  <a:cs typeface="Times New Roman" pitchFamily="18" charset="0"/>
                </a:rPr>
                <a:t>pâtes</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vendues</a:t>
              </a:r>
              <a:endParaRPr lang="en-US" dirty="0">
                <a:solidFill>
                  <a:schemeClr val="bg1"/>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1000"/>
                                        <p:tgtEl>
                                          <p:spTgt spid="15"/>
                                        </p:tgtEl>
                                      </p:cBhvr>
                                    </p:animEffect>
                                  </p:childTnLst>
                                </p:cTn>
                              </p:par>
                              <p:par>
                                <p:cTn id="19" presetID="3" presetClass="entr" presetSubtype="1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linds(horizontal)">
                                      <p:cBhvr>
                                        <p:cTn id="21" dur="10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linds(horizontal)">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par>
                                <p:cTn id="32" presetID="3" presetClass="entr" presetSubtype="1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linds(horizontal)">
                                      <p:cBhvr>
                                        <p:cTn id="34" dur="500"/>
                                        <p:tgtEl>
                                          <p:spTgt spid="38"/>
                                        </p:tgtEl>
                                      </p:cBhvr>
                                    </p:animEffect>
                                  </p:childTnLst>
                                </p:cTn>
                              </p:par>
                            </p:childTnLst>
                          </p:cTn>
                        </p:par>
                        <p:par>
                          <p:cTn id="35" fill="hold">
                            <p:stCondLst>
                              <p:cond delay="500"/>
                            </p:stCondLst>
                            <p:childTnLst>
                              <p:par>
                                <p:cTn id="36" presetID="3" presetClass="entr" presetSubtype="1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linds(horizontal)">
                                      <p:cBhvr>
                                        <p:cTn id="3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5"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user\Desktop\images (2).jpg"/>
              <p:cNvPicPr>
                <a:picLocks noChangeAspect="1" noChangeArrowheads="1"/>
              </p:cNvPicPr>
              <p:nvPr/>
            </p:nvPicPr>
            <p:blipFill>
              <a:blip r:embed="rId3" cstate="print"/>
              <a:srcRect/>
              <a:stretch>
                <a:fillRect/>
              </a:stretch>
            </p:blipFill>
            <p:spPr bwMode="auto">
              <a:xfrm>
                <a:off x="5436096" y="-27383"/>
                <a:ext cx="1656184" cy="936103"/>
              </a:xfrm>
              <a:prstGeom prst="rect">
                <a:avLst/>
              </a:prstGeom>
              <a:noFill/>
            </p:spPr>
          </p:pic>
          <p:pic>
            <p:nvPicPr>
              <p:cNvPr id="7" name="Picture 3" descr="C:\Users\user\Desktop\pasta-prices-rice.0.0.jpg"/>
              <p:cNvPicPr>
                <a:picLocks noChangeAspect="1" noChangeArrowheads="1"/>
              </p:cNvPicPr>
              <p:nvPr/>
            </p:nvPicPr>
            <p:blipFill>
              <a:blip r:embed="rId4" cstate="print"/>
              <a:srcRect/>
              <a:stretch>
                <a:fillRect/>
              </a:stretch>
            </p:blipFill>
            <p:spPr bwMode="auto">
              <a:xfrm>
                <a:off x="7236296" y="0"/>
                <a:ext cx="1656184" cy="908720"/>
              </a:xfrm>
              <a:prstGeom prst="rect">
                <a:avLst/>
              </a:prstGeom>
              <a:noFill/>
            </p:spPr>
          </p:pic>
          <p:pic>
            <p:nvPicPr>
              <p:cNvPr id="8" name="Picture 4" descr="C:\Users\user\Desktop\pasta_625x350_61436865206.jpg"/>
              <p:cNvPicPr>
                <a:picLocks noChangeAspect="1" noChangeArrowheads="1"/>
              </p:cNvPicPr>
              <p:nvPr/>
            </p:nvPicPr>
            <p:blipFill>
              <a:blip r:embed="rId5"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9" name="Text Box 10"/>
          <p:cNvSpPr txBox="1">
            <a:spLocks noChangeArrowheads="1"/>
          </p:cNvSpPr>
          <p:nvPr/>
        </p:nvSpPr>
        <p:spPr bwMode="auto">
          <a:xfrm>
            <a:off x="251520" y="1052737"/>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Digestibilité de l’amidon des pâtes sèches et IG</a:t>
            </a:r>
          </a:p>
        </p:txBody>
      </p:sp>
      <p:graphicFrame>
        <p:nvGraphicFramePr>
          <p:cNvPr id="10" name="Graphique 9"/>
          <p:cNvGraphicFramePr/>
          <p:nvPr/>
        </p:nvGraphicFramePr>
        <p:xfrm>
          <a:off x="251520" y="1897256"/>
          <a:ext cx="8892480" cy="47000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Graphique 10"/>
          <p:cNvGraphicFramePr/>
          <p:nvPr/>
        </p:nvGraphicFramePr>
        <p:xfrm>
          <a:off x="323528" y="2420888"/>
          <a:ext cx="8424936" cy="4272986"/>
        </p:xfrm>
        <a:graphic>
          <a:graphicData uri="http://schemas.openxmlformats.org/drawingml/2006/chart">
            <c:chart xmlns:c="http://schemas.openxmlformats.org/drawingml/2006/chart" xmlns:r="http://schemas.openxmlformats.org/officeDocument/2006/relationships" r:id="rId7"/>
          </a:graphicData>
        </a:graphic>
      </p:graphicFrame>
      <p:sp>
        <p:nvSpPr>
          <p:cNvPr id="14" name="Espace réservé du numéro de diapositive 13"/>
          <p:cNvSpPr>
            <a:spLocks noGrp="1"/>
          </p:cNvSpPr>
          <p:nvPr>
            <p:ph type="sldNum" sz="quarter" idx="12"/>
          </p:nvPr>
        </p:nvSpPr>
        <p:spPr>
          <a:xfrm>
            <a:off x="6876256" y="6520259"/>
            <a:ext cx="2133600" cy="365125"/>
          </a:xfrm>
        </p:spPr>
        <p:txBody>
          <a:bodyPr/>
          <a:lstStyle/>
          <a:p>
            <a:fld id="{595DA4C4-1FAB-46A1-BC97-01521FB48311}" type="slidenum">
              <a:rPr lang="es-ES" sz="1400" smtClean="0">
                <a:solidFill>
                  <a:srgbClr val="CC6600"/>
                </a:solidFill>
              </a:rPr>
              <a:pPr/>
              <a:t>40</a:t>
            </a:fld>
            <a:endParaRPr lang="es-ES" sz="1400" dirty="0">
              <a:solidFill>
                <a:srgbClr val="CC6600"/>
              </a:solidFill>
            </a:endParaRPr>
          </a:p>
        </p:txBody>
      </p:sp>
      <p:sp>
        <p:nvSpPr>
          <p:cNvPr id="13" name="Ellipse 12"/>
          <p:cNvSpPr/>
          <p:nvPr/>
        </p:nvSpPr>
        <p:spPr>
          <a:xfrm>
            <a:off x="1475656" y="2492896"/>
            <a:ext cx="936104"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latin typeface="Times New Roman" pitchFamily="18" charset="0"/>
                <a:cs typeface="Times New Roman" pitchFamily="18" charset="0"/>
              </a:rPr>
              <a:t>100</a:t>
            </a:r>
          </a:p>
        </p:txBody>
      </p:sp>
      <p:sp>
        <p:nvSpPr>
          <p:cNvPr id="15" name="Ellipse 14"/>
          <p:cNvSpPr/>
          <p:nvPr/>
        </p:nvSpPr>
        <p:spPr>
          <a:xfrm>
            <a:off x="2915816" y="2708920"/>
            <a:ext cx="936104"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latin typeface="Times New Roman" pitchFamily="18" charset="0"/>
                <a:cs typeface="Times New Roman" pitchFamily="18" charset="0"/>
              </a:rPr>
              <a:t>95,7</a:t>
            </a:r>
          </a:p>
        </p:txBody>
      </p:sp>
      <p:sp>
        <p:nvSpPr>
          <p:cNvPr id="16" name="Ellipse 15"/>
          <p:cNvSpPr/>
          <p:nvPr/>
        </p:nvSpPr>
        <p:spPr>
          <a:xfrm>
            <a:off x="4427984" y="2852936"/>
            <a:ext cx="1008112"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latin typeface="Times New Roman" pitchFamily="18" charset="0"/>
                <a:cs typeface="Times New Roman" pitchFamily="18" charset="0"/>
              </a:rPr>
              <a:t>89,8</a:t>
            </a:r>
          </a:p>
        </p:txBody>
      </p:sp>
      <p:sp>
        <p:nvSpPr>
          <p:cNvPr id="17" name="Ellipse 16"/>
          <p:cNvSpPr/>
          <p:nvPr/>
        </p:nvSpPr>
        <p:spPr>
          <a:xfrm>
            <a:off x="5940152" y="2924944"/>
            <a:ext cx="936104"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latin typeface="Times New Roman" pitchFamily="18" charset="0"/>
                <a:cs typeface="Times New Roman" pitchFamily="18" charset="0"/>
              </a:rPr>
              <a:t>84,8</a:t>
            </a:r>
          </a:p>
        </p:txBody>
      </p:sp>
      <p:sp>
        <p:nvSpPr>
          <p:cNvPr id="18" name="Ellipse 17"/>
          <p:cNvSpPr/>
          <p:nvPr/>
        </p:nvSpPr>
        <p:spPr>
          <a:xfrm>
            <a:off x="7380312" y="2996952"/>
            <a:ext cx="936104"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latin typeface="Times New Roman" pitchFamily="18" charset="0"/>
                <a:cs typeface="Times New Roman" pitchFamily="18" charset="0"/>
              </a:rPr>
              <a:t>83,3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0"/>
                                        </p:tgtEl>
                                        <p:attrNameLst>
                                          <p:attrName>ppt_x</p:attrName>
                                        </p:attrNameLst>
                                      </p:cBhvr>
                                      <p:tavLst>
                                        <p:tav tm="0">
                                          <p:val>
                                            <p:strVal val="ppt_x"/>
                                          </p:val>
                                        </p:tav>
                                        <p:tav tm="100000">
                                          <p:val>
                                            <p:strVal val="ppt_x"/>
                                          </p:val>
                                        </p:tav>
                                      </p:tavLst>
                                    </p:anim>
                                    <p:anim calcmode="lin" valueType="num">
                                      <p:cBhvr additive="base">
                                        <p:cTn id="17" dur="500"/>
                                        <p:tgtEl>
                                          <p:spTgt spid="10"/>
                                        </p:tgtEl>
                                        <p:attrNameLst>
                                          <p:attrName>ppt_y</p:attrName>
                                        </p:attrNameLst>
                                      </p:cBhvr>
                                      <p:tavLst>
                                        <p:tav tm="0">
                                          <p:val>
                                            <p:strVal val="ppt_y"/>
                                          </p:val>
                                        </p:tav>
                                        <p:tav tm="100000">
                                          <p:val>
                                            <p:strVal val="1+ppt_h/2"/>
                                          </p:val>
                                        </p:tav>
                                      </p:tavLst>
                                    </p:anim>
                                    <p:set>
                                      <p:cBhvr>
                                        <p:cTn id="18" dur="1" fill="hold">
                                          <p:stCondLst>
                                            <p:cond delay="499"/>
                                          </p:stCondLst>
                                        </p:cTn>
                                        <p:tgtEl>
                                          <p:spTgt spid="10"/>
                                        </p:tgtEl>
                                        <p:attrNameLst>
                                          <p:attrName>style.visibility</p:attrName>
                                        </p:attrNameLst>
                                      </p:cBhvr>
                                      <p:to>
                                        <p:strVal val="hidden"/>
                                      </p:to>
                                    </p:set>
                                  </p:childTnLst>
                                </p:cTn>
                              </p:par>
                              <p:par>
                                <p:cTn id="19" presetID="21"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4)">
                                      <p:cBhvr>
                                        <p:cTn id="21" dur="1000"/>
                                        <p:tgtEl>
                                          <p:spTgt spid="11"/>
                                        </p:tgtEl>
                                      </p:cBhvr>
                                    </p:animEffect>
                                  </p:childTnLst>
                                </p:cTn>
                              </p:par>
                              <p:par>
                                <p:cTn id="22" presetID="24"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to="" calcmode="lin" valueType="num">
                                      <p:cBhvr>
                                        <p:cTn id="24" dur="1" fill="hold"/>
                                        <p:tgtEl>
                                          <p:spTgt spid="13"/>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to="" calcmode="lin" valueType="num">
                                      <p:cBhvr>
                                        <p:cTn id="27" dur="1" fill="hold"/>
                                        <p:tgtEl>
                                          <p:spTgt spid="15"/>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to="" calcmode="lin" valueType="num">
                                      <p:cBhvr>
                                        <p:cTn id="30" dur="1" fill="hold"/>
                                        <p:tgtEl>
                                          <p:spTgt spid="16"/>
                                        </p:tgtEl>
                                        <p:attrNameLst>
                                          <p:attrName/>
                                        </p:attrNameLst>
                                      </p:cBhvr>
                                    </p:anim>
                                  </p:childTnLst>
                                </p:cTn>
                              </p:par>
                              <p:par>
                                <p:cTn id="31" presetID="24"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to="" calcmode="lin" valueType="num">
                                      <p:cBhvr>
                                        <p:cTn id="33" dur="1" fill="hold"/>
                                        <p:tgtEl>
                                          <p:spTgt spid="17"/>
                                        </p:tgtEl>
                                        <p:attrNameLst>
                                          <p:attrName/>
                                        </p:attrNameLst>
                                      </p:cBhvr>
                                    </p:anim>
                                  </p:childTnLst>
                                </p:cTn>
                              </p:par>
                              <p:par>
                                <p:cTn id="34" presetID="24"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to="" calcmode="lin" valueType="num">
                                      <p:cBhvr>
                                        <p:cTn id="36"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Graphic spid="10" grpId="1">
        <p:bldAsOne/>
      </p:bldGraphic>
      <p:bldGraphic spid="11" grpId="0">
        <p:bldAsOne/>
      </p:bldGraphic>
      <p:bldP spid="13" grpId="0" animBg="1"/>
      <p:bldP spid="15" grpId="0" animBg="1"/>
      <p:bldP spid="16" grpId="0" animBg="1"/>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5"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7"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8"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9" name="Text Box 10"/>
          <p:cNvSpPr txBox="1">
            <a:spLocks noChangeArrowheads="1"/>
          </p:cNvSpPr>
          <p:nvPr/>
        </p:nvSpPr>
        <p:spPr bwMode="auto">
          <a:xfrm>
            <a:off x="251520" y="1052737"/>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Digestibilité de l’amidon des pâtes fraiches et IG</a:t>
            </a:r>
          </a:p>
        </p:txBody>
      </p:sp>
      <p:sp>
        <p:nvSpPr>
          <p:cNvPr id="14" name="Espace réservé du numéro de diapositive 13"/>
          <p:cNvSpPr>
            <a:spLocks noGrp="1"/>
          </p:cNvSpPr>
          <p:nvPr>
            <p:ph type="sldNum" sz="quarter" idx="12"/>
          </p:nvPr>
        </p:nvSpPr>
        <p:spPr>
          <a:xfrm>
            <a:off x="6974904" y="6448251"/>
            <a:ext cx="2133600" cy="365125"/>
          </a:xfrm>
        </p:spPr>
        <p:txBody>
          <a:bodyPr/>
          <a:lstStyle/>
          <a:p>
            <a:fld id="{595DA4C4-1FAB-46A1-BC97-01521FB48311}" type="slidenum">
              <a:rPr lang="es-ES" smtClean="0"/>
              <a:pPr/>
              <a:t>41</a:t>
            </a:fld>
            <a:endParaRPr lang="es-ES" dirty="0"/>
          </a:p>
        </p:txBody>
      </p:sp>
      <p:graphicFrame>
        <p:nvGraphicFramePr>
          <p:cNvPr id="13" name="Graphique 12"/>
          <p:cNvGraphicFramePr/>
          <p:nvPr/>
        </p:nvGraphicFramePr>
        <p:xfrm>
          <a:off x="357158" y="2060848"/>
          <a:ext cx="8786842" cy="4439986"/>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e 14"/>
          <p:cNvGrpSpPr/>
          <p:nvPr/>
        </p:nvGrpSpPr>
        <p:grpSpPr>
          <a:xfrm>
            <a:off x="683568" y="1988840"/>
            <a:ext cx="8037651" cy="3240360"/>
            <a:chOff x="553174" y="2240868"/>
            <a:chExt cx="8037651" cy="2772308"/>
          </a:xfrm>
        </p:grpSpPr>
        <p:grpSp>
          <p:nvGrpSpPr>
            <p:cNvPr id="16" name="Groupe 15"/>
            <p:cNvGrpSpPr/>
            <p:nvPr/>
          </p:nvGrpSpPr>
          <p:grpSpPr>
            <a:xfrm>
              <a:off x="553174" y="2240868"/>
              <a:ext cx="8037651" cy="2772308"/>
              <a:chOff x="611561" y="-2112748"/>
              <a:chExt cx="8208911" cy="2825407"/>
            </a:xfrm>
          </p:grpSpPr>
          <p:grpSp>
            <p:nvGrpSpPr>
              <p:cNvPr id="18" name="Groupe 16"/>
              <p:cNvGrpSpPr/>
              <p:nvPr/>
            </p:nvGrpSpPr>
            <p:grpSpPr>
              <a:xfrm>
                <a:off x="611561" y="-2112748"/>
                <a:ext cx="8208911" cy="2825407"/>
                <a:chOff x="1724613" y="7352105"/>
                <a:chExt cx="6899637" cy="909625"/>
              </a:xfrm>
            </p:grpSpPr>
            <p:sp>
              <p:nvSpPr>
                <p:cNvPr id="20" name="Rectangle à coins arrondis 19"/>
                <p:cNvSpPr/>
                <p:nvPr/>
              </p:nvSpPr>
              <p:spPr>
                <a:xfrm>
                  <a:off x="1724613" y="7352105"/>
                  <a:ext cx="6899637" cy="909625"/>
                </a:xfrm>
                <a:prstGeom prst="roundRect">
                  <a:avLst/>
                </a:prstGeom>
                <a:solidFill>
                  <a:srgbClr val="FFCC0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800" b="1" kern="1200" dirty="0" smtClean="0">
                      <a:solidFill>
                        <a:srgbClr val="996633"/>
                      </a:solidFill>
                      <a:latin typeface="Times New Roman" pitchFamily="18" charset="0"/>
                      <a:cs typeface="Times New Roman" pitchFamily="18" charset="0"/>
                    </a:rPr>
                    <a:t>               </a:t>
                  </a:r>
                  <a:endParaRPr lang="fr-FR" sz="1800" b="1" kern="1200" dirty="0">
                    <a:solidFill>
                      <a:srgbClr val="996633"/>
                    </a:solidFill>
                    <a:latin typeface="Times New Roman" pitchFamily="18" charset="0"/>
                    <a:cs typeface="Times New Roman" pitchFamily="18" charset="0"/>
                  </a:endParaRPr>
                </a:p>
              </p:txBody>
            </p:sp>
          </p:grpSp>
          <p:sp>
            <p:nvSpPr>
              <p:cNvPr id="19" name="Rectangle 18"/>
              <p:cNvSpPr/>
              <p:nvPr/>
            </p:nvSpPr>
            <p:spPr>
              <a:xfrm>
                <a:off x="1553699" y="-2011002"/>
                <a:ext cx="6986518" cy="2686967"/>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a:buFont typeface="Wingdings" pitchFamily="2" charset="2"/>
                  <a:buChar char="Ø"/>
                </a:pPr>
                <a:r>
                  <a:rPr lang="fr-FR" sz="2000" dirty="0" smtClean="0">
                    <a:solidFill>
                      <a:srgbClr val="993300"/>
                    </a:solidFill>
                    <a:latin typeface="Times New Roman" pitchFamily="18" charset="0"/>
                    <a:cs typeface="Times New Roman" pitchFamily="18" charset="0"/>
                  </a:rPr>
                  <a:t>Le pain présente une structure spongieuse qui est très accessible à l'alpha-amylase et induit donc des réponses glycémiques élevées. </a:t>
                </a:r>
              </a:p>
              <a:p>
                <a:pPr algn="just">
                  <a:buFont typeface="Wingdings" pitchFamily="2" charset="2"/>
                  <a:buChar char="Ø"/>
                </a:pPr>
                <a:r>
                  <a:rPr lang="fr-FR" sz="2000" dirty="0" smtClean="0">
                    <a:solidFill>
                      <a:srgbClr val="993300"/>
                    </a:solidFill>
                    <a:latin typeface="Times New Roman" pitchFamily="18" charset="0"/>
                    <a:cs typeface="Times New Roman" pitchFamily="18" charset="0"/>
                  </a:rPr>
                  <a:t>D'autre part, la structure des pâtes a été décrite comme une matrice compacte avec des granules d'amidon piégés dans un réseau de protéines. Cette fonction est responsable de la digestibilité lente de l'amidon dans les pâtes.</a:t>
                </a:r>
              </a:p>
              <a:p>
                <a:pPr algn="just">
                  <a:buFont typeface="Wingdings" pitchFamily="2" charset="2"/>
                  <a:buChar char="Ø"/>
                </a:pPr>
                <a:r>
                  <a:rPr lang="fr-FR" sz="2000" dirty="0" smtClean="0">
                    <a:solidFill>
                      <a:srgbClr val="993300"/>
                    </a:solidFill>
                    <a:latin typeface="Times New Roman" pitchFamily="18" charset="0"/>
                    <a:cs typeface="Times New Roman" pitchFamily="18" charset="0"/>
                  </a:rPr>
                  <a:t>La diminution de l’IG dans les pâtes enrichies peut </a:t>
                </a:r>
                <a:r>
                  <a:rPr lang="fr-FR" sz="2000" dirty="0">
                    <a:solidFill>
                      <a:srgbClr val="993300"/>
                    </a:solidFill>
                    <a:latin typeface="Times New Roman" pitchFamily="18" charset="0"/>
                    <a:cs typeface="Times New Roman" pitchFamily="18" charset="0"/>
                  </a:rPr>
                  <a:t>être </a:t>
                </a:r>
                <a:r>
                  <a:rPr lang="fr-FR" sz="2000" dirty="0" smtClean="0">
                    <a:solidFill>
                      <a:srgbClr val="993300"/>
                    </a:solidFill>
                    <a:latin typeface="Times New Roman" pitchFamily="18" charset="0"/>
                    <a:cs typeface="Times New Roman" pitchFamily="18" charset="0"/>
                  </a:rPr>
                  <a:t>due </a:t>
                </a:r>
                <a:r>
                  <a:rPr lang="fr-FR" sz="2000" dirty="0">
                    <a:solidFill>
                      <a:srgbClr val="993300"/>
                    </a:solidFill>
                    <a:latin typeface="Times New Roman" pitchFamily="18" charset="0"/>
                    <a:cs typeface="Times New Roman" pitchFamily="18" charset="0"/>
                  </a:rPr>
                  <a:t>à </a:t>
                </a:r>
                <a:r>
                  <a:rPr lang="fr-FR" sz="2000" dirty="0" smtClean="0">
                    <a:solidFill>
                      <a:srgbClr val="993300"/>
                    </a:solidFill>
                    <a:latin typeface="Times New Roman" pitchFamily="18" charset="0"/>
                    <a:cs typeface="Times New Roman" pitchFamily="18" charset="0"/>
                  </a:rPr>
                  <a:t>leur </a:t>
                </a:r>
                <a:r>
                  <a:rPr lang="fr-FR" sz="2000" dirty="0">
                    <a:solidFill>
                      <a:srgbClr val="993300"/>
                    </a:solidFill>
                    <a:latin typeface="Times New Roman" pitchFamily="18" charset="0"/>
                    <a:cs typeface="Times New Roman" pitchFamily="18" charset="0"/>
                  </a:rPr>
                  <a:t>teneur </a:t>
                </a:r>
                <a:r>
                  <a:rPr lang="fr-FR" sz="2000" dirty="0" smtClean="0">
                    <a:solidFill>
                      <a:srgbClr val="993300"/>
                    </a:solidFill>
                    <a:latin typeface="Times New Roman" pitchFamily="18" charset="0"/>
                    <a:cs typeface="Times New Roman" pitchFamily="18" charset="0"/>
                  </a:rPr>
                  <a:t>plus élevée </a:t>
                </a:r>
                <a:r>
                  <a:rPr lang="fr-FR" sz="2000" dirty="0">
                    <a:solidFill>
                      <a:srgbClr val="993300"/>
                    </a:solidFill>
                    <a:latin typeface="Times New Roman" pitchFamily="18" charset="0"/>
                    <a:cs typeface="Times New Roman" pitchFamily="18" charset="0"/>
                  </a:rPr>
                  <a:t>en </a:t>
                </a:r>
                <a:r>
                  <a:rPr lang="fr-FR" sz="2000" dirty="0" smtClean="0">
                    <a:solidFill>
                      <a:srgbClr val="993300"/>
                    </a:solidFill>
                    <a:latin typeface="Times New Roman" pitchFamily="18" charset="0"/>
                    <a:cs typeface="Times New Roman" pitchFamily="18" charset="0"/>
                  </a:rPr>
                  <a:t>fibres.</a:t>
                </a:r>
              </a:p>
              <a:p>
                <a:pPr algn="just"/>
                <a:r>
                  <a:rPr lang="fr-FR" sz="1800" dirty="0" smtClean="0">
                    <a:solidFill>
                      <a:srgbClr val="993300"/>
                    </a:solidFill>
                    <a:latin typeface="Times New Roman" pitchFamily="18" charset="0"/>
                    <a:cs typeface="Times New Roman" pitchFamily="18" charset="0"/>
                  </a:rPr>
                  <a:t> </a:t>
                </a:r>
                <a:endParaRPr lang="fr-FR" sz="1800" dirty="0">
                  <a:solidFill>
                    <a:srgbClr val="993300"/>
                  </a:solidFill>
                  <a:latin typeface="Times New Roman" pitchFamily="18" charset="0"/>
                  <a:cs typeface="Times New Roman" pitchFamily="18" charset="0"/>
                </a:endParaRPr>
              </a:p>
            </p:txBody>
          </p:sp>
        </p:grpSp>
        <p:pic>
          <p:nvPicPr>
            <p:cNvPr id="17" name="Picture 4" descr="Résultat de recherche d'images"/>
            <p:cNvPicPr>
              <a:picLocks noChangeAspect="1" noChangeArrowheads="1"/>
            </p:cNvPicPr>
            <p:nvPr/>
          </p:nvPicPr>
          <p:blipFill>
            <a:blip r:embed="rId6" cstate="print"/>
            <a:srcRect/>
            <a:stretch>
              <a:fillRect/>
            </a:stretch>
          </p:blipFill>
          <p:spPr bwMode="auto">
            <a:xfrm>
              <a:off x="683568" y="2996952"/>
              <a:ext cx="792088"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1" name="Ellipse 20"/>
          <p:cNvSpPr/>
          <p:nvPr/>
        </p:nvSpPr>
        <p:spPr>
          <a:xfrm>
            <a:off x="2987824" y="1916832"/>
            <a:ext cx="936104"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latin typeface="Times New Roman" pitchFamily="18" charset="0"/>
                <a:cs typeface="Times New Roman" pitchFamily="18" charset="0"/>
              </a:rPr>
              <a:t>95,8</a:t>
            </a:r>
          </a:p>
        </p:txBody>
      </p:sp>
      <p:sp>
        <p:nvSpPr>
          <p:cNvPr id="22" name="Ellipse 21"/>
          <p:cNvSpPr/>
          <p:nvPr/>
        </p:nvSpPr>
        <p:spPr>
          <a:xfrm>
            <a:off x="4499992" y="2060848"/>
            <a:ext cx="936104"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latin typeface="Times New Roman" pitchFamily="18" charset="0"/>
                <a:cs typeface="Times New Roman" pitchFamily="18" charset="0"/>
              </a:rPr>
              <a:t>91,9</a:t>
            </a:r>
          </a:p>
        </p:txBody>
      </p:sp>
      <p:sp>
        <p:nvSpPr>
          <p:cNvPr id="23" name="Ellipse 22"/>
          <p:cNvSpPr/>
          <p:nvPr/>
        </p:nvSpPr>
        <p:spPr>
          <a:xfrm>
            <a:off x="6156176" y="2276872"/>
            <a:ext cx="936104"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latin typeface="Times New Roman" pitchFamily="18" charset="0"/>
                <a:cs typeface="Times New Roman" pitchFamily="18" charset="0"/>
              </a:rPr>
              <a:t>83,4</a:t>
            </a:r>
          </a:p>
        </p:txBody>
      </p:sp>
      <p:sp>
        <p:nvSpPr>
          <p:cNvPr id="24" name="Ellipse 23"/>
          <p:cNvSpPr/>
          <p:nvPr/>
        </p:nvSpPr>
        <p:spPr>
          <a:xfrm>
            <a:off x="7596336" y="2564904"/>
            <a:ext cx="1008112"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latin typeface="Times New Roman" pitchFamily="18" charset="0"/>
                <a:cs typeface="Times New Roman" pitchFamily="18" charset="0"/>
              </a:rPr>
              <a:t>71,2</a:t>
            </a:r>
          </a:p>
        </p:txBody>
      </p:sp>
      <p:sp>
        <p:nvSpPr>
          <p:cNvPr id="25" name="Ellipse 24"/>
          <p:cNvSpPr/>
          <p:nvPr/>
        </p:nvSpPr>
        <p:spPr>
          <a:xfrm>
            <a:off x="1403648" y="1772816"/>
            <a:ext cx="86409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latin typeface="Times New Roman" pitchFamily="18" charset="0"/>
                <a:cs typeface="Times New Roman" pitchFamily="18" charset="0"/>
              </a:rPr>
              <a:t>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18" presetClass="entr" presetSubtype="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trips(down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 to="" calcmode="lin" valueType="num">
                                      <p:cBhvr>
                                        <p:cTn id="16" dur="1" fill="hold"/>
                                        <p:tgtEl>
                                          <p:spTgt spid="25"/>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to="" calcmode="lin" valueType="num">
                                      <p:cBhvr>
                                        <p:cTn id="21" dur="1" fill="hold"/>
                                        <p:tgtEl>
                                          <p:spTgt spid="21"/>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to="" calcmode="lin" valueType="num">
                                      <p:cBhvr>
                                        <p:cTn id="24" dur="1" fill="hold"/>
                                        <p:tgtEl>
                                          <p:spTgt spid="22"/>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to="" calcmode="lin" valueType="num">
                                      <p:cBhvr>
                                        <p:cTn id="27" dur="1" fill="hold"/>
                                        <p:tgtEl>
                                          <p:spTgt spid="23"/>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to="" calcmode="lin" valueType="num">
                                      <p:cBhvr>
                                        <p:cTn id="30" dur="1" fill="hold"/>
                                        <p:tgtEl>
                                          <p:spTgt spid="24"/>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25"/>
                                        </p:tgtEl>
                                        <p:attrNameLst>
                                          <p:attrName>ppt_x</p:attrName>
                                        </p:attrNameLst>
                                      </p:cBhvr>
                                      <p:tavLst>
                                        <p:tav tm="0">
                                          <p:val>
                                            <p:strVal val="ppt_x"/>
                                          </p:val>
                                        </p:tav>
                                        <p:tav tm="100000">
                                          <p:val>
                                            <p:strVal val="ppt_x"/>
                                          </p:val>
                                        </p:tav>
                                      </p:tavLst>
                                    </p:anim>
                                    <p:anim calcmode="lin" valueType="num">
                                      <p:cBhvr additive="base">
                                        <p:cTn id="35" dur="500"/>
                                        <p:tgtEl>
                                          <p:spTgt spid="25"/>
                                        </p:tgtEl>
                                        <p:attrNameLst>
                                          <p:attrName>ppt_y</p:attrName>
                                        </p:attrNameLst>
                                      </p:cBhvr>
                                      <p:tavLst>
                                        <p:tav tm="0">
                                          <p:val>
                                            <p:strVal val="ppt_y"/>
                                          </p:val>
                                        </p:tav>
                                        <p:tav tm="100000">
                                          <p:val>
                                            <p:strVal val="1+ppt_h/2"/>
                                          </p:val>
                                        </p:tav>
                                      </p:tavLst>
                                    </p:anim>
                                    <p:set>
                                      <p:cBhvr>
                                        <p:cTn id="36" dur="1" fill="hold">
                                          <p:stCondLst>
                                            <p:cond delay="499"/>
                                          </p:stCondLst>
                                        </p:cTn>
                                        <p:tgtEl>
                                          <p:spTgt spid="25"/>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13"/>
                                        </p:tgtEl>
                                        <p:attrNameLst>
                                          <p:attrName>ppt_x</p:attrName>
                                        </p:attrNameLst>
                                      </p:cBhvr>
                                      <p:tavLst>
                                        <p:tav tm="0">
                                          <p:val>
                                            <p:strVal val="ppt_x"/>
                                          </p:val>
                                        </p:tav>
                                        <p:tav tm="100000">
                                          <p:val>
                                            <p:strVal val="ppt_x"/>
                                          </p:val>
                                        </p:tav>
                                      </p:tavLst>
                                    </p:anim>
                                    <p:anim calcmode="lin" valueType="num">
                                      <p:cBhvr additive="base">
                                        <p:cTn id="39" dur="500"/>
                                        <p:tgtEl>
                                          <p:spTgt spid="13"/>
                                        </p:tgtEl>
                                        <p:attrNameLst>
                                          <p:attrName>ppt_y</p:attrName>
                                        </p:attrNameLst>
                                      </p:cBhvr>
                                      <p:tavLst>
                                        <p:tav tm="0">
                                          <p:val>
                                            <p:strVal val="ppt_y"/>
                                          </p:val>
                                        </p:tav>
                                        <p:tav tm="100000">
                                          <p:val>
                                            <p:strVal val="1+ppt_h/2"/>
                                          </p:val>
                                        </p:tav>
                                      </p:tavLst>
                                    </p:anim>
                                    <p:set>
                                      <p:cBhvr>
                                        <p:cTn id="40" dur="1" fill="hold">
                                          <p:stCondLst>
                                            <p:cond delay="499"/>
                                          </p:stCondLst>
                                        </p:cTn>
                                        <p:tgtEl>
                                          <p:spTgt spid="13"/>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21"/>
                                        </p:tgtEl>
                                        <p:attrNameLst>
                                          <p:attrName>ppt_x</p:attrName>
                                        </p:attrNameLst>
                                      </p:cBhvr>
                                      <p:tavLst>
                                        <p:tav tm="0">
                                          <p:val>
                                            <p:strVal val="ppt_x"/>
                                          </p:val>
                                        </p:tav>
                                        <p:tav tm="100000">
                                          <p:val>
                                            <p:strVal val="ppt_x"/>
                                          </p:val>
                                        </p:tav>
                                      </p:tavLst>
                                    </p:anim>
                                    <p:anim calcmode="lin" valueType="num">
                                      <p:cBhvr additive="base">
                                        <p:cTn id="43" dur="500"/>
                                        <p:tgtEl>
                                          <p:spTgt spid="21"/>
                                        </p:tgtEl>
                                        <p:attrNameLst>
                                          <p:attrName>ppt_y</p:attrName>
                                        </p:attrNameLst>
                                      </p:cBhvr>
                                      <p:tavLst>
                                        <p:tav tm="0">
                                          <p:val>
                                            <p:strVal val="ppt_y"/>
                                          </p:val>
                                        </p:tav>
                                        <p:tav tm="100000">
                                          <p:val>
                                            <p:strVal val="1+ppt_h/2"/>
                                          </p:val>
                                        </p:tav>
                                      </p:tavLst>
                                    </p:anim>
                                    <p:set>
                                      <p:cBhvr>
                                        <p:cTn id="44" dur="1" fill="hold">
                                          <p:stCondLst>
                                            <p:cond delay="499"/>
                                          </p:stCondLst>
                                        </p:cTn>
                                        <p:tgtEl>
                                          <p:spTgt spid="21"/>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22"/>
                                        </p:tgtEl>
                                        <p:attrNameLst>
                                          <p:attrName>ppt_x</p:attrName>
                                        </p:attrNameLst>
                                      </p:cBhvr>
                                      <p:tavLst>
                                        <p:tav tm="0">
                                          <p:val>
                                            <p:strVal val="ppt_x"/>
                                          </p:val>
                                        </p:tav>
                                        <p:tav tm="100000">
                                          <p:val>
                                            <p:strVal val="ppt_x"/>
                                          </p:val>
                                        </p:tav>
                                      </p:tavLst>
                                    </p:anim>
                                    <p:anim calcmode="lin" valueType="num">
                                      <p:cBhvr additive="base">
                                        <p:cTn id="47" dur="500"/>
                                        <p:tgtEl>
                                          <p:spTgt spid="22"/>
                                        </p:tgtEl>
                                        <p:attrNameLst>
                                          <p:attrName>ppt_y</p:attrName>
                                        </p:attrNameLst>
                                      </p:cBhvr>
                                      <p:tavLst>
                                        <p:tav tm="0">
                                          <p:val>
                                            <p:strVal val="ppt_y"/>
                                          </p:val>
                                        </p:tav>
                                        <p:tav tm="100000">
                                          <p:val>
                                            <p:strVal val="1+ppt_h/2"/>
                                          </p:val>
                                        </p:tav>
                                      </p:tavLst>
                                    </p:anim>
                                    <p:set>
                                      <p:cBhvr>
                                        <p:cTn id="48" dur="1" fill="hold">
                                          <p:stCondLst>
                                            <p:cond delay="499"/>
                                          </p:stCondLst>
                                        </p:cTn>
                                        <p:tgtEl>
                                          <p:spTgt spid="22"/>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23"/>
                                        </p:tgtEl>
                                        <p:attrNameLst>
                                          <p:attrName>ppt_x</p:attrName>
                                        </p:attrNameLst>
                                      </p:cBhvr>
                                      <p:tavLst>
                                        <p:tav tm="0">
                                          <p:val>
                                            <p:strVal val="ppt_x"/>
                                          </p:val>
                                        </p:tav>
                                        <p:tav tm="100000">
                                          <p:val>
                                            <p:strVal val="ppt_x"/>
                                          </p:val>
                                        </p:tav>
                                      </p:tavLst>
                                    </p:anim>
                                    <p:anim calcmode="lin" valueType="num">
                                      <p:cBhvr additive="base">
                                        <p:cTn id="51" dur="500"/>
                                        <p:tgtEl>
                                          <p:spTgt spid="23"/>
                                        </p:tgtEl>
                                        <p:attrNameLst>
                                          <p:attrName>ppt_y</p:attrName>
                                        </p:attrNameLst>
                                      </p:cBhvr>
                                      <p:tavLst>
                                        <p:tav tm="0">
                                          <p:val>
                                            <p:strVal val="ppt_y"/>
                                          </p:val>
                                        </p:tav>
                                        <p:tav tm="100000">
                                          <p:val>
                                            <p:strVal val="1+ppt_h/2"/>
                                          </p:val>
                                        </p:tav>
                                      </p:tavLst>
                                    </p:anim>
                                    <p:set>
                                      <p:cBhvr>
                                        <p:cTn id="52" dur="1" fill="hold">
                                          <p:stCondLst>
                                            <p:cond delay="499"/>
                                          </p:stCondLst>
                                        </p:cTn>
                                        <p:tgtEl>
                                          <p:spTgt spid="23"/>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24"/>
                                        </p:tgtEl>
                                        <p:attrNameLst>
                                          <p:attrName>ppt_x</p:attrName>
                                        </p:attrNameLst>
                                      </p:cBhvr>
                                      <p:tavLst>
                                        <p:tav tm="0">
                                          <p:val>
                                            <p:strVal val="ppt_x"/>
                                          </p:val>
                                        </p:tav>
                                        <p:tav tm="100000">
                                          <p:val>
                                            <p:strVal val="ppt_x"/>
                                          </p:val>
                                        </p:tav>
                                      </p:tavLst>
                                    </p:anim>
                                    <p:anim calcmode="lin" valueType="num">
                                      <p:cBhvr additive="base">
                                        <p:cTn id="55" dur="500"/>
                                        <p:tgtEl>
                                          <p:spTgt spid="24"/>
                                        </p:tgtEl>
                                        <p:attrNameLst>
                                          <p:attrName>ppt_y</p:attrName>
                                        </p:attrNameLst>
                                      </p:cBhvr>
                                      <p:tavLst>
                                        <p:tav tm="0">
                                          <p:val>
                                            <p:strVal val="ppt_y"/>
                                          </p:val>
                                        </p:tav>
                                        <p:tav tm="100000">
                                          <p:val>
                                            <p:strVal val="1+ppt_h/2"/>
                                          </p:val>
                                        </p:tav>
                                      </p:tavLst>
                                    </p:anim>
                                    <p:set>
                                      <p:cBhvr>
                                        <p:cTn id="56" dur="1" fill="hold">
                                          <p:stCondLst>
                                            <p:cond delay="499"/>
                                          </p:stCondLst>
                                        </p:cTn>
                                        <p:tgtEl>
                                          <p:spTgt spid="24"/>
                                        </p:tgtEl>
                                        <p:attrNameLst>
                                          <p:attrName>style.visibility</p:attrName>
                                        </p:attrNameLst>
                                      </p:cBhvr>
                                      <p:to>
                                        <p:strVal val="hidden"/>
                                      </p:to>
                                    </p:set>
                                  </p:childTnLst>
                                </p:cTn>
                              </p:par>
                              <p:par>
                                <p:cTn id="57" presetID="8" presetClass="entr" presetSubtype="16"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diamond(in)">
                                      <p:cBhvr>
                                        <p:cTn id="5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3" grpId="0">
        <p:bldAsOne/>
      </p:bldGraphic>
      <p:bldGraphic spid="13" grpId="1">
        <p:bldAsOne/>
      </p:bldGraphic>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5"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7"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8"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9" name="Text Box 10"/>
          <p:cNvSpPr txBox="1">
            <a:spLocks noChangeArrowheads="1"/>
          </p:cNvSpPr>
          <p:nvPr/>
        </p:nvSpPr>
        <p:spPr bwMode="auto">
          <a:xfrm>
            <a:off x="251520" y="1052737"/>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Digestibilité des protéines de pâtes sèches</a:t>
            </a:r>
          </a:p>
        </p:txBody>
      </p:sp>
      <p:graphicFrame>
        <p:nvGraphicFramePr>
          <p:cNvPr id="10" name="Graphique 9"/>
          <p:cNvGraphicFramePr/>
          <p:nvPr/>
        </p:nvGraphicFramePr>
        <p:xfrm>
          <a:off x="323528" y="1772816"/>
          <a:ext cx="8496943" cy="48245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10"/>
          <p:cNvGraphicFramePr/>
          <p:nvPr/>
        </p:nvGraphicFramePr>
        <p:xfrm>
          <a:off x="357158" y="1772816"/>
          <a:ext cx="8501122" cy="4656580"/>
        </p:xfrm>
        <a:graphic>
          <a:graphicData uri="http://schemas.openxmlformats.org/drawingml/2006/chart">
            <c:chart xmlns:c="http://schemas.openxmlformats.org/drawingml/2006/chart" xmlns:r="http://schemas.openxmlformats.org/officeDocument/2006/relationships" r:id="rId6"/>
          </a:graphicData>
        </a:graphic>
      </p:graphicFrame>
      <p:sp>
        <p:nvSpPr>
          <p:cNvPr id="14" name="Espace réservé du numéro de diapositive 13"/>
          <p:cNvSpPr>
            <a:spLocks noGrp="1"/>
          </p:cNvSpPr>
          <p:nvPr>
            <p:ph type="sldNum" sz="quarter" idx="12"/>
          </p:nvPr>
        </p:nvSpPr>
        <p:spPr>
          <a:xfrm>
            <a:off x="6974904" y="6453336"/>
            <a:ext cx="2133600" cy="365125"/>
          </a:xfrm>
        </p:spPr>
        <p:txBody>
          <a:bodyPr/>
          <a:lstStyle/>
          <a:p>
            <a:fld id="{595DA4C4-1FAB-46A1-BC97-01521FB48311}" type="slidenum">
              <a:rPr lang="es-ES" smtClean="0"/>
              <a:pPr/>
              <a:t>42</a:t>
            </a:fld>
            <a:endParaRPr lang="es-ES" dirty="0"/>
          </a:p>
        </p:txBody>
      </p:sp>
      <p:sp>
        <p:nvSpPr>
          <p:cNvPr id="13" name="Ellipse 12"/>
          <p:cNvSpPr/>
          <p:nvPr/>
        </p:nvSpPr>
        <p:spPr>
          <a:xfrm>
            <a:off x="3635896" y="2996952"/>
            <a:ext cx="936104"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800" dirty="0" smtClean="0"/>
              <a:t>73,4</a:t>
            </a:r>
            <a:endParaRPr lang="fr-FR" sz="1800" dirty="0"/>
          </a:p>
        </p:txBody>
      </p:sp>
      <p:sp>
        <p:nvSpPr>
          <p:cNvPr id="15" name="Ellipse 14"/>
          <p:cNvSpPr/>
          <p:nvPr/>
        </p:nvSpPr>
        <p:spPr>
          <a:xfrm>
            <a:off x="5436096" y="2204864"/>
            <a:ext cx="864096"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800" dirty="0" smtClean="0"/>
              <a:t>74,2</a:t>
            </a:r>
            <a:endParaRPr lang="fr-FR" sz="1800" dirty="0"/>
          </a:p>
        </p:txBody>
      </p:sp>
      <p:sp>
        <p:nvSpPr>
          <p:cNvPr id="16" name="Ellipse 15"/>
          <p:cNvSpPr/>
          <p:nvPr/>
        </p:nvSpPr>
        <p:spPr>
          <a:xfrm>
            <a:off x="7236296" y="1844824"/>
            <a:ext cx="936104"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800" dirty="0" smtClean="0"/>
              <a:t>74,5</a:t>
            </a:r>
            <a:endParaRPr lang="fr-FR" sz="1800" dirty="0"/>
          </a:p>
        </p:txBody>
      </p:sp>
      <p:sp>
        <p:nvSpPr>
          <p:cNvPr id="17" name="Ellipse 16"/>
          <p:cNvSpPr/>
          <p:nvPr/>
        </p:nvSpPr>
        <p:spPr>
          <a:xfrm>
            <a:off x="1763688" y="3429000"/>
            <a:ext cx="936104"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800" dirty="0" smtClean="0"/>
              <a:t>73,1</a:t>
            </a:r>
            <a:endParaRPr lang="fr-F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0"/>
                                        </p:tgtEl>
                                        <p:attrNameLst>
                                          <p:attrName>ppt_x</p:attrName>
                                        </p:attrNameLst>
                                      </p:cBhvr>
                                      <p:tavLst>
                                        <p:tav tm="0">
                                          <p:val>
                                            <p:strVal val="ppt_x"/>
                                          </p:val>
                                        </p:tav>
                                        <p:tav tm="100000">
                                          <p:val>
                                            <p:strVal val="ppt_x"/>
                                          </p:val>
                                        </p:tav>
                                      </p:tavLst>
                                    </p:anim>
                                    <p:anim calcmode="lin" valueType="num">
                                      <p:cBhvr additive="base">
                                        <p:cTn id="17" dur="500"/>
                                        <p:tgtEl>
                                          <p:spTgt spid="10"/>
                                        </p:tgtEl>
                                        <p:attrNameLst>
                                          <p:attrName>ppt_y</p:attrName>
                                        </p:attrNameLst>
                                      </p:cBhvr>
                                      <p:tavLst>
                                        <p:tav tm="0">
                                          <p:val>
                                            <p:strVal val="ppt_y"/>
                                          </p:val>
                                        </p:tav>
                                        <p:tav tm="100000">
                                          <p:val>
                                            <p:strVal val="1+ppt_h/2"/>
                                          </p:val>
                                        </p:tav>
                                      </p:tavLst>
                                    </p:anim>
                                    <p:set>
                                      <p:cBhvr>
                                        <p:cTn id="18" dur="1" fill="hold">
                                          <p:stCondLst>
                                            <p:cond delay="499"/>
                                          </p:stCondLst>
                                        </p:cTn>
                                        <p:tgtEl>
                                          <p:spTgt spid="10"/>
                                        </p:tgtEl>
                                        <p:attrNameLst>
                                          <p:attrName>style.visibility</p:attrName>
                                        </p:attrNameLst>
                                      </p:cBhvr>
                                      <p:to>
                                        <p:strVal val="hidden"/>
                                      </p:to>
                                    </p:set>
                                  </p:childTnLst>
                                </p:cTn>
                              </p:par>
                              <p:par>
                                <p:cTn id="19" presetID="8"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amond(in)">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to="" calcmode="lin" valueType="num">
                                      <p:cBhvr>
                                        <p:cTn id="26" dur="1" fill="hold"/>
                                        <p:tgtEl>
                                          <p:spTgt spid="17"/>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to="" calcmode="lin" valueType="num">
                                      <p:cBhvr>
                                        <p:cTn id="29" dur="1" fill="hold"/>
                                        <p:tgtEl>
                                          <p:spTgt spid="13"/>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to="" calcmode="lin" valueType="num">
                                      <p:cBhvr>
                                        <p:cTn id="34" dur="1" fill="hold"/>
                                        <p:tgtEl>
                                          <p:spTgt spid="15"/>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to="" calcmode="lin" valueType="num">
                                      <p:cBhvr>
                                        <p:cTn id="37"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Graphic spid="10" grpId="1">
        <p:bldAsOne/>
      </p:bldGraphic>
      <p:bldGraphic spid="11" grpId="0">
        <p:bldAsOne/>
      </p:bldGraphic>
      <p:bldP spid="13" grpId="0" animBg="1"/>
      <p:bldP spid="15" grpId="0" animBg="1"/>
      <p:bldP spid="16"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5"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7"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8"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9" name="Text Box 10"/>
          <p:cNvSpPr txBox="1">
            <a:spLocks noChangeArrowheads="1"/>
          </p:cNvSpPr>
          <p:nvPr/>
        </p:nvSpPr>
        <p:spPr bwMode="auto">
          <a:xfrm>
            <a:off x="251520" y="1052737"/>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Digestibilité des protéines de pâtes fraiches</a:t>
            </a:r>
          </a:p>
        </p:txBody>
      </p:sp>
      <p:graphicFrame>
        <p:nvGraphicFramePr>
          <p:cNvPr id="11" name="Graphique 10"/>
          <p:cNvGraphicFramePr/>
          <p:nvPr/>
        </p:nvGraphicFramePr>
        <p:xfrm>
          <a:off x="899592" y="2060848"/>
          <a:ext cx="7920880" cy="4320480"/>
        </p:xfrm>
        <a:graphic>
          <a:graphicData uri="http://schemas.openxmlformats.org/drawingml/2006/chart">
            <c:chart xmlns:c="http://schemas.openxmlformats.org/drawingml/2006/chart" xmlns:r="http://schemas.openxmlformats.org/officeDocument/2006/relationships" r:id="rId5"/>
          </a:graphicData>
        </a:graphic>
      </p:graphicFrame>
      <p:sp>
        <p:nvSpPr>
          <p:cNvPr id="14" name="Espace réservé du numéro de diapositive 13"/>
          <p:cNvSpPr>
            <a:spLocks noGrp="1"/>
          </p:cNvSpPr>
          <p:nvPr>
            <p:ph type="sldNum" sz="quarter" idx="12"/>
          </p:nvPr>
        </p:nvSpPr>
        <p:spPr>
          <a:xfrm>
            <a:off x="6902896" y="6448251"/>
            <a:ext cx="2133600" cy="365125"/>
          </a:xfrm>
        </p:spPr>
        <p:txBody>
          <a:bodyPr/>
          <a:lstStyle/>
          <a:p>
            <a:fld id="{595DA4C4-1FAB-46A1-BC97-01521FB48311}" type="slidenum">
              <a:rPr lang="es-ES" smtClean="0"/>
              <a:pPr/>
              <a:t>43</a:t>
            </a:fld>
            <a:endParaRPr lang="es-ES" dirty="0"/>
          </a:p>
        </p:txBody>
      </p:sp>
      <p:grpSp>
        <p:nvGrpSpPr>
          <p:cNvPr id="13" name="Groupe 12"/>
          <p:cNvGrpSpPr/>
          <p:nvPr/>
        </p:nvGrpSpPr>
        <p:grpSpPr>
          <a:xfrm>
            <a:off x="1187624" y="1633897"/>
            <a:ext cx="7128792" cy="1426935"/>
            <a:chOff x="1187624" y="2852936"/>
            <a:chExt cx="7128792" cy="1224136"/>
          </a:xfrm>
        </p:grpSpPr>
        <p:grpSp>
          <p:nvGrpSpPr>
            <p:cNvPr id="15" name="Groupe 12"/>
            <p:cNvGrpSpPr/>
            <p:nvPr/>
          </p:nvGrpSpPr>
          <p:grpSpPr>
            <a:xfrm>
              <a:off x="1187624" y="2852936"/>
              <a:ext cx="7128792" cy="1224136"/>
              <a:chOff x="1331640" y="4941168"/>
              <a:chExt cx="6696744" cy="1368152"/>
            </a:xfrm>
          </p:grpSpPr>
          <p:sp>
            <p:nvSpPr>
              <p:cNvPr id="17" name="Rectangle à coins arrondis 16"/>
              <p:cNvSpPr/>
              <p:nvPr/>
            </p:nvSpPr>
            <p:spPr>
              <a:xfrm>
                <a:off x="1331640" y="4941168"/>
                <a:ext cx="6696744" cy="1368152"/>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             </a:t>
                </a:r>
                <a:endParaRPr lang="fr-FR" sz="2000" b="1" dirty="0">
                  <a:solidFill>
                    <a:srgbClr val="996633"/>
                  </a:solidFill>
                  <a:latin typeface="Times New Roman" pitchFamily="18" charset="0"/>
                  <a:cs typeface="Times New Roman" pitchFamily="18" charset="0"/>
                </a:endParaRPr>
              </a:p>
            </p:txBody>
          </p:sp>
          <p:pic>
            <p:nvPicPr>
              <p:cNvPr id="18" name="Picture 4" descr="Résultat de recherche d'images"/>
              <p:cNvPicPr>
                <a:picLocks noChangeAspect="1" noChangeArrowheads="1"/>
              </p:cNvPicPr>
              <p:nvPr/>
            </p:nvPicPr>
            <p:blipFill>
              <a:blip r:embed="rId6" cstate="print"/>
              <a:srcRect/>
              <a:stretch>
                <a:fillRect/>
              </a:stretch>
            </p:blipFill>
            <p:spPr bwMode="auto">
              <a:xfrm>
                <a:off x="1534573" y="5157192"/>
                <a:ext cx="744082"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6" name="Rectangle 1"/>
            <p:cNvSpPr>
              <a:spLocks noChangeArrowheads="1"/>
            </p:cNvSpPr>
            <p:nvPr/>
          </p:nvSpPr>
          <p:spPr bwMode="auto">
            <a:xfrm>
              <a:off x="2267744" y="2922073"/>
              <a:ext cx="5687616" cy="1082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900" i="0"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Cette am</a:t>
              </a:r>
              <a:r>
                <a:rPr kumimoji="0" lang="fr-FR" sz="1900" i="0" u="none" strike="noStrike" cap="none" normalizeH="0" baseline="0" dirty="0" smtClean="0">
                  <a:ln>
                    <a:noFill/>
                  </a:ln>
                  <a:solidFill>
                    <a:srgbClr val="993300"/>
                  </a:solidFill>
                  <a:effectLst/>
                  <a:latin typeface="Calibri"/>
                  <a:ea typeface="Calibri" pitchFamily="34" charset="0"/>
                  <a:cs typeface="Times New Roman" pitchFamily="18" charset="0"/>
                </a:rPr>
                <a:t>é</a:t>
              </a:r>
              <a:r>
                <a:rPr kumimoji="0" lang="fr-FR" sz="1900" i="0"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lioration de la digestibilit</a:t>
              </a:r>
              <a:r>
                <a:rPr kumimoji="0" lang="fr-FR" sz="1900" i="0" u="none" strike="noStrike" cap="none" normalizeH="0" baseline="0" dirty="0" smtClean="0">
                  <a:ln>
                    <a:noFill/>
                  </a:ln>
                  <a:solidFill>
                    <a:srgbClr val="993300"/>
                  </a:solidFill>
                  <a:effectLst/>
                  <a:latin typeface="Calibri"/>
                  <a:ea typeface="Calibri" pitchFamily="34" charset="0"/>
                  <a:cs typeface="Times New Roman" pitchFamily="18" charset="0"/>
                </a:rPr>
                <a:t>é</a:t>
              </a:r>
              <a:r>
                <a:rPr kumimoji="0" lang="fr-FR" sz="1900" i="0"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 pour les pâtes enrichies peut être expliqu</a:t>
              </a:r>
              <a:r>
                <a:rPr kumimoji="0" lang="fr-FR" sz="1900" i="0" u="none" strike="noStrike" cap="none" normalizeH="0" baseline="0" dirty="0" smtClean="0">
                  <a:ln>
                    <a:noFill/>
                  </a:ln>
                  <a:solidFill>
                    <a:srgbClr val="993300"/>
                  </a:solidFill>
                  <a:effectLst/>
                  <a:latin typeface="Calibri"/>
                  <a:ea typeface="Calibri" pitchFamily="34" charset="0"/>
                  <a:cs typeface="Times New Roman" pitchFamily="18" charset="0"/>
                </a:rPr>
                <a:t>é</a:t>
              </a:r>
              <a:r>
                <a:rPr kumimoji="0" lang="fr-FR" sz="1900" i="0"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e par l</a:t>
              </a:r>
              <a:r>
                <a:rPr kumimoji="0" lang="fr-FR" sz="1900" i="0" u="none" strike="noStrike" cap="none" normalizeH="0" baseline="0" dirty="0" smtClean="0">
                  <a:ln>
                    <a:noFill/>
                  </a:ln>
                  <a:solidFill>
                    <a:srgbClr val="993300"/>
                  </a:solidFill>
                  <a:effectLst/>
                  <a:latin typeface="Calibri"/>
                  <a:ea typeface="Calibri" pitchFamily="34" charset="0"/>
                  <a:cs typeface="Times New Roman" pitchFamily="18" charset="0"/>
                </a:rPr>
                <a:t>’</a:t>
              </a:r>
              <a:r>
                <a:rPr kumimoji="0" lang="fr-FR" sz="1900" i="0"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augmentation de l</a:t>
              </a:r>
              <a:r>
                <a:rPr kumimoji="0" lang="fr-FR" sz="1900" i="0" u="none" strike="noStrike" cap="none" normalizeH="0" baseline="0" dirty="0" smtClean="0">
                  <a:ln>
                    <a:noFill/>
                  </a:ln>
                  <a:solidFill>
                    <a:srgbClr val="993300"/>
                  </a:solidFill>
                  <a:effectLst/>
                  <a:latin typeface="Calibri"/>
                  <a:ea typeface="Calibri" pitchFamily="34" charset="0"/>
                  <a:cs typeface="Times New Roman" pitchFamily="18" charset="0"/>
                </a:rPr>
                <a:t>’</a:t>
              </a:r>
              <a:r>
                <a:rPr kumimoji="0" lang="fr-FR" sz="1900" i="0"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apport en prot</a:t>
              </a:r>
              <a:r>
                <a:rPr kumimoji="0" lang="fr-FR" sz="1900" i="0" u="none" strike="noStrike" cap="none" normalizeH="0" baseline="0" dirty="0" smtClean="0">
                  <a:ln>
                    <a:noFill/>
                  </a:ln>
                  <a:solidFill>
                    <a:srgbClr val="993300"/>
                  </a:solidFill>
                  <a:effectLst/>
                  <a:latin typeface="Calibri"/>
                  <a:ea typeface="Calibri" pitchFamily="34" charset="0"/>
                  <a:cs typeface="Times New Roman" pitchFamily="18" charset="0"/>
                </a:rPr>
                <a:t>é</a:t>
              </a:r>
              <a:r>
                <a:rPr kumimoji="0" lang="fr-FR" sz="1900" i="0"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ines solubles plus digestibles, apport</a:t>
              </a:r>
              <a:r>
                <a:rPr kumimoji="0" lang="fr-FR" sz="1900" i="0" u="none" strike="noStrike" cap="none" normalizeH="0" baseline="0" dirty="0" smtClean="0">
                  <a:ln>
                    <a:noFill/>
                  </a:ln>
                  <a:solidFill>
                    <a:srgbClr val="993300"/>
                  </a:solidFill>
                  <a:effectLst/>
                  <a:latin typeface="Calibri"/>
                  <a:ea typeface="Calibri" pitchFamily="34" charset="0"/>
                  <a:cs typeface="Times New Roman" pitchFamily="18" charset="0"/>
                </a:rPr>
                <a:t>é</a:t>
              </a:r>
              <a:r>
                <a:rPr kumimoji="0" lang="fr-FR" sz="1900" i="0"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es par la farine de f</a:t>
              </a:r>
              <a:r>
                <a:rPr kumimoji="0" lang="fr-FR" sz="1900" i="0" u="none" strike="noStrike" cap="none" normalizeH="0" baseline="0" dirty="0" smtClean="0">
                  <a:ln>
                    <a:noFill/>
                  </a:ln>
                  <a:solidFill>
                    <a:srgbClr val="993300"/>
                  </a:solidFill>
                  <a:effectLst/>
                  <a:latin typeface="Calibri"/>
                  <a:ea typeface="Calibri" pitchFamily="34" charset="0"/>
                  <a:cs typeface="Times New Roman" pitchFamily="18" charset="0"/>
                </a:rPr>
                <a:t>é</a:t>
              </a:r>
              <a:r>
                <a:rPr kumimoji="0" lang="fr-FR" sz="1900" i="0"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verole (</a:t>
              </a:r>
              <a:r>
                <a:rPr kumimoji="0" lang="fr-FR" sz="1900" i="0" u="none" strike="noStrike" cap="none" normalizeH="0" baseline="0" dirty="0" err="1" smtClean="0">
                  <a:ln>
                    <a:noFill/>
                  </a:ln>
                  <a:solidFill>
                    <a:srgbClr val="993300"/>
                  </a:solidFill>
                  <a:effectLst/>
                  <a:latin typeface="Times New Roman" pitchFamily="18" charset="0"/>
                  <a:ea typeface="Calibri" pitchFamily="34" charset="0"/>
                  <a:cs typeface="Times New Roman" pitchFamily="18" charset="0"/>
                </a:rPr>
                <a:t>Anyango</a:t>
              </a:r>
              <a:r>
                <a:rPr kumimoji="0" lang="fr-FR" sz="1900" i="0"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 </a:t>
              </a:r>
              <a:r>
                <a:rPr kumimoji="0" lang="fr-FR" sz="1900" i="1"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et al.</a:t>
              </a:r>
              <a:r>
                <a:rPr kumimoji="0" lang="fr-FR" sz="1900" i="0"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 2011) </a:t>
              </a:r>
              <a:endParaRPr kumimoji="0" lang="fr-FR" sz="1900" i="0" u="none" strike="noStrike" cap="none" normalizeH="0" baseline="0" dirty="0" smtClean="0">
                <a:ln>
                  <a:noFill/>
                </a:ln>
                <a:solidFill>
                  <a:srgbClr val="993300"/>
                </a:solidFill>
                <a:effectLst/>
                <a:latin typeface="Arial" pitchFamily="34" charset="0"/>
                <a:cs typeface="Arial" pitchFamily="34" charset="0"/>
              </a:endParaRPr>
            </a:p>
          </p:txBody>
        </p:sp>
      </p:grpSp>
      <p:sp>
        <p:nvSpPr>
          <p:cNvPr id="19" name="Ellipse 18"/>
          <p:cNvSpPr/>
          <p:nvPr/>
        </p:nvSpPr>
        <p:spPr>
          <a:xfrm>
            <a:off x="3635896" y="2996952"/>
            <a:ext cx="936104"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800" dirty="0" smtClean="0"/>
              <a:t>70,3</a:t>
            </a:r>
            <a:endParaRPr lang="fr-FR" sz="1800" dirty="0"/>
          </a:p>
        </p:txBody>
      </p:sp>
      <p:sp>
        <p:nvSpPr>
          <p:cNvPr id="20" name="Ellipse 19"/>
          <p:cNvSpPr/>
          <p:nvPr/>
        </p:nvSpPr>
        <p:spPr>
          <a:xfrm>
            <a:off x="7308304" y="1772816"/>
            <a:ext cx="936104"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800" dirty="0" smtClean="0"/>
              <a:t>71,5</a:t>
            </a:r>
            <a:endParaRPr lang="fr-FR" sz="1800" dirty="0"/>
          </a:p>
        </p:txBody>
      </p:sp>
      <p:sp>
        <p:nvSpPr>
          <p:cNvPr id="21" name="Ellipse 20"/>
          <p:cNvSpPr/>
          <p:nvPr/>
        </p:nvSpPr>
        <p:spPr>
          <a:xfrm>
            <a:off x="5436096" y="2276872"/>
            <a:ext cx="936104"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800" dirty="0" smtClean="0"/>
              <a:t>71,2</a:t>
            </a:r>
            <a:endParaRPr lang="fr-FR" sz="1800" dirty="0"/>
          </a:p>
        </p:txBody>
      </p:sp>
      <p:sp>
        <p:nvSpPr>
          <p:cNvPr id="22" name="Ellipse 21"/>
          <p:cNvSpPr/>
          <p:nvPr/>
        </p:nvSpPr>
        <p:spPr>
          <a:xfrm>
            <a:off x="1907704" y="3501008"/>
            <a:ext cx="936104"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800" dirty="0" smtClean="0"/>
              <a:t>69,8</a:t>
            </a:r>
            <a:endParaRPr lang="fr-F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4"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to="" calcmode="lin" valueType="num">
                                      <p:cBhvr>
                                        <p:cTn id="11" dur="1" fill="hold"/>
                                        <p:tgtEl>
                                          <p:spTgt spid="11"/>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4"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to="" calcmode="lin" valueType="num">
                                      <p:cBhvr>
                                        <p:cTn id="20" dur="1" fill="hold"/>
                                        <p:tgtEl>
                                          <p:spTgt spid="19"/>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to="" calcmode="lin" valueType="num">
                                      <p:cBhvr>
                                        <p:cTn id="23" dur="1" fill="hold"/>
                                        <p:tgtEl>
                                          <p:spTgt spid="21"/>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to="" calcmode="lin" valueType="num">
                                      <p:cBhvr>
                                        <p:cTn id="26" dur="1" fill="hold"/>
                                        <p:tgtEl>
                                          <p:spTgt spid="20"/>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22"/>
                                        </p:tgtEl>
                                        <p:attrNameLst>
                                          <p:attrName>ppt_x</p:attrName>
                                        </p:attrNameLst>
                                      </p:cBhvr>
                                      <p:tavLst>
                                        <p:tav tm="0">
                                          <p:val>
                                            <p:strVal val="ppt_x"/>
                                          </p:val>
                                        </p:tav>
                                        <p:tav tm="100000">
                                          <p:val>
                                            <p:strVal val="ppt_x"/>
                                          </p:val>
                                        </p:tav>
                                      </p:tavLst>
                                    </p:anim>
                                    <p:anim calcmode="lin" valueType="num">
                                      <p:cBhvr additive="base">
                                        <p:cTn id="31" dur="500"/>
                                        <p:tgtEl>
                                          <p:spTgt spid="22"/>
                                        </p:tgtEl>
                                        <p:attrNameLst>
                                          <p:attrName>ppt_y</p:attrName>
                                        </p:attrNameLst>
                                      </p:cBhvr>
                                      <p:tavLst>
                                        <p:tav tm="0">
                                          <p:val>
                                            <p:strVal val="ppt_y"/>
                                          </p:val>
                                        </p:tav>
                                        <p:tav tm="100000">
                                          <p:val>
                                            <p:strVal val="1+ppt_h/2"/>
                                          </p:val>
                                        </p:tav>
                                      </p:tavLst>
                                    </p:anim>
                                    <p:set>
                                      <p:cBhvr>
                                        <p:cTn id="32" dur="1" fill="hold">
                                          <p:stCondLst>
                                            <p:cond delay="499"/>
                                          </p:stCondLst>
                                        </p:cTn>
                                        <p:tgtEl>
                                          <p:spTgt spid="22"/>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19"/>
                                        </p:tgtEl>
                                        <p:attrNameLst>
                                          <p:attrName>ppt_x</p:attrName>
                                        </p:attrNameLst>
                                      </p:cBhvr>
                                      <p:tavLst>
                                        <p:tav tm="0">
                                          <p:val>
                                            <p:strVal val="ppt_x"/>
                                          </p:val>
                                        </p:tav>
                                        <p:tav tm="100000">
                                          <p:val>
                                            <p:strVal val="ppt_x"/>
                                          </p:val>
                                        </p:tav>
                                      </p:tavLst>
                                    </p:anim>
                                    <p:anim calcmode="lin" valueType="num">
                                      <p:cBhvr additive="base">
                                        <p:cTn id="35" dur="500"/>
                                        <p:tgtEl>
                                          <p:spTgt spid="19"/>
                                        </p:tgtEl>
                                        <p:attrNameLst>
                                          <p:attrName>ppt_y</p:attrName>
                                        </p:attrNameLst>
                                      </p:cBhvr>
                                      <p:tavLst>
                                        <p:tav tm="0">
                                          <p:val>
                                            <p:strVal val="ppt_y"/>
                                          </p:val>
                                        </p:tav>
                                        <p:tav tm="100000">
                                          <p:val>
                                            <p:strVal val="1+ppt_h/2"/>
                                          </p:val>
                                        </p:tav>
                                      </p:tavLst>
                                    </p:anim>
                                    <p:set>
                                      <p:cBhvr>
                                        <p:cTn id="36" dur="1" fill="hold">
                                          <p:stCondLst>
                                            <p:cond delay="499"/>
                                          </p:stCondLst>
                                        </p:cTn>
                                        <p:tgtEl>
                                          <p:spTgt spid="19"/>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21"/>
                                        </p:tgtEl>
                                        <p:attrNameLst>
                                          <p:attrName>ppt_x</p:attrName>
                                        </p:attrNameLst>
                                      </p:cBhvr>
                                      <p:tavLst>
                                        <p:tav tm="0">
                                          <p:val>
                                            <p:strVal val="ppt_x"/>
                                          </p:val>
                                        </p:tav>
                                        <p:tav tm="100000">
                                          <p:val>
                                            <p:strVal val="ppt_x"/>
                                          </p:val>
                                        </p:tav>
                                      </p:tavLst>
                                    </p:anim>
                                    <p:anim calcmode="lin" valueType="num">
                                      <p:cBhvr additive="base">
                                        <p:cTn id="39" dur="500"/>
                                        <p:tgtEl>
                                          <p:spTgt spid="21"/>
                                        </p:tgtEl>
                                        <p:attrNameLst>
                                          <p:attrName>ppt_y</p:attrName>
                                        </p:attrNameLst>
                                      </p:cBhvr>
                                      <p:tavLst>
                                        <p:tav tm="0">
                                          <p:val>
                                            <p:strVal val="ppt_y"/>
                                          </p:val>
                                        </p:tav>
                                        <p:tav tm="100000">
                                          <p:val>
                                            <p:strVal val="1+ppt_h/2"/>
                                          </p:val>
                                        </p:tav>
                                      </p:tavLst>
                                    </p:anim>
                                    <p:set>
                                      <p:cBhvr>
                                        <p:cTn id="40" dur="1" fill="hold">
                                          <p:stCondLst>
                                            <p:cond delay="499"/>
                                          </p:stCondLst>
                                        </p:cTn>
                                        <p:tgtEl>
                                          <p:spTgt spid="21"/>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20"/>
                                        </p:tgtEl>
                                        <p:attrNameLst>
                                          <p:attrName>ppt_x</p:attrName>
                                        </p:attrNameLst>
                                      </p:cBhvr>
                                      <p:tavLst>
                                        <p:tav tm="0">
                                          <p:val>
                                            <p:strVal val="ppt_x"/>
                                          </p:val>
                                        </p:tav>
                                        <p:tav tm="100000">
                                          <p:val>
                                            <p:strVal val="ppt_x"/>
                                          </p:val>
                                        </p:tav>
                                      </p:tavLst>
                                    </p:anim>
                                    <p:anim calcmode="lin" valueType="num">
                                      <p:cBhvr additive="base">
                                        <p:cTn id="43" dur="500"/>
                                        <p:tgtEl>
                                          <p:spTgt spid="20"/>
                                        </p:tgtEl>
                                        <p:attrNameLst>
                                          <p:attrName>ppt_y</p:attrName>
                                        </p:attrNameLst>
                                      </p:cBhvr>
                                      <p:tavLst>
                                        <p:tav tm="0">
                                          <p:val>
                                            <p:strVal val="ppt_y"/>
                                          </p:val>
                                        </p:tav>
                                        <p:tav tm="100000">
                                          <p:val>
                                            <p:strVal val="1+ppt_h/2"/>
                                          </p:val>
                                        </p:tav>
                                      </p:tavLst>
                                    </p:anim>
                                    <p:set>
                                      <p:cBhvr>
                                        <p:cTn id="44" dur="1" fill="hold">
                                          <p:stCondLst>
                                            <p:cond delay="499"/>
                                          </p:stCondLst>
                                        </p:cTn>
                                        <p:tgtEl>
                                          <p:spTgt spid="20"/>
                                        </p:tgtEl>
                                        <p:attrNameLst>
                                          <p:attrName>style.visibility</p:attrName>
                                        </p:attrNameLst>
                                      </p:cBhvr>
                                      <p:to>
                                        <p:strVal val="hidden"/>
                                      </p:to>
                                    </p:set>
                                  </p:childTnLst>
                                </p:cTn>
                              </p:par>
                              <p:par>
                                <p:cTn id="45" presetID="8"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amond(in)">
                                      <p:cBhvr>
                                        <p:cTn id="4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1" grpId="0">
        <p:bldAsOne/>
      </p:bldGraphic>
      <p:bldP spid="19" grpId="0" animBg="1"/>
      <p:bldP spid="19" grpId="1" animBg="1"/>
      <p:bldP spid="20" grpId="0" animBg="1"/>
      <p:bldP spid="20" grpId="1" animBg="1"/>
      <p:bldP spid="21" grpId="0" animBg="1"/>
      <p:bldP spid="21" grpId="1" animBg="1"/>
      <p:bldP spid="22" grpId="0" animBg="1"/>
      <p:bldP spid="22"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1"/>
          <p:cNvGrpSpPr/>
          <p:nvPr/>
        </p:nvGrpSpPr>
        <p:grpSpPr>
          <a:xfrm>
            <a:off x="0" y="-27383"/>
            <a:ext cx="9144000" cy="936103"/>
            <a:chOff x="0" y="-27383"/>
            <a:chExt cx="9144000" cy="936103"/>
          </a:xfrm>
        </p:grpSpPr>
        <p:sp>
          <p:nvSpPr>
            <p:cNvPr id="7"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9"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10"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5" name="Rectangle 4"/>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sp>
        <p:nvSpPr>
          <p:cNvPr id="6" name="Text Box 10"/>
          <p:cNvSpPr txBox="1">
            <a:spLocks noChangeArrowheads="1"/>
          </p:cNvSpPr>
          <p:nvPr/>
        </p:nvSpPr>
        <p:spPr bwMode="auto">
          <a:xfrm>
            <a:off x="251520" y="1052737"/>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Propriétés de cuisson des pâtes sèches</a:t>
            </a:r>
          </a:p>
        </p:txBody>
      </p:sp>
      <p:graphicFrame>
        <p:nvGraphicFramePr>
          <p:cNvPr id="11" name="Graphique 10"/>
          <p:cNvGraphicFramePr/>
          <p:nvPr/>
        </p:nvGraphicFramePr>
        <p:xfrm>
          <a:off x="0" y="1556792"/>
          <a:ext cx="8964488" cy="5040560"/>
        </p:xfrm>
        <a:graphic>
          <a:graphicData uri="http://schemas.openxmlformats.org/drawingml/2006/chart">
            <c:chart xmlns:c="http://schemas.openxmlformats.org/drawingml/2006/chart" xmlns:r="http://schemas.openxmlformats.org/officeDocument/2006/relationships" r:id="rId5"/>
          </a:graphicData>
        </a:graphic>
      </p:graphicFrame>
      <p:sp>
        <p:nvSpPr>
          <p:cNvPr id="14" name="Espace réservé du numéro de diapositive 13"/>
          <p:cNvSpPr>
            <a:spLocks noGrp="1"/>
          </p:cNvSpPr>
          <p:nvPr>
            <p:ph type="sldNum" sz="quarter" idx="12"/>
          </p:nvPr>
        </p:nvSpPr>
        <p:spPr>
          <a:xfrm>
            <a:off x="6902896" y="6376243"/>
            <a:ext cx="2133600" cy="365125"/>
          </a:xfrm>
        </p:spPr>
        <p:txBody>
          <a:bodyPr/>
          <a:lstStyle/>
          <a:p>
            <a:fld id="{595DA4C4-1FAB-46A1-BC97-01521FB48311}" type="slidenum">
              <a:rPr lang="es-ES" smtClean="0"/>
              <a:pPr/>
              <a:t>44</a:t>
            </a:fld>
            <a:endParaRPr lang="es-ES" dirty="0"/>
          </a:p>
        </p:txBody>
      </p:sp>
      <p:grpSp>
        <p:nvGrpSpPr>
          <p:cNvPr id="24" name="Groupe 23"/>
          <p:cNvGrpSpPr/>
          <p:nvPr/>
        </p:nvGrpSpPr>
        <p:grpSpPr>
          <a:xfrm>
            <a:off x="428596" y="2009384"/>
            <a:ext cx="8286808" cy="2571744"/>
            <a:chOff x="1590034" y="-71438"/>
            <a:chExt cx="6696742" cy="2571744"/>
          </a:xfrm>
        </p:grpSpPr>
        <p:sp>
          <p:nvSpPr>
            <p:cNvPr id="19" name="Rectangle à coins arrondis 18"/>
            <p:cNvSpPr/>
            <p:nvPr/>
          </p:nvSpPr>
          <p:spPr>
            <a:xfrm>
              <a:off x="1590034" y="-71438"/>
              <a:ext cx="6696742" cy="2571744"/>
            </a:xfrm>
            <a:prstGeom prst="roundRect">
              <a:avLst/>
            </a:prstGeom>
            <a:solidFill>
              <a:srgbClr val="FFCC0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2000" dirty="0" smtClean="0">
                  <a:solidFill>
                    <a:srgbClr val="996633"/>
                  </a:solidFill>
                  <a:latin typeface="Times New Roman" pitchFamily="18" charset="0"/>
                  <a:cs typeface="Times New Roman" pitchFamily="18" charset="0"/>
                </a:rPr>
                <a:t>             </a:t>
              </a:r>
              <a:endParaRPr lang="fr-FR" sz="2000" b="1" dirty="0">
                <a:solidFill>
                  <a:srgbClr val="996633"/>
                </a:solidFill>
                <a:latin typeface="Times New Roman" pitchFamily="18" charset="0"/>
                <a:cs typeface="Times New Roman" pitchFamily="18" charset="0"/>
              </a:endParaRPr>
            </a:p>
          </p:txBody>
        </p:sp>
        <p:pic>
          <p:nvPicPr>
            <p:cNvPr id="21" name="Picture 4" descr="Résultat de recherche d'images"/>
            <p:cNvPicPr>
              <a:picLocks noChangeAspect="1" noChangeArrowheads="1"/>
            </p:cNvPicPr>
            <p:nvPr/>
          </p:nvPicPr>
          <p:blipFill>
            <a:blip r:embed="rId6" cstate="print"/>
            <a:srcRect/>
            <a:stretch>
              <a:fillRect/>
            </a:stretch>
          </p:blipFill>
          <p:spPr bwMode="auto">
            <a:xfrm>
              <a:off x="1764837" y="571480"/>
              <a:ext cx="806616" cy="114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Rectangle 22"/>
            <p:cNvSpPr>
              <a:spLocks noChangeArrowheads="1"/>
            </p:cNvSpPr>
            <p:nvPr/>
          </p:nvSpPr>
          <p:spPr bwMode="auto">
            <a:xfrm>
              <a:off x="2598842" y="151676"/>
              <a:ext cx="5687615" cy="2139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fr-FR" sz="1900" i="0" u="none" strike="noStrike" cap="none" normalizeH="0" baseline="0" dirty="0" smtClean="0">
                  <a:ln>
                    <a:noFill/>
                  </a:ln>
                  <a:solidFill>
                    <a:srgbClr val="993300"/>
                  </a:solidFill>
                  <a:effectLst/>
                  <a:latin typeface="Times New Roman" pitchFamily="18" charset="0"/>
                  <a:cs typeface="Times New Roman" pitchFamily="18" charset="0"/>
                </a:rPr>
                <a:t>La diminution du TCO est</a:t>
              </a:r>
              <a:r>
                <a:rPr kumimoji="0" lang="fr-FR" sz="1900" i="0" u="none" strike="noStrike" cap="none" normalizeH="0" dirty="0" smtClean="0">
                  <a:ln>
                    <a:noFill/>
                  </a:ln>
                  <a:solidFill>
                    <a:srgbClr val="993300"/>
                  </a:solidFill>
                  <a:effectLst/>
                  <a:latin typeface="Times New Roman" pitchFamily="18" charset="0"/>
                  <a:cs typeface="Times New Roman" pitchFamily="18" charset="0"/>
                </a:rPr>
                <a:t> due à la perturbation du réseau de gluten, provoquée par la présence de fibres, </a:t>
              </a:r>
              <a:r>
                <a:rPr lang="fr-FR" sz="1900" dirty="0" smtClean="0">
                  <a:solidFill>
                    <a:srgbClr val="993300"/>
                  </a:solidFill>
                  <a:latin typeface="Times New Roman" pitchFamily="18" charset="0"/>
                  <a:cs typeface="Times New Roman" pitchFamily="18" charset="0"/>
                </a:rPr>
                <a:t>qui a</a:t>
              </a:r>
              <a:r>
                <a:rPr kumimoji="0" lang="fr-FR" sz="1900" i="0" u="none" strike="noStrike" cap="none" normalizeH="0" dirty="0" smtClean="0">
                  <a:ln>
                    <a:noFill/>
                  </a:ln>
                  <a:solidFill>
                    <a:srgbClr val="993300"/>
                  </a:solidFill>
                  <a:effectLst/>
                  <a:latin typeface="Times New Roman" pitchFamily="18" charset="0"/>
                  <a:cs typeface="Times New Roman" pitchFamily="18" charset="0"/>
                </a:rPr>
                <a:t> favorisé la pénétration de l’eau au cœur des pâtes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lang="fr-FR" sz="1900" dirty="0" smtClean="0">
                  <a:solidFill>
                    <a:srgbClr val="993300"/>
                  </a:solidFill>
                  <a:latin typeface="Times New Roman" pitchFamily="18" charset="0"/>
                  <a:cs typeface="Times New Roman" pitchFamily="18" charset="0"/>
                </a:rPr>
                <a:t>L’AE élevée dans le contrôle est due à sa teneur plus élevée en amidon</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fr-FR" sz="1900" i="0" u="none" strike="noStrike" cap="none" normalizeH="0" dirty="0" smtClean="0">
                  <a:ln>
                    <a:noFill/>
                  </a:ln>
                  <a:solidFill>
                    <a:srgbClr val="993300"/>
                  </a:solidFill>
                  <a:effectLst/>
                  <a:latin typeface="Times New Roman" pitchFamily="18" charset="0"/>
                  <a:cs typeface="Times New Roman" pitchFamily="18" charset="0"/>
                </a:rPr>
                <a:t>L’augmentation des pertes à la cuisson est liée à  l’affaiblissement de la structure des pâtes enrichies</a:t>
              </a:r>
              <a:r>
                <a:rPr kumimoji="0" lang="fr-FR" sz="1900" i="0" u="none" strike="noStrike" cap="none" normalizeH="0" dirty="0" smtClean="0">
                  <a:ln>
                    <a:noFill/>
                  </a:ln>
                  <a:solidFill>
                    <a:srgbClr val="993300"/>
                  </a:solidFill>
                  <a:effectLst/>
                  <a:latin typeface="Arial" pitchFamily="34" charset="0"/>
                  <a:cs typeface="Arial" pitchFamily="34" charset="0"/>
                </a:rPr>
                <a:t> </a:t>
              </a:r>
              <a:r>
                <a:rPr kumimoji="0" lang="fr-FR" sz="1900" i="0" u="none" strike="noStrike" cap="none" normalizeH="0" dirty="0" smtClean="0">
                  <a:ln>
                    <a:noFill/>
                  </a:ln>
                  <a:solidFill>
                    <a:srgbClr val="993300"/>
                  </a:solidFill>
                  <a:effectLst/>
                  <a:latin typeface="Times New Roman" pitchFamily="18" charset="0"/>
                  <a:cs typeface="Times New Roman" pitchFamily="18" charset="0"/>
                </a:rPr>
                <a:t>par les protéines de féverole</a:t>
              </a:r>
              <a:endParaRPr kumimoji="0" lang="fr-FR" sz="1900" i="0" u="none" strike="noStrike" cap="none" normalizeH="0" baseline="0" dirty="0" smtClean="0">
                <a:ln>
                  <a:noFill/>
                </a:ln>
                <a:solidFill>
                  <a:srgbClr val="993300"/>
                </a:solidFill>
                <a:effectLst/>
                <a:latin typeface="Arial" pitchFamily="34" charset="0"/>
                <a:cs typeface="Arial" pitchFamily="34" charset="0"/>
              </a:endParaRPr>
            </a:p>
          </p:txBody>
        </p:sp>
      </p:grpSp>
      <p:sp>
        <p:nvSpPr>
          <p:cNvPr id="15" name="Ellipse 14"/>
          <p:cNvSpPr/>
          <p:nvPr/>
        </p:nvSpPr>
        <p:spPr>
          <a:xfrm>
            <a:off x="755576" y="1268760"/>
            <a:ext cx="936104" cy="432048"/>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96633"/>
                </a:solidFill>
                <a:latin typeface="Times New Roman" pitchFamily="18" charset="0"/>
                <a:cs typeface="Times New Roman" pitchFamily="18" charset="0"/>
              </a:rPr>
              <a:t>11</a:t>
            </a:r>
          </a:p>
        </p:txBody>
      </p:sp>
      <p:sp>
        <p:nvSpPr>
          <p:cNvPr id="16" name="Ellipse 15"/>
          <p:cNvSpPr/>
          <p:nvPr/>
        </p:nvSpPr>
        <p:spPr>
          <a:xfrm>
            <a:off x="2627784" y="2204864"/>
            <a:ext cx="936104" cy="432048"/>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96633"/>
                </a:solidFill>
                <a:latin typeface="Times New Roman" pitchFamily="18" charset="0"/>
                <a:cs typeface="Times New Roman" pitchFamily="18" charset="0"/>
              </a:rPr>
              <a:t>8</a:t>
            </a:r>
          </a:p>
        </p:txBody>
      </p:sp>
      <p:sp>
        <p:nvSpPr>
          <p:cNvPr id="17" name="Ellipse 16"/>
          <p:cNvSpPr/>
          <p:nvPr/>
        </p:nvSpPr>
        <p:spPr>
          <a:xfrm>
            <a:off x="4499992" y="2564904"/>
            <a:ext cx="936104" cy="432048"/>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96633"/>
                </a:solidFill>
                <a:latin typeface="Times New Roman" pitchFamily="18" charset="0"/>
                <a:cs typeface="Times New Roman" pitchFamily="18" charset="0"/>
              </a:rPr>
              <a:t>7</a:t>
            </a:r>
          </a:p>
        </p:txBody>
      </p:sp>
      <p:sp>
        <p:nvSpPr>
          <p:cNvPr id="18" name="Ellipse 17"/>
          <p:cNvSpPr/>
          <p:nvPr/>
        </p:nvSpPr>
        <p:spPr>
          <a:xfrm>
            <a:off x="6372200" y="2780928"/>
            <a:ext cx="936104" cy="432048"/>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96633"/>
                </a:solidFill>
                <a:latin typeface="Times New Roman" pitchFamily="18" charset="0"/>
                <a:cs typeface="Times New Roman" pitchFamily="18" charset="0"/>
              </a:rPr>
              <a:t>6</a:t>
            </a:r>
          </a:p>
        </p:txBody>
      </p:sp>
      <p:sp>
        <p:nvSpPr>
          <p:cNvPr id="20" name="Ellipse 19"/>
          <p:cNvSpPr/>
          <p:nvPr/>
        </p:nvSpPr>
        <p:spPr>
          <a:xfrm>
            <a:off x="3635896" y="3356992"/>
            <a:ext cx="648072"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600" dirty="0" smtClean="0"/>
              <a:t>5.2</a:t>
            </a:r>
            <a:endParaRPr lang="fr-FR" sz="1600" dirty="0"/>
          </a:p>
        </p:txBody>
      </p:sp>
      <p:sp>
        <p:nvSpPr>
          <p:cNvPr id="22" name="Ellipse 21"/>
          <p:cNvSpPr/>
          <p:nvPr/>
        </p:nvSpPr>
        <p:spPr>
          <a:xfrm>
            <a:off x="5436096" y="3284984"/>
            <a:ext cx="648072"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600" dirty="0" smtClean="0"/>
              <a:t>5.3</a:t>
            </a:r>
            <a:endParaRPr lang="fr-FR" sz="1600" dirty="0"/>
          </a:p>
        </p:txBody>
      </p:sp>
      <p:sp>
        <p:nvSpPr>
          <p:cNvPr id="25" name="Ellipse 24"/>
          <p:cNvSpPr/>
          <p:nvPr/>
        </p:nvSpPr>
        <p:spPr>
          <a:xfrm>
            <a:off x="7380312" y="3140968"/>
            <a:ext cx="648072"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600" dirty="0" smtClean="0"/>
              <a:t>5.5</a:t>
            </a:r>
            <a:endParaRPr lang="fr-FR" sz="1600" dirty="0"/>
          </a:p>
        </p:txBody>
      </p:sp>
      <p:sp>
        <p:nvSpPr>
          <p:cNvPr id="26" name="Ellipse 25"/>
          <p:cNvSpPr/>
          <p:nvPr/>
        </p:nvSpPr>
        <p:spPr>
          <a:xfrm>
            <a:off x="1763688" y="3645024"/>
            <a:ext cx="648072"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600" dirty="0" smtClean="0"/>
              <a:t>4</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Righ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to="" calcmode="lin" valueType="num">
                                      <p:cBhvr>
                                        <p:cTn id="17" dur="1" fill="hold"/>
                                        <p:tgtEl>
                                          <p:spTgt spid="15"/>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to="" calcmode="lin" valueType="num">
                                      <p:cBhvr>
                                        <p:cTn id="20" dur="1" fill="hold"/>
                                        <p:tgtEl>
                                          <p:spTgt spid="16"/>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to="" calcmode="lin" valueType="num">
                                      <p:cBhvr>
                                        <p:cTn id="23" dur="1" fill="hold"/>
                                        <p:tgtEl>
                                          <p:spTgt spid="17"/>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to="" calcmode="lin" valueType="num">
                                      <p:cBhvr>
                                        <p:cTn id="26" dur="1" fill="hold"/>
                                        <p:tgtEl>
                                          <p:spTgt spid="18"/>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to="" calcmode="lin" valueType="num">
                                      <p:cBhvr>
                                        <p:cTn id="31" dur="1" fill="hold"/>
                                        <p:tgtEl>
                                          <p:spTgt spid="26"/>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to="" calcmode="lin" valueType="num">
                                      <p:cBhvr>
                                        <p:cTn id="34" dur="1" fill="hold"/>
                                        <p:tgtEl>
                                          <p:spTgt spid="20"/>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to="" calcmode="lin" valueType="num">
                                      <p:cBhvr>
                                        <p:cTn id="37" dur="1" fill="hold"/>
                                        <p:tgtEl>
                                          <p:spTgt spid="22"/>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to="" calcmode="lin" valueType="num">
                                      <p:cBhvr>
                                        <p:cTn id="40" dur="1" fill="hold"/>
                                        <p:tgtEl>
                                          <p:spTgt spid="25"/>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1"/>
                                        </p:tgtEl>
                                        <p:attrNameLst>
                                          <p:attrName>ppt_x</p:attrName>
                                        </p:attrNameLst>
                                      </p:cBhvr>
                                      <p:tavLst>
                                        <p:tav tm="0">
                                          <p:val>
                                            <p:strVal val="ppt_x"/>
                                          </p:val>
                                        </p:tav>
                                        <p:tav tm="100000">
                                          <p:val>
                                            <p:strVal val="ppt_x"/>
                                          </p:val>
                                        </p:tav>
                                      </p:tavLst>
                                    </p:anim>
                                    <p:anim calcmode="lin" valueType="num">
                                      <p:cBhvr additive="base">
                                        <p:cTn id="45" dur="500"/>
                                        <p:tgtEl>
                                          <p:spTgt spid="11"/>
                                        </p:tgtEl>
                                        <p:attrNameLst>
                                          <p:attrName>ppt_y</p:attrName>
                                        </p:attrNameLst>
                                      </p:cBhvr>
                                      <p:tavLst>
                                        <p:tav tm="0">
                                          <p:val>
                                            <p:strVal val="ppt_y"/>
                                          </p:val>
                                        </p:tav>
                                        <p:tav tm="100000">
                                          <p:val>
                                            <p:strVal val="1+ppt_h/2"/>
                                          </p:val>
                                        </p:tav>
                                      </p:tavLst>
                                    </p:anim>
                                    <p:set>
                                      <p:cBhvr>
                                        <p:cTn id="46" dur="1" fill="hold">
                                          <p:stCondLst>
                                            <p:cond delay="499"/>
                                          </p:stCondLst>
                                        </p:cTn>
                                        <p:tgtEl>
                                          <p:spTgt spid="11"/>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15"/>
                                        </p:tgtEl>
                                        <p:attrNameLst>
                                          <p:attrName>ppt_x</p:attrName>
                                        </p:attrNameLst>
                                      </p:cBhvr>
                                      <p:tavLst>
                                        <p:tav tm="0">
                                          <p:val>
                                            <p:strVal val="ppt_x"/>
                                          </p:val>
                                        </p:tav>
                                        <p:tav tm="100000">
                                          <p:val>
                                            <p:strVal val="ppt_x"/>
                                          </p:val>
                                        </p:tav>
                                      </p:tavLst>
                                    </p:anim>
                                    <p:anim calcmode="lin" valueType="num">
                                      <p:cBhvr additive="base">
                                        <p:cTn id="49" dur="500"/>
                                        <p:tgtEl>
                                          <p:spTgt spid="15"/>
                                        </p:tgtEl>
                                        <p:attrNameLst>
                                          <p:attrName>ppt_y</p:attrName>
                                        </p:attrNameLst>
                                      </p:cBhvr>
                                      <p:tavLst>
                                        <p:tav tm="0">
                                          <p:val>
                                            <p:strVal val="ppt_y"/>
                                          </p:val>
                                        </p:tav>
                                        <p:tav tm="100000">
                                          <p:val>
                                            <p:strVal val="1+ppt_h/2"/>
                                          </p:val>
                                        </p:tav>
                                      </p:tavLst>
                                    </p:anim>
                                    <p:set>
                                      <p:cBhvr>
                                        <p:cTn id="50" dur="1" fill="hold">
                                          <p:stCondLst>
                                            <p:cond delay="499"/>
                                          </p:stCondLst>
                                        </p:cTn>
                                        <p:tgtEl>
                                          <p:spTgt spid="15"/>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6"/>
                                        </p:tgtEl>
                                        <p:attrNameLst>
                                          <p:attrName>ppt_x</p:attrName>
                                        </p:attrNameLst>
                                      </p:cBhvr>
                                      <p:tavLst>
                                        <p:tav tm="0">
                                          <p:val>
                                            <p:strVal val="ppt_x"/>
                                          </p:val>
                                        </p:tav>
                                        <p:tav tm="100000">
                                          <p:val>
                                            <p:strVal val="ppt_x"/>
                                          </p:val>
                                        </p:tav>
                                      </p:tavLst>
                                    </p:anim>
                                    <p:anim calcmode="lin" valueType="num">
                                      <p:cBhvr additive="base">
                                        <p:cTn id="53" dur="500"/>
                                        <p:tgtEl>
                                          <p:spTgt spid="16"/>
                                        </p:tgtEl>
                                        <p:attrNameLst>
                                          <p:attrName>ppt_y</p:attrName>
                                        </p:attrNameLst>
                                      </p:cBhvr>
                                      <p:tavLst>
                                        <p:tav tm="0">
                                          <p:val>
                                            <p:strVal val="ppt_y"/>
                                          </p:val>
                                        </p:tav>
                                        <p:tav tm="100000">
                                          <p:val>
                                            <p:strVal val="1+ppt_h/2"/>
                                          </p:val>
                                        </p:tav>
                                      </p:tavLst>
                                    </p:anim>
                                    <p:set>
                                      <p:cBhvr>
                                        <p:cTn id="54" dur="1" fill="hold">
                                          <p:stCondLst>
                                            <p:cond delay="499"/>
                                          </p:stCondLst>
                                        </p:cTn>
                                        <p:tgtEl>
                                          <p:spTgt spid="16"/>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7"/>
                                        </p:tgtEl>
                                        <p:attrNameLst>
                                          <p:attrName>ppt_x</p:attrName>
                                        </p:attrNameLst>
                                      </p:cBhvr>
                                      <p:tavLst>
                                        <p:tav tm="0">
                                          <p:val>
                                            <p:strVal val="ppt_x"/>
                                          </p:val>
                                        </p:tav>
                                        <p:tav tm="100000">
                                          <p:val>
                                            <p:strVal val="ppt_x"/>
                                          </p:val>
                                        </p:tav>
                                      </p:tavLst>
                                    </p:anim>
                                    <p:anim calcmode="lin" valueType="num">
                                      <p:cBhvr additive="base">
                                        <p:cTn id="57" dur="500"/>
                                        <p:tgtEl>
                                          <p:spTgt spid="17"/>
                                        </p:tgtEl>
                                        <p:attrNameLst>
                                          <p:attrName>ppt_y</p:attrName>
                                        </p:attrNameLst>
                                      </p:cBhvr>
                                      <p:tavLst>
                                        <p:tav tm="0">
                                          <p:val>
                                            <p:strVal val="ppt_y"/>
                                          </p:val>
                                        </p:tav>
                                        <p:tav tm="100000">
                                          <p:val>
                                            <p:strVal val="1+ppt_h/2"/>
                                          </p:val>
                                        </p:tav>
                                      </p:tavLst>
                                    </p:anim>
                                    <p:set>
                                      <p:cBhvr>
                                        <p:cTn id="58" dur="1" fill="hold">
                                          <p:stCondLst>
                                            <p:cond delay="499"/>
                                          </p:stCondLst>
                                        </p:cTn>
                                        <p:tgtEl>
                                          <p:spTgt spid="17"/>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18"/>
                                        </p:tgtEl>
                                        <p:attrNameLst>
                                          <p:attrName>ppt_x</p:attrName>
                                        </p:attrNameLst>
                                      </p:cBhvr>
                                      <p:tavLst>
                                        <p:tav tm="0">
                                          <p:val>
                                            <p:strVal val="ppt_x"/>
                                          </p:val>
                                        </p:tav>
                                        <p:tav tm="100000">
                                          <p:val>
                                            <p:strVal val="ppt_x"/>
                                          </p:val>
                                        </p:tav>
                                      </p:tavLst>
                                    </p:anim>
                                    <p:anim calcmode="lin" valueType="num">
                                      <p:cBhvr additive="base">
                                        <p:cTn id="61" dur="500"/>
                                        <p:tgtEl>
                                          <p:spTgt spid="18"/>
                                        </p:tgtEl>
                                        <p:attrNameLst>
                                          <p:attrName>ppt_y</p:attrName>
                                        </p:attrNameLst>
                                      </p:cBhvr>
                                      <p:tavLst>
                                        <p:tav tm="0">
                                          <p:val>
                                            <p:strVal val="ppt_y"/>
                                          </p:val>
                                        </p:tav>
                                        <p:tav tm="100000">
                                          <p:val>
                                            <p:strVal val="1+ppt_h/2"/>
                                          </p:val>
                                        </p:tav>
                                      </p:tavLst>
                                    </p:anim>
                                    <p:set>
                                      <p:cBhvr>
                                        <p:cTn id="62" dur="1" fill="hold">
                                          <p:stCondLst>
                                            <p:cond delay="499"/>
                                          </p:stCondLst>
                                        </p:cTn>
                                        <p:tgtEl>
                                          <p:spTgt spid="18"/>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25"/>
                                        </p:tgtEl>
                                        <p:attrNameLst>
                                          <p:attrName>ppt_x</p:attrName>
                                        </p:attrNameLst>
                                      </p:cBhvr>
                                      <p:tavLst>
                                        <p:tav tm="0">
                                          <p:val>
                                            <p:strVal val="ppt_x"/>
                                          </p:val>
                                        </p:tav>
                                        <p:tav tm="100000">
                                          <p:val>
                                            <p:strVal val="ppt_x"/>
                                          </p:val>
                                        </p:tav>
                                      </p:tavLst>
                                    </p:anim>
                                    <p:anim calcmode="lin" valueType="num">
                                      <p:cBhvr additive="base">
                                        <p:cTn id="65" dur="500"/>
                                        <p:tgtEl>
                                          <p:spTgt spid="25"/>
                                        </p:tgtEl>
                                        <p:attrNameLst>
                                          <p:attrName>ppt_y</p:attrName>
                                        </p:attrNameLst>
                                      </p:cBhvr>
                                      <p:tavLst>
                                        <p:tav tm="0">
                                          <p:val>
                                            <p:strVal val="ppt_y"/>
                                          </p:val>
                                        </p:tav>
                                        <p:tav tm="100000">
                                          <p:val>
                                            <p:strVal val="1+ppt_h/2"/>
                                          </p:val>
                                        </p:tav>
                                      </p:tavLst>
                                    </p:anim>
                                    <p:set>
                                      <p:cBhvr>
                                        <p:cTn id="66" dur="1" fill="hold">
                                          <p:stCondLst>
                                            <p:cond delay="499"/>
                                          </p:stCondLst>
                                        </p:cTn>
                                        <p:tgtEl>
                                          <p:spTgt spid="25"/>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22"/>
                                        </p:tgtEl>
                                        <p:attrNameLst>
                                          <p:attrName>ppt_x</p:attrName>
                                        </p:attrNameLst>
                                      </p:cBhvr>
                                      <p:tavLst>
                                        <p:tav tm="0">
                                          <p:val>
                                            <p:strVal val="ppt_x"/>
                                          </p:val>
                                        </p:tav>
                                        <p:tav tm="100000">
                                          <p:val>
                                            <p:strVal val="ppt_x"/>
                                          </p:val>
                                        </p:tav>
                                      </p:tavLst>
                                    </p:anim>
                                    <p:anim calcmode="lin" valueType="num">
                                      <p:cBhvr additive="base">
                                        <p:cTn id="69" dur="500"/>
                                        <p:tgtEl>
                                          <p:spTgt spid="22"/>
                                        </p:tgtEl>
                                        <p:attrNameLst>
                                          <p:attrName>ppt_y</p:attrName>
                                        </p:attrNameLst>
                                      </p:cBhvr>
                                      <p:tavLst>
                                        <p:tav tm="0">
                                          <p:val>
                                            <p:strVal val="ppt_y"/>
                                          </p:val>
                                        </p:tav>
                                        <p:tav tm="100000">
                                          <p:val>
                                            <p:strVal val="1+ppt_h/2"/>
                                          </p:val>
                                        </p:tav>
                                      </p:tavLst>
                                    </p:anim>
                                    <p:set>
                                      <p:cBhvr>
                                        <p:cTn id="70" dur="1" fill="hold">
                                          <p:stCondLst>
                                            <p:cond delay="499"/>
                                          </p:stCondLst>
                                        </p:cTn>
                                        <p:tgtEl>
                                          <p:spTgt spid="22"/>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20"/>
                                        </p:tgtEl>
                                        <p:attrNameLst>
                                          <p:attrName>ppt_x</p:attrName>
                                        </p:attrNameLst>
                                      </p:cBhvr>
                                      <p:tavLst>
                                        <p:tav tm="0">
                                          <p:val>
                                            <p:strVal val="ppt_x"/>
                                          </p:val>
                                        </p:tav>
                                        <p:tav tm="100000">
                                          <p:val>
                                            <p:strVal val="ppt_x"/>
                                          </p:val>
                                        </p:tav>
                                      </p:tavLst>
                                    </p:anim>
                                    <p:anim calcmode="lin" valueType="num">
                                      <p:cBhvr additive="base">
                                        <p:cTn id="73" dur="500"/>
                                        <p:tgtEl>
                                          <p:spTgt spid="20"/>
                                        </p:tgtEl>
                                        <p:attrNameLst>
                                          <p:attrName>ppt_y</p:attrName>
                                        </p:attrNameLst>
                                      </p:cBhvr>
                                      <p:tavLst>
                                        <p:tav tm="0">
                                          <p:val>
                                            <p:strVal val="ppt_y"/>
                                          </p:val>
                                        </p:tav>
                                        <p:tav tm="100000">
                                          <p:val>
                                            <p:strVal val="1+ppt_h/2"/>
                                          </p:val>
                                        </p:tav>
                                      </p:tavLst>
                                    </p:anim>
                                    <p:set>
                                      <p:cBhvr>
                                        <p:cTn id="74" dur="1" fill="hold">
                                          <p:stCondLst>
                                            <p:cond delay="499"/>
                                          </p:stCondLst>
                                        </p:cTn>
                                        <p:tgtEl>
                                          <p:spTgt spid="20"/>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26"/>
                                        </p:tgtEl>
                                        <p:attrNameLst>
                                          <p:attrName>ppt_x</p:attrName>
                                        </p:attrNameLst>
                                      </p:cBhvr>
                                      <p:tavLst>
                                        <p:tav tm="0">
                                          <p:val>
                                            <p:strVal val="ppt_x"/>
                                          </p:val>
                                        </p:tav>
                                        <p:tav tm="100000">
                                          <p:val>
                                            <p:strVal val="ppt_x"/>
                                          </p:val>
                                        </p:tav>
                                      </p:tavLst>
                                    </p:anim>
                                    <p:anim calcmode="lin" valueType="num">
                                      <p:cBhvr additive="base">
                                        <p:cTn id="77" dur="500"/>
                                        <p:tgtEl>
                                          <p:spTgt spid="26"/>
                                        </p:tgtEl>
                                        <p:attrNameLst>
                                          <p:attrName>ppt_y</p:attrName>
                                        </p:attrNameLst>
                                      </p:cBhvr>
                                      <p:tavLst>
                                        <p:tav tm="0">
                                          <p:val>
                                            <p:strVal val="ppt_y"/>
                                          </p:val>
                                        </p:tav>
                                        <p:tav tm="100000">
                                          <p:val>
                                            <p:strVal val="1+ppt_h/2"/>
                                          </p:val>
                                        </p:tav>
                                      </p:tavLst>
                                    </p:anim>
                                    <p:set>
                                      <p:cBhvr>
                                        <p:cTn id="78" dur="1" fill="hold">
                                          <p:stCondLst>
                                            <p:cond delay="499"/>
                                          </p:stCondLst>
                                        </p:cTn>
                                        <p:tgtEl>
                                          <p:spTgt spid="26"/>
                                        </p:tgtEl>
                                        <p:attrNameLst>
                                          <p:attrName>style.visibility</p:attrName>
                                        </p:attrNameLst>
                                      </p:cBhvr>
                                      <p:to>
                                        <p:strVal val="hidden"/>
                                      </p:to>
                                    </p:set>
                                  </p:childTnLst>
                                </p:cTn>
                              </p:par>
                              <p:par>
                                <p:cTn id="79" presetID="8" presetClass="entr" presetSubtype="16"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diamond(in)">
                                      <p:cBhvr>
                                        <p:cTn id="8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1" grpId="0">
        <p:bldAsOne/>
      </p:bldGraphic>
      <p:bldGraphic spid="11" grpId="1">
        <p:bldAsOne/>
      </p:bldGraphic>
      <p:bldP spid="15" grpId="0" animBg="1"/>
      <p:bldP spid="15" grpId="1" animBg="1"/>
      <p:bldP spid="16" grpId="0" animBg="1"/>
      <p:bldP spid="16" grpId="1" animBg="1"/>
      <p:bldP spid="17" grpId="0" animBg="1"/>
      <p:bldP spid="17" grpId="1" animBg="1"/>
      <p:bldP spid="18" grpId="0" animBg="1"/>
      <p:bldP spid="18" grpId="1" animBg="1"/>
      <p:bldP spid="20" grpId="0" animBg="1"/>
      <p:bldP spid="20" grpId="1" animBg="1"/>
      <p:bldP spid="22" grpId="0" animBg="1"/>
      <p:bldP spid="22" grpId="1" animBg="1"/>
      <p:bldP spid="25" grpId="0" animBg="1"/>
      <p:bldP spid="25" grpId="1" animBg="1"/>
      <p:bldP spid="26" grpId="0" animBg="1"/>
      <p:bldP spid="26"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10" name="Text Box 10"/>
          <p:cNvSpPr txBox="1">
            <a:spLocks noChangeArrowheads="1"/>
          </p:cNvSpPr>
          <p:nvPr/>
        </p:nvSpPr>
        <p:spPr bwMode="auto">
          <a:xfrm>
            <a:off x="251520" y="1052737"/>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Propriétés de cuisson des pâtes fraiches</a:t>
            </a:r>
          </a:p>
        </p:txBody>
      </p:sp>
      <p:graphicFrame>
        <p:nvGraphicFramePr>
          <p:cNvPr id="11" name="Graphique 10"/>
          <p:cNvGraphicFramePr/>
          <p:nvPr/>
        </p:nvGraphicFramePr>
        <p:xfrm>
          <a:off x="251520" y="1624054"/>
          <a:ext cx="8568952" cy="5045306"/>
        </p:xfrm>
        <a:graphic>
          <a:graphicData uri="http://schemas.openxmlformats.org/drawingml/2006/chart">
            <c:chart xmlns:c="http://schemas.openxmlformats.org/drawingml/2006/chart" xmlns:r="http://schemas.openxmlformats.org/officeDocument/2006/relationships" r:id="rId5"/>
          </a:graphicData>
        </a:graphic>
      </p:graphicFrame>
      <p:sp>
        <p:nvSpPr>
          <p:cNvPr id="14" name="Espace réservé du numéro de diapositive 13"/>
          <p:cNvSpPr>
            <a:spLocks noGrp="1"/>
          </p:cNvSpPr>
          <p:nvPr>
            <p:ph type="sldNum" sz="quarter" idx="12"/>
          </p:nvPr>
        </p:nvSpPr>
        <p:spPr>
          <a:xfrm>
            <a:off x="6902896" y="6376243"/>
            <a:ext cx="2133600" cy="365125"/>
          </a:xfrm>
        </p:spPr>
        <p:txBody>
          <a:bodyPr/>
          <a:lstStyle/>
          <a:p>
            <a:fld id="{595DA4C4-1FAB-46A1-BC97-01521FB48311}" type="slidenum">
              <a:rPr lang="es-ES" smtClean="0"/>
              <a:pPr/>
              <a:t>45</a:t>
            </a:fld>
            <a:endParaRPr lang="es-ES" dirty="0"/>
          </a:p>
        </p:txBody>
      </p:sp>
      <p:sp>
        <p:nvSpPr>
          <p:cNvPr id="17" name="Ellipse 16"/>
          <p:cNvSpPr/>
          <p:nvPr/>
        </p:nvSpPr>
        <p:spPr>
          <a:xfrm>
            <a:off x="1115616" y="1988840"/>
            <a:ext cx="720080" cy="576064"/>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Times New Roman" pitchFamily="18" charset="0"/>
                <a:cs typeface="Times New Roman" pitchFamily="18" charset="0"/>
              </a:rPr>
              <a:t>4.3</a:t>
            </a:r>
          </a:p>
        </p:txBody>
      </p:sp>
      <p:sp>
        <p:nvSpPr>
          <p:cNvPr id="18" name="Ellipse 17"/>
          <p:cNvSpPr/>
          <p:nvPr/>
        </p:nvSpPr>
        <p:spPr>
          <a:xfrm>
            <a:off x="2843808" y="2276872"/>
            <a:ext cx="720080" cy="576064"/>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Times New Roman" pitchFamily="18" charset="0"/>
                <a:cs typeface="Times New Roman" pitchFamily="18" charset="0"/>
              </a:rPr>
              <a:t>3.4</a:t>
            </a:r>
          </a:p>
        </p:txBody>
      </p:sp>
      <p:sp>
        <p:nvSpPr>
          <p:cNvPr id="19" name="Ellipse 18"/>
          <p:cNvSpPr/>
          <p:nvPr/>
        </p:nvSpPr>
        <p:spPr>
          <a:xfrm>
            <a:off x="4644008" y="2636912"/>
            <a:ext cx="720080" cy="576064"/>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Times New Roman" pitchFamily="18" charset="0"/>
                <a:cs typeface="Times New Roman" pitchFamily="18" charset="0"/>
              </a:rPr>
              <a:t>3.2</a:t>
            </a:r>
          </a:p>
        </p:txBody>
      </p:sp>
      <p:sp>
        <p:nvSpPr>
          <p:cNvPr id="20" name="Ellipse 19"/>
          <p:cNvSpPr/>
          <p:nvPr/>
        </p:nvSpPr>
        <p:spPr>
          <a:xfrm>
            <a:off x="6444208" y="2780928"/>
            <a:ext cx="720080" cy="576064"/>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Times New Roman" pitchFamily="18" charset="0"/>
                <a:cs typeface="Times New Roman" pitchFamily="18" charset="0"/>
              </a:rPr>
              <a:t>3</a:t>
            </a:r>
          </a:p>
        </p:txBody>
      </p:sp>
      <p:sp>
        <p:nvSpPr>
          <p:cNvPr id="21" name="Ellipse 20"/>
          <p:cNvSpPr/>
          <p:nvPr/>
        </p:nvSpPr>
        <p:spPr>
          <a:xfrm>
            <a:off x="1907704" y="2132856"/>
            <a:ext cx="720080"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latin typeface="Times New Roman" pitchFamily="18" charset="0"/>
                <a:cs typeface="Times New Roman" pitchFamily="18" charset="0"/>
              </a:rPr>
              <a:t>4.1</a:t>
            </a:r>
          </a:p>
        </p:txBody>
      </p:sp>
      <p:sp>
        <p:nvSpPr>
          <p:cNvPr id="22" name="Ellipse 21"/>
          <p:cNvSpPr/>
          <p:nvPr/>
        </p:nvSpPr>
        <p:spPr>
          <a:xfrm>
            <a:off x="3779912" y="1628800"/>
            <a:ext cx="720080"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latin typeface="Times New Roman" pitchFamily="18" charset="0"/>
                <a:cs typeface="Times New Roman" pitchFamily="18" charset="0"/>
              </a:rPr>
              <a:t>4.8</a:t>
            </a:r>
          </a:p>
        </p:txBody>
      </p:sp>
      <p:sp>
        <p:nvSpPr>
          <p:cNvPr id="28" name="Ellipse 27"/>
          <p:cNvSpPr/>
          <p:nvPr/>
        </p:nvSpPr>
        <p:spPr>
          <a:xfrm>
            <a:off x="5508104" y="1556792"/>
            <a:ext cx="720080"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latin typeface="Times New Roman" pitchFamily="18" charset="0"/>
                <a:cs typeface="Times New Roman" pitchFamily="18" charset="0"/>
              </a:rPr>
              <a:t>5.2</a:t>
            </a:r>
          </a:p>
        </p:txBody>
      </p:sp>
      <p:sp>
        <p:nvSpPr>
          <p:cNvPr id="29" name="Ellipse 28"/>
          <p:cNvSpPr/>
          <p:nvPr/>
        </p:nvSpPr>
        <p:spPr>
          <a:xfrm>
            <a:off x="7236296" y="1268760"/>
            <a:ext cx="720080"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latin typeface="Times New Roman" pitchFamily="18" charset="0"/>
                <a:cs typeface="Times New Roman" pitchFamily="18" charset="0"/>
              </a:rPr>
              <a:t>5.5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1"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4)">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to="" calcmode="lin" valueType="num">
                                      <p:cBhvr>
                                        <p:cTn id="17" dur="1" fill="hold"/>
                                        <p:tgtEl>
                                          <p:spTgt spid="17"/>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to="" calcmode="lin" valueType="num">
                                      <p:cBhvr>
                                        <p:cTn id="20" dur="1" fill="hold"/>
                                        <p:tgtEl>
                                          <p:spTgt spid="18"/>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to="" calcmode="lin" valueType="num">
                                      <p:cBhvr>
                                        <p:cTn id="23" dur="1" fill="hold"/>
                                        <p:tgtEl>
                                          <p:spTgt spid="19"/>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to="" calcmode="lin" valueType="num">
                                      <p:cBhvr>
                                        <p:cTn id="26" dur="1" fill="hold"/>
                                        <p:tgtEl>
                                          <p:spTgt spid="20"/>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to="" calcmode="lin" valueType="num">
                                      <p:cBhvr>
                                        <p:cTn id="31" dur="1" fill="hold"/>
                                        <p:tgtEl>
                                          <p:spTgt spid="21"/>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to="" calcmode="lin" valueType="num">
                                      <p:cBhvr>
                                        <p:cTn id="34" dur="1" fill="hold"/>
                                        <p:tgtEl>
                                          <p:spTgt spid="22"/>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to="" calcmode="lin" valueType="num">
                                      <p:cBhvr>
                                        <p:cTn id="37" dur="1" fill="hold"/>
                                        <p:tgtEl>
                                          <p:spTgt spid="28"/>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to="" calcmode="lin" valueType="num">
                                      <p:cBhvr>
                                        <p:cTn id="40"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1" grpId="0">
        <p:bldAsOne/>
      </p:bldGraphic>
      <p:bldP spid="17" grpId="0" animBg="1"/>
      <p:bldP spid="18" grpId="0" animBg="1"/>
      <p:bldP spid="19" grpId="0" animBg="1"/>
      <p:bldP spid="20" grpId="0" animBg="1"/>
      <p:bldP spid="21" grpId="0" animBg="1"/>
      <p:bldP spid="22" grpId="0" animBg="1"/>
      <p:bldP spid="28" grpId="0" animBg="1"/>
      <p:bldP spid="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sp>
        <p:nvSpPr>
          <p:cNvPr id="5" name="Text Box 10"/>
          <p:cNvSpPr txBox="1">
            <a:spLocks noChangeArrowheads="1"/>
          </p:cNvSpPr>
          <p:nvPr/>
        </p:nvSpPr>
        <p:spPr bwMode="auto">
          <a:xfrm>
            <a:off x="251520" y="980728"/>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Qualité technologiques des protéines de pâtes sèches</a:t>
            </a:r>
          </a:p>
        </p:txBody>
      </p:sp>
      <p:graphicFrame>
        <p:nvGraphicFramePr>
          <p:cNvPr id="10" name="Graphique 9"/>
          <p:cNvGraphicFramePr/>
          <p:nvPr/>
        </p:nvGraphicFramePr>
        <p:xfrm>
          <a:off x="214282" y="1500174"/>
          <a:ext cx="8568952" cy="5357826"/>
        </p:xfrm>
        <a:graphic>
          <a:graphicData uri="http://schemas.openxmlformats.org/drawingml/2006/chart">
            <c:chart xmlns:c="http://schemas.openxmlformats.org/drawingml/2006/chart" xmlns:r="http://schemas.openxmlformats.org/officeDocument/2006/relationships" r:id="rId5"/>
          </a:graphicData>
        </a:graphic>
      </p:graphicFrame>
      <p:sp>
        <p:nvSpPr>
          <p:cNvPr id="13" name="Espace réservé du numéro de diapositive 12"/>
          <p:cNvSpPr>
            <a:spLocks noGrp="1"/>
          </p:cNvSpPr>
          <p:nvPr>
            <p:ph type="sldNum" sz="quarter" idx="12"/>
          </p:nvPr>
        </p:nvSpPr>
        <p:spPr>
          <a:xfrm>
            <a:off x="6902896" y="6448251"/>
            <a:ext cx="2133600" cy="365125"/>
          </a:xfrm>
        </p:spPr>
        <p:txBody>
          <a:bodyPr/>
          <a:lstStyle/>
          <a:p>
            <a:fld id="{595DA4C4-1FAB-46A1-BC97-01521FB48311}" type="slidenum">
              <a:rPr lang="es-ES" smtClean="0"/>
              <a:pPr/>
              <a:t>46</a:t>
            </a:fld>
            <a:endParaRPr lang="es-ES" dirty="0"/>
          </a:p>
        </p:txBody>
      </p:sp>
      <p:sp>
        <p:nvSpPr>
          <p:cNvPr id="12" name="Flèche vers le haut 11"/>
          <p:cNvSpPr/>
          <p:nvPr/>
        </p:nvSpPr>
        <p:spPr>
          <a:xfrm rot="3092175">
            <a:off x="5365950" y="2265766"/>
            <a:ext cx="227108" cy="1333484"/>
          </a:xfrm>
          <a:prstGeom prst="up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0" grpId="0">
        <p:bldAsOne/>
      </p:bldGraphic>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95DA4C4-1FAB-46A1-BC97-01521FB48311}" type="slidenum">
              <a:rPr lang="es-ES" smtClean="0"/>
              <a:pPr/>
              <a:t>47</a:t>
            </a:fld>
            <a:endParaRPr lang="es-ES"/>
          </a:p>
        </p:txBody>
      </p:sp>
      <p:grpSp>
        <p:nvGrpSpPr>
          <p:cNvPr id="3" name="Groupe 2"/>
          <p:cNvGrpSpPr/>
          <p:nvPr/>
        </p:nvGrpSpPr>
        <p:grpSpPr>
          <a:xfrm>
            <a:off x="0" y="-27383"/>
            <a:ext cx="9144000" cy="936103"/>
            <a:chOff x="0" y="-27383"/>
            <a:chExt cx="9144000" cy="936103"/>
          </a:xfrm>
        </p:grpSpPr>
        <p:grpSp>
          <p:nvGrpSpPr>
            <p:cNvPr id="4"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5" name="Rectangle 4"/>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10" name="Text Box 10"/>
          <p:cNvSpPr txBox="1">
            <a:spLocks noChangeArrowheads="1"/>
          </p:cNvSpPr>
          <p:nvPr/>
        </p:nvSpPr>
        <p:spPr bwMode="auto">
          <a:xfrm>
            <a:off x="251520" y="980728"/>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Qualité technologiques des protéines de pâtes fraiches</a:t>
            </a:r>
          </a:p>
        </p:txBody>
      </p:sp>
      <p:graphicFrame>
        <p:nvGraphicFramePr>
          <p:cNvPr id="11" name="Graphique 10"/>
          <p:cNvGraphicFramePr/>
          <p:nvPr/>
        </p:nvGraphicFramePr>
        <p:xfrm>
          <a:off x="251520" y="1700808"/>
          <a:ext cx="8568952" cy="5157192"/>
        </p:xfrm>
        <a:graphic>
          <a:graphicData uri="http://schemas.openxmlformats.org/drawingml/2006/chart">
            <c:chart xmlns:c="http://schemas.openxmlformats.org/drawingml/2006/chart" xmlns:r="http://schemas.openxmlformats.org/officeDocument/2006/relationships" r:id="rId5"/>
          </a:graphicData>
        </a:graphic>
      </p:graphicFrame>
      <p:sp>
        <p:nvSpPr>
          <p:cNvPr id="12" name="Espace réservé du numéro de diapositive 1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DA4C4-1FAB-46A1-BC97-01521FB48311}" type="slidenum">
              <a:rPr kumimoji="0" lang="es-E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E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Flèche vers le haut 12"/>
          <p:cNvSpPr/>
          <p:nvPr/>
        </p:nvSpPr>
        <p:spPr>
          <a:xfrm rot="4061593">
            <a:off x="5195000" y="1358763"/>
            <a:ext cx="338794" cy="1416986"/>
          </a:xfrm>
          <a:prstGeom prst="up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4" name="Flèche vers le bas 13"/>
          <p:cNvSpPr/>
          <p:nvPr/>
        </p:nvSpPr>
        <p:spPr>
          <a:xfrm rot="17323289">
            <a:off x="1471895" y="4413038"/>
            <a:ext cx="353073" cy="1309630"/>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Righ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1" grpId="0">
        <p:bldAsOne/>
      </p:bldGraphic>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graphicFrame>
        <p:nvGraphicFramePr>
          <p:cNvPr id="10" name="Graphique 9"/>
          <p:cNvGraphicFramePr/>
          <p:nvPr/>
        </p:nvGraphicFramePr>
        <p:xfrm>
          <a:off x="179512" y="1844824"/>
          <a:ext cx="8784976" cy="4752528"/>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 Box 10"/>
          <p:cNvSpPr txBox="1">
            <a:spLocks noChangeArrowheads="1"/>
          </p:cNvSpPr>
          <p:nvPr/>
        </p:nvSpPr>
        <p:spPr bwMode="auto">
          <a:xfrm>
            <a:off x="611560" y="1124744"/>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Qualité technologiques des protéines de pâtes sèches</a:t>
            </a:r>
          </a:p>
        </p:txBody>
      </p:sp>
      <p:sp>
        <p:nvSpPr>
          <p:cNvPr id="14" name="Espace réservé du numéro de diapositive 13"/>
          <p:cNvSpPr>
            <a:spLocks noGrp="1"/>
          </p:cNvSpPr>
          <p:nvPr>
            <p:ph type="sldNum" sz="quarter" idx="12"/>
          </p:nvPr>
        </p:nvSpPr>
        <p:spPr/>
        <p:txBody>
          <a:bodyPr/>
          <a:lstStyle/>
          <a:p>
            <a:fld id="{595DA4C4-1FAB-46A1-BC97-01521FB48311}" type="slidenum">
              <a:rPr lang="es-ES" smtClean="0"/>
              <a:pPr/>
              <a:t>48</a:t>
            </a:fld>
            <a:endParaRPr lang="es-ES"/>
          </a:p>
        </p:txBody>
      </p:sp>
      <p:grpSp>
        <p:nvGrpSpPr>
          <p:cNvPr id="12" name="Groupe 11"/>
          <p:cNvGrpSpPr/>
          <p:nvPr/>
        </p:nvGrpSpPr>
        <p:grpSpPr>
          <a:xfrm>
            <a:off x="1403648" y="980728"/>
            <a:ext cx="6696743" cy="1368157"/>
            <a:chOff x="1331640" y="5013178"/>
            <a:chExt cx="6696743" cy="1368152"/>
          </a:xfrm>
        </p:grpSpPr>
        <p:grpSp>
          <p:nvGrpSpPr>
            <p:cNvPr id="13" name="Groupe 12"/>
            <p:cNvGrpSpPr/>
            <p:nvPr/>
          </p:nvGrpSpPr>
          <p:grpSpPr>
            <a:xfrm>
              <a:off x="1331640" y="5013178"/>
              <a:ext cx="6696743" cy="1368152"/>
              <a:chOff x="1466928" y="7275074"/>
              <a:chExt cx="6290881" cy="1529111"/>
            </a:xfrm>
          </p:grpSpPr>
          <p:sp>
            <p:nvSpPr>
              <p:cNvPr id="16" name="Rectangle à coins arrondis 15"/>
              <p:cNvSpPr/>
              <p:nvPr/>
            </p:nvSpPr>
            <p:spPr>
              <a:xfrm>
                <a:off x="1466928" y="7275074"/>
                <a:ext cx="6290881" cy="1529111"/>
              </a:xfrm>
              <a:prstGeom prst="roundRect">
                <a:avLst/>
              </a:prstGeom>
              <a:solidFill>
                <a:srgbClr val="FFCC0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800" kern="1200" dirty="0" smtClean="0">
                    <a:solidFill>
                      <a:srgbClr val="996633"/>
                    </a:solidFill>
                    <a:latin typeface="Calibri"/>
                    <a:ea typeface="+mn-ea"/>
                    <a:cs typeface="+mn-cs"/>
                  </a:rPr>
                  <a:t>          </a:t>
                </a:r>
                <a:r>
                  <a:rPr lang="fr-FR" sz="1900" kern="1200" dirty="0" smtClean="0">
                    <a:solidFill>
                      <a:srgbClr val="993300"/>
                    </a:solidFill>
                    <a:latin typeface="Times New Roman" pitchFamily="18" charset="0"/>
                    <a:cs typeface="Times New Roman" pitchFamily="18" charset="0"/>
                  </a:rPr>
                  <a:t>Les PPNE montrent </a:t>
                </a:r>
                <a:r>
                  <a:rPr lang="fr-FR" sz="1900" dirty="0" smtClean="0">
                    <a:solidFill>
                      <a:srgbClr val="993300"/>
                    </a:solidFill>
                    <a:latin typeface="Times New Roman" pitchFamily="18" charset="0"/>
                    <a:cs typeface="Times New Roman" pitchFamily="18" charset="0"/>
                  </a:rPr>
                  <a:t>une v</a:t>
                </a:r>
                <a:r>
                  <a:rPr lang="fr-FR" sz="1900" kern="1200" dirty="0" smtClean="0">
                    <a:solidFill>
                      <a:srgbClr val="993300"/>
                    </a:solidFill>
                    <a:latin typeface="Times New Roman" pitchFamily="18" charset="0"/>
                    <a:cs typeface="Times New Roman" pitchFamily="18" charset="0"/>
                  </a:rPr>
                  <a:t>aleur  plus élevée pour le </a:t>
                </a:r>
              </a:p>
              <a:p>
                <a:pPr algn="ctr"/>
                <a:r>
                  <a:rPr lang="fr-FR" sz="1900" dirty="0" smtClean="0">
                    <a:solidFill>
                      <a:srgbClr val="993300"/>
                    </a:solidFill>
                    <a:latin typeface="Times New Roman" pitchFamily="18" charset="0"/>
                    <a:cs typeface="Times New Roman" pitchFamily="18" charset="0"/>
                  </a:rPr>
                  <a:t>               contrôle en raison de la formation d’un réseau de </a:t>
                </a:r>
              </a:p>
              <a:p>
                <a:pPr algn="ctr"/>
                <a:r>
                  <a:rPr lang="fr-FR" sz="1900" kern="1200" dirty="0" smtClean="0">
                    <a:solidFill>
                      <a:srgbClr val="993300"/>
                    </a:solidFill>
                    <a:latin typeface="Times New Roman" pitchFamily="18" charset="0"/>
                    <a:cs typeface="Times New Roman" pitchFamily="18" charset="0"/>
                  </a:rPr>
                  <a:t>               protéines </a:t>
                </a:r>
                <a:r>
                  <a:rPr lang="fr-FR" sz="1900" kern="1200" dirty="0" smtClean="0">
                    <a:solidFill>
                      <a:srgbClr val="993300"/>
                    </a:solidFill>
                    <a:latin typeface="Bodoni MT" pitchFamily="18" charset="0"/>
                  </a:rPr>
                  <a:t> </a:t>
                </a:r>
                <a:r>
                  <a:rPr lang="fr-FR" sz="1900" kern="1200" dirty="0" smtClean="0">
                    <a:solidFill>
                      <a:srgbClr val="993300"/>
                    </a:solidFill>
                    <a:latin typeface="Times New Roman" pitchFamily="18" charset="0"/>
                    <a:cs typeface="Times New Roman" pitchFamily="18" charset="0"/>
                  </a:rPr>
                  <a:t>insolubles (gluténines et gliadines) bien </a:t>
                </a:r>
              </a:p>
              <a:p>
                <a:pPr algn="ctr"/>
                <a:r>
                  <a:rPr lang="fr-FR" sz="1900" dirty="0" smtClean="0">
                    <a:solidFill>
                      <a:srgbClr val="993300"/>
                    </a:solidFill>
                    <a:latin typeface="Times New Roman" pitchFamily="18" charset="0"/>
                    <a:ea typeface="+mn-ea"/>
                    <a:cs typeface="Times New Roman" pitchFamily="18" charset="0"/>
                  </a:rPr>
                  <a:t>               développé</a:t>
                </a:r>
                <a:endParaRPr lang="fr-FR" sz="1900" kern="1200" dirty="0">
                  <a:solidFill>
                    <a:srgbClr val="993300"/>
                  </a:solidFill>
                  <a:latin typeface="Calibri"/>
                  <a:ea typeface="+mn-ea"/>
                  <a:cs typeface="+mn-cs"/>
                </a:endParaRPr>
              </a:p>
            </p:txBody>
          </p:sp>
          <p:pic>
            <p:nvPicPr>
              <p:cNvPr id="17" name="Picture 4" descr="Résultat de recherche d'images"/>
              <p:cNvPicPr>
                <a:picLocks noChangeAspect="1" noChangeArrowheads="1"/>
              </p:cNvPicPr>
              <p:nvPr/>
            </p:nvPicPr>
            <p:blipFill>
              <a:blip r:embed="rId6" cstate="print"/>
              <a:srcRect/>
              <a:stretch>
                <a:fillRect/>
              </a:stretch>
            </p:blipFill>
            <p:spPr bwMode="auto">
              <a:xfrm>
                <a:off x="1636037" y="7556755"/>
                <a:ext cx="792087" cy="965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5" name="Rectangle 14"/>
            <p:cNvSpPr>
              <a:spLocks noChangeArrowheads="1"/>
            </p:cNvSpPr>
            <p:nvPr/>
          </p:nvSpPr>
          <p:spPr bwMode="auto">
            <a:xfrm>
              <a:off x="2195736" y="5428675"/>
              <a:ext cx="568761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rgbClr val="CC6600"/>
                </a:solidFill>
                <a:effectLst/>
                <a:latin typeface="Arial" pitchFamily="34" charset="0"/>
                <a:cs typeface="Arial" pitchFamily="34" charset="0"/>
              </a:endParaRPr>
            </a:p>
          </p:txBody>
        </p:sp>
      </p:grpSp>
      <p:sp>
        <p:nvSpPr>
          <p:cNvPr id="18" name="Ellipse 17"/>
          <p:cNvSpPr/>
          <p:nvPr/>
        </p:nvSpPr>
        <p:spPr>
          <a:xfrm>
            <a:off x="1403648" y="1700808"/>
            <a:ext cx="1008112" cy="576064"/>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96633"/>
                </a:solidFill>
                <a:latin typeface="Times New Roman" pitchFamily="18" charset="0"/>
                <a:cs typeface="Times New Roman" pitchFamily="18" charset="0"/>
              </a:rPr>
              <a:t>27%</a:t>
            </a:r>
          </a:p>
        </p:txBody>
      </p:sp>
      <p:sp>
        <p:nvSpPr>
          <p:cNvPr id="19" name="Ellipse 18"/>
          <p:cNvSpPr/>
          <p:nvPr/>
        </p:nvSpPr>
        <p:spPr>
          <a:xfrm>
            <a:off x="7236296" y="4077072"/>
            <a:ext cx="1024914" cy="576064"/>
          </a:xfrm>
          <a:prstGeom prst="ellipse">
            <a:avLst/>
          </a:prstGeom>
          <a:solidFill>
            <a:srgbClr val="FFCC0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2000" b="1" dirty="0" smtClean="0">
                <a:solidFill>
                  <a:srgbClr val="996633"/>
                </a:solidFill>
                <a:latin typeface="Times New Roman" pitchFamily="18" charset="0"/>
                <a:cs typeface="Times New Roman" pitchFamily="18" charset="0"/>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to="" calcmode="lin" valueType="num">
                                      <p:cBhvr>
                                        <p:cTn id="17" dur="1" fill="hold"/>
                                        <p:tgtEl>
                                          <p:spTgt spid="1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to="" calcmode="lin" valueType="num">
                                      <p:cBhvr>
                                        <p:cTn id="22" dur="1" fill="hold"/>
                                        <p:tgtEl>
                                          <p:spTgt spid="19"/>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18"/>
                                        </p:tgtEl>
                                        <p:attrNameLst>
                                          <p:attrName>ppt_x</p:attrName>
                                        </p:attrNameLst>
                                      </p:cBhvr>
                                      <p:tavLst>
                                        <p:tav tm="0">
                                          <p:val>
                                            <p:strVal val="ppt_x"/>
                                          </p:val>
                                        </p:tav>
                                        <p:tav tm="100000">
                                          <p:val>
                                            <p:strVal val="ppt_x"/>
                                          </p:val>
                                        </p:tav>
                                      </p:tavLst>
                                    </p:anim>
                                    <p:anim calcmode="lin" valueType="num">
                                      <p:cBhvr additive="base">
                                        <p:cTn id="27" dur="500"/>
                                        <p:tgtEl>
                                          <p:spTgt spid="18"/>
                                        </p:tgtEl>
                                        <p:attrNameLst>
                                          <p:attrName>ppt_y</p:attrName>
                                        </p:attrNameLst>
                                      </p:cBhvr>
                                      <p:tavLst>
                                        <p:tav tm="0">
                                          <p:val>
                                            <p:strVal val="ppt_y"/>
                                          </p:val>
                                        </p:tav>
                                        <p:tav tm="100000">
                                          <p:val>
                                            <p:strVal val="1+ppt_h/2"/>
                                          </p:val>
                                        </p:tav>
                                      </p:tavLst>
                                    </p:anim>
                                    <p:set>
                                      <p:cBhvr>
                                        <p:cTn id="28" dur="1" fill="hold">
                                          <p:stCondLst>
                                            <p:cond delay="499"/>
                                          </p:stCondLst>
                                        </p:cTn>
                                        <p:tgtEl>
                                          <p:spTgt spid="18"/>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par>
                                <p:cTn id="33" presetID="8"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amond(in)">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P spid="18" grpId="0" animBg="1"/>
      <p:bldP spid="18" grpId="1" animBg="1"/>
      <p:bldP spid="19" grpId="0" animBg="1"/>
      <p:bldP spid="19"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95DA4C4-1FAB-46A1-BC97-01521FB48311}" type="slidenum">
              <a:rPr lang="es-ES" smtClean="0"/>
              <a:pPr/>
              <a:t>49</a:t>
            </a:fld>
            <a:endParaRPr lang="es-ES"/>
          </a:p>
        </p:txBody>
      </p:sp>
      <p:sp>
        <p:nvSpPr>
          <p:cNvPr id="3" name="Text Box 10"/>
          <p:cNvSpPr txBox="1">
            <a:spLocks noChangeArrowheads="1"/>
          </p:cNvSpPr>
          <p:nvPr/>
        </p:nvSpPr>
        <p:spPr bwMode="auto">
          <a:xfrm>
            <a:off x="576584" y="980728"/>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Qualité technologiques des protéines de pâtes fraiches</a:t>
            </a:r>
          </a:p>
        </p:txBody>
      </p:sp>
      <p:grpSp>
        <p:nvGrpSpPr>
          <p:cNvPr id="4" name="Groupe 3"/>
          <p:cNvGrpSpPr/>
          <p:nvPr/>
        </p:nvGrpSpPr>
        <p:grpSpPr>
          <a:xfrm>
            <a:off x="0" y="-27383"/>
            <a:ext cx="9144000" cy="936103"/>
            <a:chOff x="0" y="-27383"/>
            <a:chExt cx="9144000" cy="936103"/>
          </a:xfrm>
        </p:grpSpPr>
        <p:grpSp>
          <p:nvGrpSpPr>
            <p:cNvPr id="5" name="Groupe 1"/>
            <p:cNvGrpSpPr/>
            <p:nvPr/>
          </p:nvGrpSpPr>
          <p:grpSpPr>
            <a:xfrm>
              <a:off x="0" y="-27383"/>
              <a:ext cx="9144000" cy="936103"/>
              <a:chOff x="0" y="-27383"/>
              <a:chExt cx="9144000" cy="936103"/>
            </a:xfrm>
          </p:grpSpPr>
          <p:sp>
            <p:nvSpPr>
              <p:cNvPr id="7"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9"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10"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6" name="Rectangle 5"/>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graphicFrame>
        <p:nvGraphicFramePr>
          <p:cNvPr id="11" name="Graphique 10"/>
          <p:cNvGraphicFramePr/>
          <p:nvPr/>
        </p:nvGraphicFramePr>
        <p:xfrm>
          <a:off x="395536" y="1700808"/>
          <a:ext cx="8208912" cy="4896544"/>
        </p:xfrm>
        <a:graphic>
          <a:graphicData uri="http://schemas.openxmlformats.org/drawingml/2006/chart">
            <c:chart xmlns:c="http://schemas.openxmlformats.org/drawingml/2006/chart" xmlns:r="http://schemas.openxmlformats.org/officeDocument/2006/relationships" r:id="rId5"/>
          </a:graphicData>
        </a:graphic>
      </p:graphicFrame>
      <p:sp>
        <p:nvSpPr>
          <p:cNvPr id="12" name="Espace réservé du numéro de diapositive 1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DA4C4-1FAB-46A1-BC97-01521FB48311}" type="slidenum">
              <a:rPr kumimoji="0" lang="es-E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E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Ellipse 12"/>
          <p:cNvSpPr/>
          <p:nvPr/>
        </p:nvSpPr>
        <p:spPr>
          <a:xfrm>
            <a:off x="1115616" y="1844824"/>
            <a:ext cx="1080120" cy="504056"/>
          </a:xfrm>
          <a:prstGeom prst="ellipse">
            <a:avLst/>
          </a:prstGeom>
          <a:solidFill>
            <a:srgbClr val="E7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5,1%</a:t>
            </a:r>
          </a:p>
        </p:txBody>
      </p:sp>
      <p:sp>
        <p:nvSpPr>
          <p:cNvPr id="14" name="Ellipse 13"/>
          <p:cNvSpPr/>
          <p:nvPr/>
        </p:nvSpPr>
        <p:spPr>
          <a:xfrm>
            <a:off x="3203848" y="3068960"/>
            <a:ext cx="1008112" cy="504056"/>
          </a:xfrm>
          <a:prstGeom prst="ellipse">
            <a:avLst/>
          </a:prstGeom>
          <a:solidFill>
            <a:srgbClr val="D3B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2,9%</a:t>
            </a:r>
          </a:p>
        </p:txBody>
      </p:sp>
      <p:sp>
        <p:nvSpPr>
          <p:cNvPr id="15" name="Ellipse 14"/>
          <p:cNvSpPr/>
          <p:nvPr/>
        </p:nvSpPr>
        <p:spPr>
          <a:xfrm>
            <a:off x="5004048" y="3140968"/>
            <a:ext cx="1008112" cy="432048"/>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2,8%</a:t>
            </a:r>
          </a:p>
        </p:txBody>
      </p:sp>
      <p:sp>
        <p:nvSpPr>
          <p:cNvPr id="16" name="Ellipse 15"/>
          <p:cNvSpPr/>
          <p:nvPr/>
        </p:nvSpPr>
        <p:spPr>
          <a:xfrm>
            <a:off x="6948264" y="3176972"/>
            <a:ext cx="1008112" cy="504056"/>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2000" dirty="0" smtClean="0">
                <a:latin typeface="Times New Roman" pitchFamily="18" charset="0"/>
                <a:cs typeface="Times New Roman" pitchFamily="18" charset="0"/>
              </a:rPr>
              <a:t>2,7%</a:t>
            </a:r>
            <a:endParaRPr lang="fr-FR" sz="2000" dirty="0">
              <a:latin typeface="Times New Roman" pitchFamily="18" charset="0"/>
              <a:cs typeface="Times New Roman" pitchFamily="18" charset="0"/>
            </a:endParaRPr>
          </a:p>
        </p:txBody>
      </p:sp>
      <p:grpSp>
        <p:nvGrpSpPr>
          <p:cNvPr id="23" name="Groupe 22"/>
          <p:cNvGrpSpPr/>
          <p:nvPr/>
        </p:nvGrpSpPr>
        <p:grpSpPr>
          <a:xfrm>
            <a:off x="1187624" y="1052736"/>
            <a:ext cx="6696743" cy="1656189"/>
            <a:chOff x="1475656" y="1556787"/>
            <a:chExt cx="6696743" cy="1656189"/>
          </a:xfrm>
        </p:grpSpPr>
        <p:grpSp>
          <p:nvGrpSpPr>
            <p:cNvPr id="17" name="Groupe 16"/>
            <p:cNvGrpSpPr/>
            <p:nvPr/>
          </p:nvGrpSpPr>
          <p:grpSpPr>
            <a:xfrm>
              <a:off x="1475656" y="1556787"/>
              <a:ext cx="6696743" cy="1656189"/>
              <a:chOff x="1331640" y="5013178"/>
              <a:chExt cx="6696743" cy="1368152"/>
            </a:xfrm>
          </p:grpSpPr>
          <p:grpSp>
            <p:nvGrpSpPr>
              <p:cNvPr id="18" name="Groupe 12"/>
              <p:cNvGrpSpPr/>
              <p:nvPr/>
            </p:nvGrpSpPr>
            <p:grpSpPr>
              <a:xfrm>
                <a:off x="1331640" y="5013178"/>
                <a:ext cx="6696743" cy="1368152"/>
                <a:chOff x="1466928" y="7275074"/>
                <a:chExt cx="6290881" cy="1529111"/>
              </a:xfrm>
            </p:grpSpPr>
            <p:sp>
              <p:nvSpPr>
                <p:cNvPr id="20" name="Rectangle à coins arrondis 19"/>
                <p:cNvSpPr/>
                <p:nvPr/>
              </p:nvSpPr>
              <p:spPr>
                <a:xfrm>
                  <a:off x="1466928" y="7275074"/>
                  <a:ext cx="6290881" cy="1529111"/>
                </a:xfrm>
                <a:prstGeom prst="roundRect">
                  <a:avLst/>
                </a:prstGeom>
                <a:solidFill>
                  <a:srgbClr val="FFCC0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800" kern="1200" dirty="0" smtClean="0">
                      <a:solidFill>
                        <a:srgbClr val="996633"/>
                      </a:solidFill>
                      <a:latin typeface="Calibri"/>
                      <a:ea typeface="+mn-ea"/>
                      <a:cs typeface="+mn-cs"/>
                    </a:rPr>
                    <a:t>                   </a:t>
                  </a:r>
                  <a:endParaRPr lang="fr-FR" sz="1800" dirty="0"/>
                </a:p>
              </p:txBody>
            </p:sp>
            <p:pic>
              <p:nvPicPr>
                <p:cNvPr id="21" name="Picture 4" descr="Résultat de recherche d'images"/>
                <p:cNvPicPr>
                  <a:picLocks noChangeAspect="1" noChangeArrowheads="1"/>
                </p:cNvPicPr>
                <p:nvPr/>
              </p:nvPicPr>
              <p:blipFill>
                <a:blip r:embed="rId6" cstate="print"/>
                <a:srcRect/>
                <a:stretch>
                  <a:fillRect/>
                </a:stretch>
              </p:blipFill>
              <p:spPr bwMode="auto">
                <a:xfrm>
                  <a:off x="1636037" y="7556755"/>
                  <a:ext cx="792087" cy="965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9" name="Rectangle 18"/>
              <p:cNvSpPr>
                <a:spLocks noChangeArrowheads="1"/>
              </p:cNvSpPr>
              <p:nvPr/>
            </p:nvSpPr>
            <p:spPr bwMode="auto">
              <a:xfrm>
                <a:off x="2195736" y="5428675"/>
                <a:ext cx="568761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rgbClr val="CC6600"/>
                  </a:solidFill>
                  <a:effectLst/>
                  <a:latin typeface="Arial" pitchFamily="34" charset="0"/>
                  <a:cs typeface="Arial" pitchFamily="34" charset="0"/>
                </a:endParaRPr>
              </a:p>
            </p:txBody>
          </p:sp>
        </p:grpSp>
        <p:sp>
          <p:nvSpPr>
            <p:cNvPr id="22" name="Rectangle 21"/>
            <p:cNvSpPr/>
            <p:nvPr/>
          </p:nvSpPr>
          <p:spPr>
            <a:xfrm>
              <a:off x="2483768" y="1700808"/>
              <a:ext cx="5544616" cy="1296144"/>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900" dirty="0" smtClean="0">
                  <a:solidFill>
                    <a:srgbClr val="993300"/>
                  </a:solidFill>
                  <a:latin typeface="Times New Roman" pitchFamily="18" charset="0"/>
                  <a:cs typeface="Times New Roman" pitchFamily="18" charset="0"/>
                </a:rPr>
                <a:t>Le traitement thermique appliqué lors du </a:t>
              </a:r>
              <a:r>
                <a:rPr lang="fr-FR" sz="1900" smtClean="0">
                  <a:solidFill>
                    <a:srgbClr val="993300"/>
                  </a:solidFill>
                  <a:latin typeface="Times New Roman" pitchFamily="18" charset="0"/>
                  <a:cs typeface="Times New Roman" pitchFamily="18" charset="0"/>
                </a:rPr>
                <a:t>séchage des pâtes  </a:t>
              </a:r>
              <a:r>
                <a:rPr lang="fr-FR" sz="1900" dirty="0" smtClean="0">
                  <a:solidFill>
                    <a:srgbClr val="993300"/>
                  </a:solidFill>
                  <a:latin typeface="Times New Roman" pitchFamily="18" charset="0"/>
                  <a:cs typeface="Times New Roman" pitchFamily="18" charset="0"/>
                </a:rPr>
                <a:t>favorise la </a:t>
              </a:r>
              <a:r>
                <a:rPr lang="fr-FR" sz="1900" smtClean="0">
                  <a:solidFill>
                    <a:srgbClr val="993300"/>
                  </a:solidFill>
                  <a:latin typeface="Times New Roman" pitchFamily="18" charset="0"/>
                  <a:cs typeface="Times New Roman" pitchFamily="18" charset="0"/>
                </a:rPr>
                <a:t>formation des </a:t>
              </a:r>
              <a:r>
                <a:rPr lang="fr-FR" sz="1900" dirty="0" smtClean="0">
                  <a:solidFill>
                    <a:srgbClr val="993300"/>
                  </a:solidFill>
                  <a:latin typeface="Times New Roman" pitchFamily="18" charset="0"/>
                  <a:cs typeface="Times New Roman" pitchFamily="18" charset="0"/>
                </a:rPr>
                <a:t>complexes protéiques et leur stabilité, c’est pourquoi les % en PPNE sont plus élevés pour les pâtes sèches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Righ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to="" calcmode="lin" valueType="num">
                                      <p:cBhvr>
                                        <p:cTn id="17" dur="1" fill="hold"/>
                                        <p:tgtEl>
                                          <p:spTgt spid="1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1999"/>
                                          </p:stCondLst>
                                        </p:cTn>
                                        <p:tgtEl>
                                          <p:spTgt spid="14"/>
                                        </p:tgtEl>
                                        <p:attrNameLst>
                                          <p:attrName>style.visibility</p:attrName>
                                        </p:attrNameLst>
                                      </p:cBhvr>
                                      <p:to>
                                        <p:strVal val="visible"/>
                                      </p:to>
                                    </p:set>
                                    <p:anim to="" calcmode="lin" valueType="num">
                                      <p:cBhvr>
                                        <p:cTn id="22" dur="1" fill="hold"/>
                                        <p:tgtEl>
                                          <p:spTgt spid="14"/>
                                        </p:tgtEl>
                                        <p:attrNameLst>
                                          <p:attrName/>
                                        </p:attrNameLst>
                                      </p:cBhvr>
                                    </p:anim>
                                  </p:childTnLst>
                                </p:cTn>
                              </p:par>
                              <p:par>
                                <p:cTn id="23" presetID="24" presetClass="entr" presetSubtype="0" fill="hold" grpId="0" nodeType="withEffect">
                                  <p:stCondLst>
                                    <p:cond delay="0"/>
                                  </p:stCondLst>
                                  <p:childTnLst>
                                    <p:set>
                                      <p:cBhvr>
                                        <p:cTn id="24" dur="1" fill="hold">
                                          <p:stCondLst>
                                            <p:cond delay="1999"/>
                                          </p:stCondLst>
                                        </p:cTn>
                                        <p:tgtEl>
                                          <p:spTgt spid="15"/>
                                        </p:tgtEl>
                                        <p:attrNameLst>
                                          <p:attrName>style.visibility</p:attrName>
                                        </p:attrNameLst>
                                      </p:cBhvr>
                                      <p:to>
                                        <p:strVal val="visible"/>
                                      </p:to>
                                    </p:set>
                                    <p:anim to="" calcmode="lin" valueType="num">
                                      <p:cBhvr>
                                        <p:cTn id="25" dur="1" fill="hold"/>
                                        <p:tgtEl>
                                          <p:spTgt spid="15"/>
                                        </p:tgtEl>
                                        <p:attrNameLst>
                                          <p:attrName/>
                                        </p:attrNameLst>
                                      </p:cBhvr>
                                    </p:anim>
                                  </p:childTnLst>
                                </p:cTn>
                              </p:par>
                              <p:par>
                                <p:cTn id="26" presetID="24" presetClass="entr" presetSubtype="0" fill="hold" grpId="0" nodeType="withEffect">
                                  <p:stCondLst>
                                    <p:cond delay="0"/>
                                  </p:stCondLst>
                                  <p:childTnLst>
                                    <p:set>
                                      <p:cBhvr>
                                        <p:cTn id="27" dur="1" fill="hold">
                                          <p:stCondLst>
                                            <p:cond delay="1999"/>
                                          </p:stCondLst>
                                        </p:cTn>
                                        <p:tgtEl>
                                          <p:spTgt spid="16"/>
                                        </p:tgtEl>
                                        <p:attrNameLst>
                                          <p:attrName>style.visibility</p:attrName>
                                        </p:attrNameLst>
                                      </p:cBhvr>
                                      <p:to>
                                        <p:strVal val="visible"/>
                                      </p:to>
                                    </p:set>
                                    <p:anim to="" calcmode="lin" valueType="num">
                                      <p:cBhvr>
                                        <p:cTn id="28" dur="1" fill="hold"/>
                                        <p:tgtEl>
                                          <p:spTgt spid="16"/>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amond(in)">
                                      <p:cBhvr>
                                        <p:cTn id="3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11" grpId="0">
        <p:bldAsOne/>
      </p:bldGraphic>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sp>
          <p:nvSpPr>
            <p:cNvPr id="3"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5"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6"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7" name="Rectangle 6"/>
          <p:cNvSpPr/>
          <p:nvPr/>
        </p:nvSpPr>
        <p:spPr>
          <a:xfrm>
            <a:off x="0"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Introduction</a:t>
            </a:r>
            <a:endParaRPr lang="fr-FR" sz="2400" dirty="0">
              <a:solidFill>
                <a:srgbClr val="996633"/>
              </a:solidFill>
              <a:latin typeface="Times New Roman" pitchFamily="18" charset="0"/>
              <a:cs typeface="Times New Roman" pitchFamily="18" charset="0"/>
            </a:endParaRPr>
          </a:p>
        </p:txBody>
      </p:sp>
      <p:pic>
        <p:nvPicPr>
          <p:cNvPr id="33796" name="Picture 4" descr="Résultat de recherche d'images"/>
          <p:cNvPicPr>
            <a:picLocks noChangeAspect="1" noChangeArrowheads="1"/>
          </p:cNvPicPr>
          <p:nvPr/>
        </p:nvPicPr>
        <p:blipFill>
          <a:blip r:embed="rId5" cstate="print"/>
          <a:srcRect l="7195" t="16071" r="6465" b="10000"/>
          <a:stretch>
            <a:fillRect/>
          </a:stretch>
        </p:blipFill>
        <p:spPr bwMode="auto">
          <a:xfrm>
            <a:off x="4644008" y="2780928"/>
            <a:ext cx="4320480" cy="3672408"/>
          </a:xfrm>
          <a:prstGeom prst="rect">
            <a:avLst/>
          </a:prstGeom>
          <a:noFill/>
        </p:spPr>
      </p:pic>
      <p:pic>
        <p:nvPicPr>
          <p:cNvPr id="33804" name="Picture 12" descr="Résultat de recherche d'images"/>
          <p:cNvPicPr>
            <a:picLocks noChangeAspect="1" noChangeArrowheads="1"/>
          </p:cNvPicPr>
          <p:nvPr/>
        </p:nvPicPr>
        <p:blipFill>
          <a:blip r:embed="rId6" cstate="print"/>
          <a:srcRect l="6505" t="13566" r="9938" b="10965"/>
          <a:stretch>
            <a:fillRect/>
          </a:stretch>
        </p:blipFill>
        <p:spPr bwMode="auto">
          <a:xfrm>
            <a:off x="4572000" y="1340768"/>
            <a:ext cx="1800200" cy="1152128"/>
          </a:xfrm>
          <a:prstGeom prst="rect">
            <a:avLst/>
          </a:prstGeom>
          <a:noFill/>
        </p:spPr>
      </p:pic>
      <p:pic>
        <p:nvPicPr>
          <p:cNvPr id="33794" name="Picture 2" descr="Résultat de recherche d'images"/>
          <p:cNvPicPr>
            <a:picLocks noChangeAspect="1" noChangeArrowheads="1"/>
          </p:cNvPicPr>
          <p:nvPr/>
        </p:nvPicPr>
        <p:blipFill>
          <a:blip r:embed="rId7" cstate="print"/>
          <a:srcRect/>
          <a:stretch>
            <a:fillRect/>
          </a:stretch>
        </p:blipFill>
        <p:spPr bwMode="auto">
          <a:xfrm>
            <a:off x="0" y="1268760"/>
            <a:ext cx="4572000" cy="5256584"/>
          </a:xfrm>
          <a:prstGeom prst="rect">
            <a:avLst/>
          </a:prstGeom>
          <a:noFill/>
        </p:spPr>
      </p:pic>
      <p:pic>
        <p:nvPicPr>
          <p:cNvPr id="33806" name="Picture 14" descr="Résultat de recherche d'images"/>
          <p:cNvPicPr>
            <a:picLocks noChangeAspect="1" noChangeArrowheads="1"/>
          </p:cNvPicPr>
          <p:nvPr/>
        </p:nvPicPr>
        <p:blipFill>
          <a:blip r:embed="rId8" cstate="print"/>
          <a:srcRect t="4000" b="4000"/>
          <a:stretch>
            <a:fillRect/>
          </a:stretch>
        </p:blipFill>
        <p:spPr bwMode="auto">
          <a:xfrm>
            <a:off x="1907704" y="1484784"/>
            <a:ext cx="2664296" cy="475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ectangle à coins arrondis 19"/>
          <p:cNvSpPr/>
          <p:nvPr/>
        </p:nvSpPr>
        <p:spPr>
          <a:xfrm>
            <a:off x="6516216" y="980728"/>
            <a:ext cx="2232248" cy="648072"/>
          </a:xfrm>
          <a:prstGeom prst="roundRect">
            <a:avLst/>
          </a:prstGeom>
          <a:solidFill>
            <a:srgbClr val="DBC6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accent1">
                    <a:lumMod val="75000"/>
                  </a:schemeClr>
                </a:solidFill>
                <a:latin typeface="Times New Roman" pitchFamily="18" charset="0"/>
                <a:cs typeface="Times New Roman" pitchFamily="18" charset="0"/>
              </a:rPr>
              <a:t>3Kg/personne/an</a:t>
            </a:r>
          </a:p>
        </p:txBody>
      </p:sp>
      <p:sp>
        <p:nvSpPr>
          <p:cNvPr id="22" name="Bouée 21"/>
          <p:cNvSpPr/>
          <p:nvPr/>
        </p:nvSpPr>
        <p:spPr>
          <a:xfrm>
            <a:off x="62286" y="1412776"/>
            <a:ext cx="837306" cy="288032"/>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7" name="Espace réservé du numéro de diapositive 16"/>
          <p:cNvSpPr>
            <a:spLocks noGrp="1"/>
          </p:cNvSpPr>
          <p:nvPr>
            <p:ph type="sldNum" sz="quarter" idx="12"/>
          </p:nvPr>
        </p:nvSpPr>
        <p:spPr/>
        <p:txBody>
          <a:bodyPr/>
          <a:lstStyle/>
          <a:p>
            <a:fld id="{595DA4C4-1FAB-46A1-BC97-01521FB48311}" type="slidenum">
              <a:rPr lang="es-ES" smtClean="0"/>
              <a:pPr/>
              <a:t>5</a:t>
            </a:fld>
            <a:endParaRPr lang="es-ES"/>
          </a:p>
        </p:txBody>
      </p:sp>
      <p:sp>
        <p:nvSpPr>
          <p:cNvPr id="16" name="Bouée 15"/>
          <p:cNvSpPr/>
          <p:nvPr/>
        </p:nvSpPr>
        <p:spPr>
          <a:xfrm>
            <a:off x="35496" y="1700808"/>
            <a:ext cx="837306" cy="288032"/>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1000" fill="hold"/>
                                        <p:tgtEl>
                                          <p:spTgt spid="33794"/>
                                        </p:tgtEl>
                                        <p:attrNameLst>
                                          <p:attrName>ppt_x</p:attrName>
                                        </p:attrNameLst>
                                      </p:cBhvr>
                                      <p:tavLst>
                                        <p:tav tm="0">
                                          <p:val>
                                            <p:strVal val="#ppt_x"/>
                                          </p:val>
                                        </p:tav>
                                        <p:tav tm="100000">
                                          <p:val>
                                            <p:strVal val="#ppt_x"/>
                                          </p:val>
                                        </p:tav>
                                      </p:tavLst>
                                    </p:anim>
                                    <p:anim calcmode="lin" valueType="num">
                                      <p:cBhvr additive="base">
                                        <p:cTn id="8" dur="1000" fill="hold"/>
                                        <p:tgtEl>
                                          <p:spTgt spid="3379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1000" fill="hold"/>
                                        <p:tgtEl>
                                          <p:spTgt spid="22"/>
                                        </p:tgtEl>
                                        <p:attrNameLst>
                                          <p:attrName>ppt_x</p:attrName>
                                        </p:attrNameLst>
                                      </p:cBhvr>
                                      <p:tavLst>
                                        <p:tav tm="0">
                                          <p:val>
                                            <p:strVal val="#ppt_x"/>
                                          </p:val>
                                        </p:tav>
                                        <p:tav tm="100000">
                                          <p:val>
                                            <p:strVal val="#ppt_x"/>
                                          </p:val>
                                        </p:tav>
                                      </p:tavLst>
                                    </p:anim>
                                    <p:anim calcmode="lin" valueType="num">
                                      <p:cBhvr additive="base">
                                        <p:cTn id="13" dur="1000" fill="hold"/>
                                        <p:tgtEl>
                                          <p:spTgt spid="2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ppt_x"/>
                                          </p:val>
                                        </p:tav>
                                        <p:tav tm="100000">
                                          <p:val>
                                            <p:strVal val="#ppt_x"/>
                                          </p:val>
                                        </p:tav>
                                      </p:tavLst>
                                    </p:anim>
                                    <p:anim calcmode="lin" valueType="num">
                                      <p:cBhvr additive="base">
                                        <p:cTn id="1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3806"/>
                                        </p:tgtEl>
                                        <p:attrNameLst>
                                          <p:attrName>style.visibility</p:attrName>
                                        </p:attrNameLst>
                                      </p:cBhvr>
                                      <p:to>
                                        <p:strVal val="visible"/>
                                      </p:to>
                                    </p:set>
                                    <p:anim calcmode="lin" valueType="num">
                                      <p:cBhvr additive="base">
                                        <p:cTn id="23" dur="1000" fill="hold"/>
                                        <p:tgtEl>
                                          <p:spTgt spid="33806"/>
                                        </p:tgtEl>
                                        <p:attrNameLst>
                                          <p:attrName>ppt_x</p:attrName>
                                        </p:attrNameLst>
                                      </p:cBhvr>
                                      <p:tavLst>
                                        <p:tav tm="0">
                                          <p:val>
                                            <p:strVal val="#ppt_x"/>
                                          </p:val>
                                        </p:tav>
                                        <p:tav tm="100000">
                                          <p:val>
                                            <p:strVal val="#ppt_x"/>
                                          </p:val>
                                        </p:tav>
                                      </p:tavLst>
                                    </p:anim>
                                    <p:anim calcmode="lin" valueType="num">
                                      <p:cBhvr additive="base">
                                        <p:cTn id="24" dur="1000" fill="hold"/>
                                        <p:tgtEl>
                                          <p:spTgt spid="3380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33804"/>
                                        </p:tgtEl>
                                        <p:attrNameLst>
                                          <p:attrName>style.visibility</p:attrName>
                                        </p:attrNameLst>
                                      </p:cBhvr>
                                      <p:to>
                                        <p:strVal val="visible"/>
                                      </p:to>
                                    </p:set>
                                    <p:anim calcmode="lin" valueType="num">
                                      <p:cBhvr additive="base">
                                        <p:cTn id="28" dur="1000" fill="hold"/>
                                        <p:tgtEl>
                                          <p:spTgt spid="33804"/>
                                        </p:tgtEl>
                                        <p:attrNameLst>
                                          <p:attrName>ppt_x</p:attrName>
                                        </p:attrNameLst>
                                      </p:cBhvr>
                                      <p:tavLst>
                                        <p:tav tm="0">
                                          <p:val>
                                            <p:strVal val="#ppt_x"/>
                                          </p:val>
                                        </p:tav>
                                        <p:tav tm="100000">
                                          <p:val>
                                            <p:strVal val="#ppt_x"/>
                                          </p:val>
                                        </p:tav>
                                      </p:tavLst>
                                    </p:anim>
                                    <p:anim calcmode="lin" valueType="num">
                                      <p:cBhvr additive="base">
                                        <p:cTn id="29" dur="1000" fill="hold"/>
                                        <p:tgtEl>
                                          <p:spTgt spid="33804"/>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33796"/>
                                        </p:tgtEl>
                                        <p:attrNameLst>
                                          <p:attrName>style.visibility</p:attrName>
                                        </p:attrNameLst>
                                      </p:cBhvr>
                                      <p:to>
                                        <p:strVal val="visible"/>
                                      </p:to>
                                    </p:set>
                                    <p:anim calcmode="lin" valueType="num">
                                      <p:cBhvr additive="base">
                                        <p:cTn id="39" dur="2000" fill="hold"/>
                                        <p:tgtEl>
                                          <p:spTgt spid="33796"/>
                                        </p:tgtEl>
                                        <p:attrNameLst>
                                          <p:attrName>ppt_x</p:attrName>
                                        </p:attrNameLst>
                                      </p:cBhvr>
                                      <p:tavLst>
                                        <p:tav tm="0">
                                          <p:val>
                                            <p:strVal val="#ppt_x"/>
                                          </p:val>
                                        </p:tav>
                                        <p:tav tm="100000">
                                          <p:val>
                                            <p:strVal val="#ppt_x"/>
                                          </p:val>
                                        </p:tav>
                                      </p:tavLst>
                                    </p:anim>
                                    <p:anim calcmode="lin" valueType="num">
                                      <p:cBhvr additive="base">
                                        <p:cTn id="40" dur="2000" fill="hold"/>
                                        <p:tgtEl>
                                          <p:spTgt spid="337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10" name="Text Box 10"/>
          <p:cNvSpPr txBox="1">
            <a:spLocks noChangeArrowheads="1"/>
          </p:cNvSpPr>
          <p:nvPr/>
        </p:nvSpPr>
        <p:spPr bwMode="auto">
          <a:xfrm>
            <a:off x="504576" y="980728"/>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Qualité technologiques des protéines de pâtes sèches</a:t>
            </a:r>
          </a:p>
        </p:txBody>
      </p:sp>
      <p:graphicFrame>
        <p:nvGraphicFramePr>
          <p:cNvPr id="11" name="Graphique 10"/>
          <p:cNvGraphicFramePr/>
          <p:nvPr/>
        </p:nvGraphicFramePr>
        <p:xfrm>
          <a:off x="251520" y="1772816"/>
          <a:ext cx="8712968" cy="5085184"/>
        </p:xfrm>
        <a:graphic>
          <a:graphicData uri="http://schemas.openxmlformats.org/drawingml/2006/chart">
            <c:chart xmlns:c="http://schemas.openxmlformats.org/drawingml/2006/chart" xmlns:r="http://schemas.openxmlformats.org/officeDocument/2006/relationships" r:id="rId5"/>
          </a:graphicData>
        </a:graphic>
      </p:graphicFrame>
      <p:sp>
        <p:nvSpPr>
          <p:cNvPr id="14" name="Espace réservé du numéro de diapositive 13"/>
          <p:cNvSpPr>
            <a:spLocks noGrp="1"/>
          </p:cNvSpPr>
          <p:nvPr>
            <p:ph type="sldNum" sz="quarter" idx="12"/>
          </p:nvPr>
        </p:nvSpPr>
        <p:spPr>
          <a:xfrm>
            <a:off x="6902896" y="6448251"/>
            <a:ext cx="2133600" cy="365125"/>
          </a:xfrm>
        </p:spPr>
        <p:txBody>
          <a:bodyPr/>
          <a:lstStyle/>
          <a:p>
            <a:fld id="{595DA4C4-1FAB-46A1-BC97-01521FB48311}" type="slidenum">
              <a:rPr lang="es-ES" smtClean="0"/>
              <a:pPr/>
              <a:t>50</a:t>
            </a:fld>
            <a:endParaRPr lang="es-ES" dirty="0"/>
          </a:p>
        </p:txBody>
      </p:sp>
      <p:sp>
        <p:nvSpPr>
          <p:cNvPr id="17" name="Flèche droite 16"/>
          <p:cNvSpPr/>
          <p:nvPr/>
        </p:nvSpPr>
        <p:spPr>
          <a:xfrm rot="765035">
            <a:off x="4085996" y="4697782"/>
            <a:ext cx="1742482" cy="294252"/>
          </a:xfrm>
          <a:prstGeom prst="right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3" name="Flèche droite 22"/>
          <p:cNvSpPr/>
          <p:nvPr/>
        </p:nvSpPr>
        <p:spPr>
          <a:xfrm rot="1555535">
            <a:off x="1668325" y="2859000"/>
            <a:ext cx="1742482" cy="294252"/>
          </a:xfrm>
          <a:prstGeom prst="right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4" name="Flèche droite 23"/>
          <p:cNvSpPr/>
          <p:nvPr/>
        </p:nvSpPr>
        <p:spPr>
          <a:xfrm rot="765035">
            <a:off x="6815235" y="3041596"/>
            <a:ext cx="1742482" cy="294252"/>
          </a:xfrm>
          <a:prstGeom prst="right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5" name="Ellipse 24"/>
          <p:cNvSpPr/>
          <p:nvPr/>
        </p:nvSpPr>
        <p:spPr>
          <a:xfrm>
            <a:off x="6372200" y="2492896"/>
            <a:ext cx="1008112" cy="576064"/>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57,7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Righ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to="" calcmode="lin" valueType="num">
                                      <p:cBhvr>
                                        <p:cTn id="17" dur="1" fill="hold"/>
                                        <p:tgtEl>
                                          <p:spTgt spid="2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to="" calcmode="lin" valueType="num">
                                      <p:cBhvr>
                                        <p:cTn id="22" dur="1" fill="hold"/>
                                        <p:tgtEl>
                                          <p:spTgt spid="17"/>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to="" calcmode="lin" valueType="num">
                                      <p:cBhvr>
                                        <p:cTn id="25" dur="1" fill="hold"/>
                                        <p:tgtEl>
                                          <p:spTgt spid="24"/>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23"/>
                                        </p:tgtEl>
                                        <p:attrNameLst>
                                          <p:attrName>ppt_x</p:attrName>
                                        </p:attrNameLst>
                                      </p:cBhvr>
                                      <p:tavLst>
                                        <p:tav tm="0">
                                          <p:val>
                                            <p:strVal val="ppt_x"/>
                                          </p:val>
                                        </p:tav>
                                        <p:tav tm="100000">
                                          <p:val>
                                            <p:strVal val="ppt_x"/>
                                          </p:val>
                                        </p:tav>
                                      </p:tavLst>
                                    </p:anim>
                                    <p:anim calcmode="lin" valueType="num">
                                      <p:cBhvr additive="base">
                                        <p:cTn id="30" dur="500"/>
                                        <p:tgtEl>
                                          <p:spTgt spid="23"/>
                                        </p:tgtEl>
                                        <p:attrNameLst>
                                          <p:attrName>ppt_y</p:attrName>
                                        </p:attrNameLst>
                                      </p:cBhvr>
                                      <p:tavLst>
                                        <p:tav tm="0">
                                          <p:val>
                                            <p:strVal val="ppt_y"/>
                                          </p:val>
                                        </p:tav>
                                        <p:tav tm="100000">
                                          <p:val>
                                            <p:strVal val="1+ppt_h/2"/>
                                          </p:val>
                                        </p:tav>
                                      </p:tavLst>
                                    </p:anim>
                                    <p:set>
                                      <p:cBhvr>
                                        <p:cTn id="31" dur="1" fill="hold">
                                          <p:stCondLst>
                                            <p:cond delay="499"/>
                                          </p:stCondLst>
                                        </p:cTn>
                                        <p:tgtEl>
                                          <p:spTgt spid="23"/>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17"/>
                                        </p:tgtEl>
                                        <p:attrNameLst>
                                          <p:attrName>ppt_x</p:attrName>
                                        </p:attrNameLst>
                                      </p:cBhvr>
                                      <p:tavLst>
                                        <p:tav tm="0">
                                          <p:val>
                                            <p:strVal val="ppt_x"/>
                                          </p:val>
                                        </p:tav>
                                        <p:tav tm="100000">
                                          <p:val>
                                            <p:strVal val="ppt_x"/>
                                          </p:val>
                                        </p:tav>
                                      </p:tavLst>
                                    </p:anim>
                                    <p:anim calcmode="lin" valueType="num">
                                      <p:cBhvr additive="base">
                                        <p:cTn id="34" dur="500"/>
                                        <p:tgtEl>
                                          <p:spTgt spid="17"/>
                                        </p:tgtEl>
                                        <p:attrNameLst>
                                          <p:attrName>ppt_y</p:attrName>
                                        </p:attrNameLst>
                                      </p:cBhvr>
                                      <p:tavLst>
                                        <p:tav tm="0">
                                          <p:val>
                                            <p:strVal val="ppt_y"/>
                                          </p:val>
                                        </p:tav>
                                        <p:tav tm="100000">
                                          <p:val>
                                            <p:strVal val="1+ppt_h/2"/>
                                          </p:val>
                                        </p:tav>
                                      </p:tavLst>
                                    </p:anim>
                                    <p:set>
                                      <p:cBhvr>
                                        <p:cTn id="35" dur="1" fill="hold">
                                          <p:stCondLst>
                                            <p:cond delay="499"/>
                                          </p:stCondLst>
                                        </p:cTn>
                                        <p:tgtEl>
                                          <p:spTgt spid="17"/>
                                        </p:tgtEl>
                                        <p:attrNameLst>
                                          <p:attrName>style.visibility</p:attrName>
                                        </p:attrNameLst>
                                      </p:cBhvr>
                                      <p:to>
                                        <p:strVal val="hidden"/>
                                      </p:to>
                                    </p:set>
                                  </p:childTnLst>
                                </p:cTn>
                              </p:par>
                              <p:par>
                                <p:cTn id="36" presetID="2" presetClass="exit" presetSubtype="4" fill="hold" grpId="1" nodeType="withEffect">
                                  <p:stCondLst>
                                    <p:cond delay="0"/>
                                  </p:stCondLst>
                                  <p:childTnLst>
                                    <p:anim calcmode="lin" valueType="num">
                                      <p:cBhvr additive="base">
                                        <p:cTn id="37" dur="500"/>
                                        <p:tgtEl>
                                          <p:spTgt spid="24"/>
                                        </p:tgtEl>
                                        <p:attrNameLst>
                                          <p:attrName>ppt_x</p:attrName>
                                        </p:attrNameLst>
                                      </p:cBhvr>
                                      <p:tavLst>
                                        <p:tav tm="0">
                                          <p:val>
                                            <p:strVal val="ppt_x"/>
                                          </p:val>
                                        </p:tav>
                                        <p:tav tm="100000">
                                          <p:val>
                                            <p:strVal val="ppt_x"/>
                                          </p:val>
                                        </p:tav>
                                      </p:tavLst>
                                    </p:anim>
                                    <p:anim calcmode="lin" valueType="num">
                                      <p:cBhvr additive="base">
                                        <p:cTn id="38" dur="500"/>
                                        <p:tgtEl>
                                          <p:spTgt spid="24"/>
                                        </p:tgtEl>
                                        <p:attrNameLst>
                                          <p:attrName>ppt_y</p:attrName>
                                        </p:attrNameLst>
                                      </p:cBhvr>
                                      <p:tavLst>
                                        <p:tav tm="0">
                                          <p:val>
                                            <p:strVal val="ppt_y"/>
                                          </p:val>
                                        </p:tav>
                                        <p:tav tm="100000">
                                          <p:val>
                                            <p:strVal val="1+ppt_h/2"/>
                                          </p:val>
                                        </p:tav>
                                      </p:tavLst>
                                    </p:anim>
                                    <p:set>
                                      <p:cBhvr>
                                        <p:cTn id="39" dur="1" fill="hold">
                                          <p:stCondLst>
                                            <p:cond delay="499"/>
                                          </p:stCondLst>
                                        </p:cTn>
                                        <p:tgtEl>
                                          <p:spTgt spid="24"/>
                                        </p:tgtEl>
                                        <p:attrNameLst>
                                          <p:attrName>style.visibility</p:attrName>
                                        </p:attrNameLst>
                                      </p:cBhvr>
                                      <p:to>
                                        <p:strVal val="hidden"/>
                                      </p:to>
                                    </p:set>
                                  </p:childTnLst>
                                </p:cTn>
                              </p:par>
                              <p:par>
                                <p:cTn id="40" presetID="24"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to="" calcmode="lin" valueType="num">
                                      <p:cBhvr>
                                        <p:cTn id="42" dur="1" fill="hold"/>
                                        <p:tgtEl>
                                          <p:spTgt spid="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1" grpId="0">
        <p:bldAsOne/>
      </p:bldGraphic>
      <p:bldP spid="17" grpId="0" animBg="1"/>
      <p:bldP spid="17" grpId="1" animBg="1"/>
      <p:bldP spid="23" grpId="0" animBg="1"/>
      <p:bldP spid="23" grpId="1" animBg="1"/>
      <p:bldP spid="24" grpId="0" animBg="1"/>
      <p:bldP spid="24" grpId="1" animBg="1"/>
      <p:bldP spid="2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51520" y="980728"/>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Qualité technologiques des protéines de pâtes fraiches</a:t>
            </a:r>
          </a:p>
        </p:txBody>
      </p:sp>
      <p:grpSp>
        <p:nvGrpSpPr>
          <p:cNvPr id="3" name="Groupe 2"/>
          <p:cNvGrpSpPr/>
          <p:nvPr/>
        </p:nvGrpSpPr>
        <p:grpSpPr>
          <a:xfrm>
            <a:off x="0" y="-27383"/>
            <a:ext cx="9144000" cy="936103"/>
            <a:chOff x="0" y="-27383"/>
            <a:chExt cx="9144000" cy="936103"/>
          </a:xfrm>
        </p:grpSpPr>
        <p:grpSp>
          <p:nvGrpSpPr>
            <p:cNvPr id="4"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5" name="Rectangle 4"/>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graphicFrame>
        <p:nvGraphicFramePr>
          <p:cNvPr id="10" name="Graphique 9"/>
          <p:cNvGraphicFramePr/>
          <p:nvPr/>
        </p:nvGraphicFramePr>
        <p:xfrm>
          <a:off x="467544" y="1628800"/>
          <a:ext cx="8352928" cy="5229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Espace réservé du numéro de diapositive 12"/>
          <p:cNvSpPr>
            <a:spLocks noGrp="1"/>
          </p:cNvSpPr>
          <p:nvPr>
            <p:ph type="sldNum" sz="quarter" idx="12"/>
          </p:nvPr>
        </p:nvSpPr>
        <p:spPr/>
        <p:txBody>
          <a:bodyPr/>
          <a:lstStyle/>
          <a:p>
            <a:fld id="{595DA4C4-1FAB-46A1-BC97-01521FB48311}" type="slidenum">
              <a:rPr lang="es-ES" smtClean="0"/>
              <a:pPr/>
              <a:t>51</a:t>
            </a:fld>
            <a:endParaRPr lang="es-ES"/>
          </a:p>
        </p:txBody>
      </p:sp>
      <p:sp>
        <p:nvSpPr>
          <p:cNvPr id="12" name="Flèche vers le bas 11"/>
          <p:cNvSpPr/>
          <p:nvPr/>
        </p:nvSpPr>
        <p:spPr>
          <a:xfrm rot="18430580">
            <a:off x="2294674" y="2236205"/>
            <a:ext cx="259148" cy="1455162"/>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4" name="Flèche vers le bas 13"/>
          <p:cNvSpPr/>
          <p:nvPr/>
        </p:nvSpPr>
        <p:spPr>
          <a:xfrm rot="18430580">
            <a:off x="7406763" y="2736108"/>
            <a:ext cx="248724" cy="1455162"/>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5" name="Flèche vers le bas 14"/>
          <p:cNvSpPr/>
          <p:nvPr/>
        </p:nvSpPr>
        <p:spPr>
          <a:xfrm rot="17323289">
            <a:off x="4595982" y="3923234"/>
            <a:ext cx="262253" cy="1455162"/>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7" name="Ellipse 16"/>
          <p:cNvSpPr/>
          <p:nvPr/>
        </p:nvSpPr>
        <p:spPr>
          <a:xfrm>
            <a:off x="7164288" y="3284984"/>
            <a:ext cx="720080" cy="432048"/>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35</a:t>
            </a:r>
          </a:p>
        </p:txBody>
      </p:sp>
      <p:sp>
        <p:nvSpPr>
          <p:cNvPr id="18" name="Ellipse 17"/>
          <p:cNvSpPr/>
          <p:nvPr/>
        </p:nvSpPr>
        <p:spPr>
          <a:xfrm>
            <a:off x="7740352" y="3717032"/>
            <a:ext cx="720080" cy="432048"/>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29</a:t>
            </a:r>
          </a:p>
        </p:txBody>
      </p:sp>
      <p:sp>
        <p:nvSpPr>
          <p:cNvPr id="19" name="Ellipse 18"/>
          <p:cNvSpPr/>
          <p:nvPr/>
        </p:nvSpPr>
        <p:spPr>
          <a:xfrm>
            <a:off x="6732240" y="2852936"/>
            <a:ext cx="720080" cy="432048"/>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45</a:t>
            </a:r>
          </a:p>
        </p:txBody>
      </p:sp>
      <p:grpSp>
        <p:nvGrpSpPr>
          <p:cNvPr id="20" name="Groupe 19"/>
          <p:cNvGrpSpPr/>
          <p:nvPr/>
        </p:nvGrpSpPr>
        <p:grpSpPr>
          <a:xfrm>
            <a:off x="971600" y="1052736"/>
            <a:ext cx="7128792" cy="1224136"/>
            <a:chOff x="1187624" y="2852936"/>
            <a:chExt cx="7128792" cy="1224136"/>
          </a:xfrm>
        </p:grpSpPr>
        <p:grpSp>
          <p:nvGrpSpPr>
            <p:cNvPr id="21" name="Groupe 12"/>
            <p:cNvGrpSpPr/>
            <p:nvPr/>
          </p:nvGrpSpPr>
          <p:grpSpPr>
            <a:xfrm>
              <a:off x="1187624" y="2852936"/>
              <a:ext cx="7128792" cy="1224136"/>
              <a:chOff x="1331640" y="4941168"/>
              <a:chExt cx="6696744" cy="1368152"/>
            </a:xfrm>
          </p:grpSpPr>
          <p:sp>
            <p:nvSpPr>
              <p:cNvPr id="23" name="Rectangle à coins arrondis 22"/>
              <p:cNvSpPr/>
              <p:nvPr/>
            </p:nvSpPr>
            <p:spPr>
              <a:xfrm>
                <a:off x="1331640" y="4941168"/>
                <a:ext cx="6696744" cy="1368152"/>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             </a:t>
                </a:r>
                <a:endParaRPr lang="fr-FR" sz="2000" b="1" dirty="0">
                  <a:solidFill>
                    <a:srgbClr val="996633"/>
                  </a:solidFill>
                  <a:latin typeface="Times New Roman" pitchFamily="18" charset="0"/>
                  <a:cs typeface="Times New Roman" pitchFamily="18" charset="0"/>
                </a:endParaRPr>
              </a:p>
            </p:txBody>
          </p:sp>
          <p:pic>
            <p:nvPicPr>
              <p:cNvPr id="24" name="Picture 4" descr="Résultat de recherche d'images"/>
              <p:cNvPicPr>
                <a:picLocks noChangeAspect="1" noChangeArrowheads="1"/>
              </p:cNvPicPr>
              <p:nvPr/>
            </p:nvPicPr>
            <p:blipFill>
              <a:blip r:embed="rId6" cstate="print"/>
              <a:srcRect/>
              <a:stretch>
                <a:fillRect/>
              </a:stretch>
            </p:blipFill>
            <p:spPr bwMode="auto">
              <a:xfrm>
                <a:off x="1534573" y="5157192"/>
                <a:ext cx="744082"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2" name="Rectangle 1"/>
            <p:cNvSpPr>
              <a:spLocks noChangeArrowheads="1"/>
            </p:cNvSpPr>
            <p:nvPr/>
          </p:nvSpPr>
          <p:spPr bwMode="auto">
            <a:xfrm>
              <a:off x="2267744" y="2915072"/>
              <a:ext cx="568761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i="0" u="none" strike="noStrike" cap="none" normalizeH="0" baseline="0" dirty="0" smtClean="0">
                  <a:ln>
                    <a:noFill/>
                  </a:ln>
                  <a:solidFill>
                    <a:srgbClr val="993300"/>
                  </a:solidFill>
                  <a:effectLst/>
                  <a:latin typeface="Times New Roman" pitchFamily="18" charset="0"/>
                  <a:cs typeface="Times New Roman" pitchFamily="18" charset="0"/>
                </a:rPr>
                <a:t>La</a:t>
              </a:r>
              <a:r>
                <a:rPr kumimoji="0" lang="fr-FR" sz="2000" i="0" u="none" strike="noStrike" cap="none" normalizeH="0" dirty="0" smtClean="0">
                  <a:ln>
                    <a:noFill/>
                  </a:ln>
                  <a:solidFill>
                    <a:srgbClr val="993300"/>
                  </a:solidFill>
                  <a:effectLst/>
                  <a:latin typeface="Times New Roman" pitchFamily="18" charset="0"/>
                  <a:cs typeface="Times New Roman" pitchFamily="18" charset="0"/>
                </a:rPr>
                <a:t> réduction des teneurs en ponts disulfures pour les pâtes enrichies est due à la rupture de ces liaisons par les protéines de féverole</a:t>
              </a:r>
              <a:endParaRPr kumimoji="0" lang="fr-FR" sz="2000" i="0" u="none" strike="noStrike" cap="none" normalizeH="0" baseline="0" dirty="0" smtClean="0">
                <a:ln>
                  <a:noFill/>
                </a:ln>
                <a:solidFill>
                  <a:srgbClr val="993300"/>
                </a:solidFill>
                <a:effectLst/>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0-#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0-#ppt_w/2"/>
                                          </p:val>
                                        </p:tav>
                                        <p:tav tm="100000">
                                          <p:val>
                                            <p:strVal val="#ppt_x"/>
                                          </p:val>
                                        </p:tav>
                                      </p:tavLst>
                                    </p:anim>
                                    <p:anim calcmode="lin" valueType="num">
                                      <p:cBhvr additive="base">
                                        <p:cTn id="22" dur="1000" fill="hold"/>
                                        <p:tgtEl>
                                          <p:spTgt spid="1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0-#ppt_w/2"/>
                                          </p:val>
                                        </p:tav>
                                        <p:tav tm="100000">
                                          <p:val>
                                            <p:strVal val="#ppt_x"/>
                                          </p:val>
                                        </p:tav>
                                      </p:tavLst>
                                    </p:anim>
                                    <p:anim calcmode="lin" valueType="num">
                                      <p:cBhvr additive="base">
                                        <p:cTn id="26"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2"/>
                                        </p:tgtEl>
                                        <p:attrNameLst>
                                          <p:attrName>ppt_x</p:attrName>
                                        </p:attrNameLst>
                                      </p:cBhvr>
                                      <p:tavLst>
                                        <p:tav tm="0">
                                          <p:val>
                                            <p:strVal val="ppt_x"/>
                                          </p:val>
                                        </p:tav>
                                        <p:tav tm="100000">
                                          <p:val>
                                            <p:strVal val="ppt_x"/>
                                          </p:val>
                                        </p:tav>
                                      </p:tavLst>
                                    </p:anim>
                                    <p:anim calcmode="lin" valueType="num">
                                      <p:cBhvr additive="base">
                                        <p:cTn id="31" dur="500"/>
                                        <p:tgtEl>
                                          <p:spTgt spid="12"/>
                                        </p:tgtEl>
                                        <p:attrNameLst>
                                          <p:attrName>ppt_y</p:attrName>
                                        </p:attrNameLst>
                                      </p:cBhvr>
                                      <p:tavLst>
                                        <p:tav tm="0">
                                          <p:val>
                                            <p:strVal val="ppt_y"/>
                                          </p:val>
                                        </p:tav>
                                        <p:tav tm="100000">
                                          <p:val>
                                            <p:strVal val="1+ppt_h/2"/>
                                          </p:val>
                                        </p:tav>
                                      </p:tavLst>
                                    </p:anim>
                                    <p:set>
                                      <p:cBhvr>
                                        <p:cTn id="32" dur="1" fill="hold">
                                          <p:stCondLst>
                                            <p:cond delay="499"/>
                                          </p:stCondLst>
                                        </p:cTn>
                                        <p:tgtEl>
                                          <p:spTgt spid="12"/>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15"/>
                                        </p:tgtEl>
                                        <p:attrNameLst>
                                          <p:attrName>ppt_x</p:attrName>
                                        </p:attrNameLst>
                                      </p:cBhvr>
                                      <p:tavLst>
                                        <p:tav tm="0">
                                          <p:val>
                                            <p:strVal val="ppt_x"/>
                                          </p:val>
                                        </p:tav>
                                        <p:tav tm="100000">
                                          <p:val>
                                            <p:strVal val="ppt_x"/>
                                          </p:val>
                                        </p:tav>
                                      </p:tavLst>
                                    </p:anim>
                                    <p:anim calcmode="lin" valueType="num">
                                      <p:cBhvr additive="base">
                                        <p:cTn id="35" dur="500"/>
                                        <p:tgtEl>
                                          <p:spTgt spid="15"/>
                                        </p:tgtEl>
                                        <p:attrNameLst>
                                          <p:attrName>ppt_y</p:attrName>
                                        </p:attrNameLst>
                                      </p:cBhvr>
                                      <p:tavLst>
                                        <p:tav tm="0">
                                          <p:val>
                                            <p:strVal val="ppt_y"/>
                                          </p:val>
                                        </p:tav>
                                        <p:tav tm="100000">
                                          <p:val>
                                            <p:strVal val="1+ppt_h/2"/>
                                          </p:val>
                                        </p:tav>
                                      </p:tavLst>
                                    </p:anim>
                                    <p:set>
                                      <p:cBhvr>
                                        <p:cTn id="36" dur="1" fill="hold">
                                          <p:stCondLst>
                                            <p:cond delay="499"/>
                                          </p:stCondLst>
                                        </p:cTn>
                                        <p:tgtEl>
                                          <p:spTgt spid="15"/>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14"/>
                                        </p:tgtEl>
                                        <p:attrNameLst>
                                          <p:attrName>ppt_x</p:attrName>
                                        </p:attrNameLst>
                                      </p:cBhvr>
                                      <p:tavLst>
                                        <p:tav tm="0">
                                          <p:val>
                                            <p:strVal val="ppt_x"/>
                                          </p:val>
                                        </p:tav>
                                        <p:tav tm="100000">
                                          <p:val>
                                            <p:strVal val="ppt_x"/>
                                          </p:val>
                                        </p:tav>
                                      </p:tavLst>
                                    </p:anim>
                                    <p:anim calcmode="lin" valueType="num">
                                      <p:cBhvr additive="base">
                                        <p:cTn id="39" dur="500"/>
                                        <p:tgtEl>
                                          <p:spTgt spid="14"/>
                                        </p:tgtEl>
                                        <p:attrNameLst>
                                          <p:attrName>ppt_y</p:attrName>
                                        </p:attrNameLst>
                                      </p:cBhvr>
                                      <p:tavLst>
                                        <p:tav tm="0">
                                          <p:val>
                                            <p:strVal val="ppt_y"/>
                                          </p:val>
                                        </p:tav>
                                        <p:tav tm="100000">
                                          <p:val>
                                            <p:strVal val="1+ppt_h/2"/>
                                          </p:val>
                                        </p:tav>
                                      </p:tavLst>
                                    </p:anim>
                                    <p:set>
                                      <p:cBhvr>
                                        <p:cTn id="40" dur="1" fill="hold">
                                          <p:stCondLst>
                                            <p:cond delay="499"/>
                                          </p:stCondLst>
                                        </p:cTn>
                                        <p:tgtEl>
                                          <p:spTgt spid="14"/>
                                        </p:tgtEl>
                                        <p:attrNameLst>
                                          <p:attrName>style.visibility</p:attrName>
                                        </p:attrNameLst>
                                      </p:cBhvr>
                                      <p:to>
                                        <p:strVal val="hidden"/>
                                      </p:to>
                                    </p:set>
                                  </p:childTnLst>
                                </p:cTn>
                              </p:par>
                              <p:par>
                                <p:cTn id="41" presetID="24"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to="" calcmode="lin" valueType="num">
                                      <p:cBhvr>
                                        <p:cTn id="43" dur="1" fill="hold"/>
                                        <p:tgtEl>
                                          <p:spTgt spid="19"/>
                                        </p:tgtEl>
                                        <p:attrNameLst>
                                          <p:attrName/>
                                        </p:attrNameLst>
                                      </p:cBhvr>
                                    </p:anim>
                                  </p:childTnLst>
                                </p:cTn>
                              </p:par>
                              <p:par>
                                <p:cTn id="44" presetID="24"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to="" calcmode="lin" valueType="num">
                                      <p:cBhvr>
                                        <p:cTn id="46" dur="1" fill="hold"/>
                                        <p:tgtEl>
                                          <p:spTgt spid="17"/>
                                        </p:tgtEl>
                                        <p:attrNameLst>
                                          <p:attrName/>
                                        </p:attrNameLst>
                                      </p:cBhvr>
                                    </p:anim>
                                  </p:childTnLst>
                                </p:cTn>
                              </p:par>
                              <p:par>
                                <p:cTn id="47" presetID="24"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to="" calcmode="lin" valueType="num">
                                      <p:cBhvr>
                                        <p:cTn id="49" dur="1" fill="hold"/>
                                        <p:tgtEl>
                                          <p:spTgt spid="18"/>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diamond(in)">
                                      <p:cBhvr>
                                        <p:cTn id="5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p:bldAsOne/>
      </p:bldGraphic>
      <p:bldP spid="12" grpId="0" animBg="1"/>
      <p:bldP spid="12" grpId="1" animBg="1"/>
      <p:bldP spid="14" grpId="0" animBg="1"/>
      <p:bldP spid="14" grpId="1" animBg="1"/>
      <p:bldP spid="15" grpId="0" animBg="1"/>
      <p:bldP spid="15" grpId="1" animBg="1"/>
      <p:bldP spid="17" grpId="0" animBg="1"/>
      <p:bldP spid="18" grpId="0" animBg="1"/>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5"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7"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8"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9" name="Text Box 10"/>
          <p:cNvSpPr txBox="1">
            <a:spLocks noChangeArrowheads="1"/>
          </p:cNvSpPr>
          <p:nvPr/>
        </p:nvSpPr>
        <p:spPr bwMode="auto">
          <a:xfrm>
            <a:off x="503040" y="928670"/>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Propriétés de l’amidon des pâtes sèches</a:t>
            </a:r>
          </a:p>
        </p:txBody>
      </p:sp>
      <p:graphicFrame>
        <p:nvGraphicFramePr>
          <p:cNvPr id="10" name="Graphique 9"/>
          <p:cNvGraphicFramePr/>
          <p:nvPr/>
        </p:nvGraphicFramePr>
        <p:xfrm>
          <a:off x="285720" y="1928802"/>
          <a:ext cx="8568952" cy="4695449"/>
        </p:xfrm>
        <a:graphic>
          <a:graphicData uri="http://schemas.openxmlformats.org/drawingml/2006/chart">
            <c:chart xmlns:c="http://schemas.openxmlformats.org/drawingml/2006/chart" xmlns:r="http://schemas.openxmlformats.org/officeDocument/2006/relationships" r:id="rId5"/>
          </a:graphicData>
        </a:graphic>
      </p:graphicFrame>
      <p:sp>
        <p:nvSpPr>
          <p:cNvPr id="13" name="Espace réservé du numéro de diapositive 12"/>
          <p:cNvSpPr>
            <a:spLocks noGrp="1"/>
          </p:cNvSpPr>
          <p:nvPr>
            <p:ph type="sldNum" sz="quarter" idx="12"/>
          </p:nvPr>
        </p:nvSpPr>
        <p:spPr/>
        <p:txBody>
          <a:bodyPr/>
          <a:lstStyle/>
          <a:p>
            <a:fld id="{595DA4C4-1FAB-46A1-BC97-01521FB48311}" type="slidenum">
              <a:rPr lang="es-ES" smtClean="0"/>
              <a:pPr/>
              <a:t>52</a:t>
            </a:fld>
            <a:endParaRPr lang="es-ES"/>
          </a:p>
        </p:txBody>
      </p:sp>
      <p:sp>
        <p:nvSpPr>
          <p:cNvPr id="14" name="Rectangle 13"/>
          <p:cNvSpPr/>
          <p:nvPr/>
        </p:nvSpPr>
        <p:spPr>
          <a:xfrm>
            <a:off x="2699792" y="1412776"/>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I. Propriétés thermiques</a:t>
            </a:r>
            <a:endParaRPr lang="fr-FR" sz="2400" dirty="0">
              <a:solidFill>
                <a:srgbClr val="996633"/>
              </a:solidFill>
              <a:latin typeface="Times New Roman" pitchFamily="18" charset="0"/>
              <a:cs typeface="Times New Roman" pitchFamily="18" charset="0"/>
            </a:endParaRPr>
          </a:p>
        </p:txBody>
      </p:sp>
      <p:sp>
        <p:nvSpPr>
          <p:cNvPr id="20" name="Ellipse 19"/>
          <p:cNvSpPr/>
          <p:nvPr/>
        </p:nvSpPr>
        <p:spPr>
          <a:xfrm>
            <a:off x="7064920" y="2786058"/>
            <a:ext cx="936104" cy="504056"/>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61,4</a:t>
            </a:r>
          </a:p>
        </p:txBody>
      </p:sp>
      <p:sp>
        <p:nvSpPr>
          <p:cNvPr id="22" name="Ellipse 21"/>
          <p:cNvSpPr/>
          <p:nvPr/>
        </p:nvSpPr>
        <p:spPr>
          <a:xfrm>
            <a:off x="1357290" y="2643182"/>
            <a:ext cx="936104" cy="504056"/>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solidFill>
                <a:latin typeface="Times New Roman" pitchFamily="18" charset="0"/>
                <a:cs typeface="Times New Roman" pitchFamily="18" charset="0"/>
              </a:rPr>
              <a:t>6,2</a:t>
            </a:r>
          </a:p>
        </p:txBody>
      </p:sp>
      <p:grpSp>
        <p:nvGrpSpPr>
          <p:cNvPr id="23" name="Groupe 22"/>
          <p:cNvGrpSpPr/>
          <p:nvPr/>
        </p:nvGrpSpPr>
        <p:grpSpPr>
          <a:xfrm>
            <a:off x="539552" y="1988840"/>
            <a:ext cx="8064896" cy="2916878"/>
            <a:chOff x="1043611" y="899151"/>
            <a:chExt cx="7128789" cy="2053172"/>
          </a:xfrm>
        </p:grpSpPr>
        <p:grpSp>
          <p:nvGrpSpPr>
            <p:cNvPr id="24" name="Groupe 14"/>
            <p:cNvGrpSpPr/>
            <p:nvPr/>
          </p:nvGrpSpPr>
          <p:grpSpPr>
            <a:xfrm>
              <a:off x="1043611" y="899151"/>
              <a:ext cx="7128789" cy="1696391"/>
              <a:chOff x="1187624" y="2789901"/>
              <a:chExt cx="7128789" cy="1310848"/>
            </a:xfrm>
          </p:grpSpPr>
          <p:grpSp>
            <p:nvGrpSpPr>
              <p:cNvPr id="27" name="Groupe 12"/>
              <p:cNvGrpSpPr/>
              <p:nvPr/>
            </p:nvGrpSpPr>
            <p:grpSpPr>
              <a:xfrm>
                <a:off x="1187624" y="2789901"/>
                <a:ext cx="7128789" cy="1310848"/>
                <a:chOff x="1331640" y="4870715"/>
                <a:chExt cx="6696744" cy="1465065"/>
              </a:xfrm>
            </p:grpSpPr>
            <p:sp>
              <p:nvSpPr>
                <p:cNvPr id="29" name="Rectangle à coins arrondis 28"/>
                <p:cNvSpPr/>
                <p:nvPr/>
              </p:nvSpPr>
              <p:spPr>
                <a:xfrm>
                  <a:off x="1331640" y="4870715"/>
                  <a:ext cx="6696744" cy="1465065"/>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             </a:t>
                  </a:r>
                  <a:endParaRPr lang="fr-FR" sz="2000" b="1" dirty="0">
                    <a:solidFill>
                      <a:srgbClr val="996633"/>
                    </a:solidFill>
                    <a:latin typeface="Times New Roman" pitchFamily="18" charset="0"/>
                    <a:cs typeface="Times New Roman" pitchFamily="18" charset="0"/>
                  </a:endParaRPr>
                </a:p>
              </p:txBody>
            </p:sp>
            <p:pic>
              <p:nvPicPr>
                <p:cNvPr id="30" name="Picture 4" descr="Résultat de recherche d'images"/>
                <p:cNvPicPr>
                  <a:picLocks noChangeAspect="1" noChangeArrowheads="1"/>
                </p:cNvPicPr>
                <p:nvPr/>
              </p:nvPicPr>
              <p:blipFill>
                <a:blip r:embed="rId6" cstate="print"/>
                <a:srcRect/>
                <a:stretch>
                  <a:fillRect/>
                </a:stretch>
              </p:blipFill>
              <p:spPr bwMode="auto">
                <a:xfrm>
                  <a:off x="1466904" y="5264323"/>
                  <a:ext cx="744082" cy="668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8" name="Rectangle 1"/>
              <p:cNvSpPr>
                <a:spLocks noChangeArrowheads="1"/>
              </p:cNvSpPr>
              <p:nvPr/>
            </p:nvSpPr>
            <p:spPr bwMode="auto">
              <a:xfrm>
                <a:off x="2267744" y="3268435"/>
                <a:ext cx="568761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rgbClr val="CC6600"/>
                  </a:solidFill>
                  <a:effectLst/>
                  <a:latin typeface="Arial" pitchFamily="34" charset="0"/>
                  <a:cs typeface="Arial" pitchFamily="34" charset="0"/>
                </a:endParaRPr>
              </a:p>
            </p:txBody>
          </p:sp>
        </p:grpSp>
        <p:sp>
          <p:nvSpPr>
            <p:cNvPr id="26" name="Rectangle 25"/>
            <p:cNvSpPr/>
            <p:nvPr/>
          </p:nvSpPr>
          <p:spPr>
            <a:xfrm>
              <a:off x="1979712" y="1051209"/>
              <a:ext cx="6192688" cy="1901114"/>
            </a:xfrm>
            <a:prstGeom prst="rect">
              <a:avLst/>
            </a:prstGeom>
          </p:spPr>
          <p:txBody>
            <a:bodyPr wrap="square">
              <a:spAutoFit/>
            </a:bodyPr>
            <a:lstStyle/>
            <a:p>
              <a:pPr>
                <a:buFont typeface="Wingdings" pitchFamily="2" charset="2"/>
                <a:buChar char="Ø"/>
              </a:pPr>
              <a:r>
                <a:rPr lang="fr-FR" sz="2000" dirty="0" smtClean="0">
                  <a:solidFill>
                    <a:srgbClr val="993300"/>
                  </a:solidFill>
                  <a:latin typeface="Times New Roman" pitchFamily="18" charset="0"/>
                  <a:cs typeface="Times New Roman" pitchFamily="18" charset="0"/>
                </a:rPr>
                <a:t>Une  part importante de l'amidon natif des légumineuses est encapsulée par des parois cellulaires qui rendent son hydratation et sa gélatinisation ultérieure difficiles, ce qui explique les paramètres élevés pour les pâtes enrichies.</a:t>
              </a:r>
            </a:p>
            <a:p>
              <a:pPr>
                <a:buFont typeface="Wingdings" pitchFamily="2" charset="2"/>
                <a:buChar char="Ø"/>
              </a:pPr>
              <a:r>
                <a:rPr lang="fr-FR" sz="2000" dirty="0" smtClean="0">
                  <a:solidFill>
                    <a:srgbClr val="993300"/>
                  </a:solidFill>
                  <a:latin typeface="Times New Roman" pitchFamily="18" charset="0"/>
                  <a:cs typeface="Times New Roman" pitchFamily="18" charset="0"/>
                </a:rPr>
                <a:t>La diminution de la </a:t>
              </a:r>
              <a:r>
                <a:rPr lang="el-GR" sz="2000" dirty="0" smtClean="0">
                  <a:solidFill>
                    <a:srgbClr val="993300"/>
                  </a:solidFill>
                  <a:latin typeface="Times New Roman" pitchFamily="18" charset="0"/>
                  <a:cs typeface="Times New Roman" pitchFamily="18" charset="0"/>
                </a:rPr>
                <a:t>Δ</a:t>
              </a:r>
              <a:r>
                <a:rPr lang="fr-FR" sz="2000" dirty="0" smtClean="0">
                  <a:solidFill>
                    <a:srgbClr val="993300"/>
                  </a:solidFill>
                  <a:latin typeface="Times New Roman" pitchFamily="18" charset="0"/>
                  <a:cs typeface="Times New Roman" pitchFamily="18" charset="0"/>
                </a:rPr>
                <a:t>H dans les échantillons composés est due à leur teneur relativement plus faible en amylopectine </a:t>
              </a:r>
              <a:endParaRPr lang="fr-FR" sz="2000" dirty="0">
                <a:solidFill>
                  <a:srgbClr val="993300"/>
                </a:solidFill>
                <a:latin typeface="Times New Roman" pitchFamily="18" charset="0"/>
                <a:cs typeface="Times New Roman" pitchFamily="18" charset="0"/>
              </a:endParaRPr>
            </a:p>
          </p:txBody>
        </p:sp>
      </p:grpSp>
      <p:grpSp>
        <p:nvGrpSpPr>
          <p:cNvPr id="25" name="Groupe 24"/>
          <p:cNvGrpSpPr/>
          <p:nvPr/>
        </p:nvGrpSpPr>
        <p:grpSpPr>
          <a:xfrm>
            <a:off x="611560" y="2492896"/>
            <a:ext cx="7848872" cy="2160240"/>
            <a:chOff x="827584" y="2132856"/>
            <a:chExt cx="7848872" cy="2448272"/>
          </a:xfrm>
        </p:grpSpPr>
        <p:grpSp>
          <p:nvGrpSpPr>
            <p:cNvPr id="31" name="Groupe 14"/>
            <p:cNvGrpSpPr/>
            <p:nvPr/>
          </p:nvGrpSpPr>
          <p:grpSpPr>
            <a:xfrm>
              <a:off x="827584" y="2132856"/>
              <a:ext cx="7848872" cy="2448272"/>
              <a:chOff x="971600" y="1628800"/>
              <a:chExt cx="7128792" cy="2088232"/>
            </a:xfrm>
          </p:grpSpPr>
          <p:grpSp>
            <p:nvGrpSpPr>
              <p:cNvPr id="33" name="Groupe 11"/>
              <p:cNvGrpSpPr/>
              <p:nvPr/>
            </p:nvGrpSpPr>
            <p:grpSpPr>
              <a:xfrm>
                <a:off x="971600" y="1628800"/>
                <a:ext cx="7128789" cy="2088232"/>
                <a:chOff x="1187624" y="2852936"/>
                <a:chExt cx="7128789" cy="1224136"/>
              </a:xfrm>
            </p:grpSpPr>
            <p:grpSp>
              <p:nvGrpSpPr>
                <p:cNvPr id="35" name="Groupe 12"/>
                <p:cNvGrpSpPr/>
                <p:nvPr/>
              </p:nvGrpSpPr>
              <p:grpSpPr>
                <a:xfrm>
                  <a:off x="1187624" y="2852936"/>
                  <a:ext cx="7128789" cy="1224136"/>
                  <a:chOff x="1331640" y="4941168"/>
                  <a:chExt cx="6696744" cy="1368152"/>
                </a:xfrm>
              </p:grpSpPr>
              <p:sp>
                <p:nvSpPr>
                  <p:cNvPr id="37" name="Rectangle à coins arrondis 36"/>
                  <p:cNvSpPr/>
                  <p:nvPr/>
                </p:nvSpPr>
                <p:spPr>
                  <a:xfrm>
                    <a:off x="1331640" y="4941168"/>
                    <a:ext cx="6696744" cy="1368152"/>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             </a:t>
                    </a:r>
                    <a:endParaRPr lang="fr-FR" sz="2000" b="1" dirty="0">
                      <a:solidFill>
                        <a:srgbClr val="996633"/>
                      </a:solidFill>
                      <a:latin typeface="Times New Roman" pitchFamily="18" charset="0"/>
                      <a:cs typeface="Times New Roman" pitchFamily="18" charset="0"/>
                    </a:endParaRPr>
                  </a:p>
                </p:txBody>
              </p:sp>
              <p:pic>
                <p:nvPicPr>
                  <p:cNvPr id="38" name="Picture 4" descr="Résultat de recherche d'images"/>
                  <p:cNvPicPr>
                    <a:picLocks noChangeAspect="1" noChangeArrowheads="1"/>
                  </p:cNvPicPr>
                  <p:nvPr/>
                </p:nvPicPr>
                <p:blipFill>
                  <a:blip r:embed="rId7" cstate="print"/>
                  <a:srcRect/>
                  <a:stretch>
                    <a:fillRect/>
                  </a:stretch>
                </p:blipFill>
                <p:spPr bwMode="auto">
                  <a:xfrm>
                    <a:off x="1577392" y="5260403"/>
                    <a:ext cx="983009" cy="749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36" name="Rectangle 1"/>
                <p:cNvSpPr>
                  <a:spLocks noChangeArrowheads="1"/>
                </p:cNvSpPr>
                <p:nvPr/>
              </p:nvSpPr>
              <p:spPr bwMode="auto">
                <a:xfrm>
                  <a:off x="2267744" y="3268435"/>
                  <a:ext cx="568761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rgbClr val="CC6600"/>
                    </a:solidFill>
                    <a:effectLst/>
                    <a:latin typeface="Arial" pitchFamily="34" charset="0"/>
                    <a:cs typeface="Arial" pitchFamily="34" charset="0"/>
                  </a:endParaRPr>
                </a:p>
              </p:txBody>
            </p:sp>
          </p:grpSp>
          <p:sp>
            <p:nvSpPr>
              <p:cNvPr id="34" name="Rectangle 33"/>
              <p:cNvSpPr/>
              <p:nvPr/>
            </p:nvSpPr>
            <p:spPr>
              <a:xfrm>
                <a:off x="1907704" y="1844824"/>
                <a:ext cx="6192688" cy="369332"/>
              </a:xfrm>
              <a:prstGeom prst="rect">
                <a:avLst/>
              </a:prstGeom>
            </p:spPr>
            <p:txBody>
              <a:bodyPr wrap="square">
                <a:spAutoFit/>
              </a:bodyPr>
              <a:lstStyle/>
              <a:p>
                <a:endParaRPr lang="fr-FR" b="1" dirty="0">
                  <a:solidFill>
                    <a:srgbClr val="CC6600"/>
                  </a:solidFill>
                  <a:latin typeface="Times New Roman" pitchFamily="18" charset="0"/>
                  <a:cs typeface="Times New Roman" pitchFamily="18" charset="0"/>
                </a:endParaRPr>
              </a:p>
            </p:txBody>
          </p:sp>
        </p:grpSp>
        <p:sp>
          <p:nvSpPr>
            <p:cNvPr id="32" name="Rectangle 31"/>
            <p:cNvSpPr/>
            <p:nvPr/>
          </p:nvSpPr>
          <p:spPr>
            <a:xfrm>
              <a:off x="2339752" y="2465616"/>
              <a:ext cx="6048672" cy="1848711"/>
            </a:xfrm>
            <a:prstGeom prst="rect">
              <a:avLst/>
            </a:prstGeom>
          </p:spPr>
          <p:txBody>
            <a:bodyPr wrap="square">
              <a:spAutoFit/>
            </a:bodyPr>
            <a:lstStyle/>
            <a:p>
              <a:pPr algn="just"/>
              <a:r>
                <a:rPr lang="fr-FR" sz="2000" dirty="0" smtClean="0">
                  <a:solidFill>
                    <a:srgbClr val="993300"/>
                  </a:solidFill>
                  <a:latin typeface="Times New Roman" pitchFamily="18" charset="0"/>
                  <a:cs typeface="Times New Roman" pitchFamily="18" charset="0"/>
                </a:rPr>
                <a:t>Les thermogrammes des </a:t>
              </a:r>
              <a:r>
                <a:rPr lang="fr-FR" sz="2000" i="1" dirty="0" smtClean="0">
                  <a:solidFill>
                    <a:srgbClr val="993300"/>
                  </a:solidFill>
                  <a:latin typeface="Times New Roman" pitchFamily="18" charset="0"/>
                  <a:cs typeface="Times New Roman" pitchFamily="18" charset="0"/>
                </a:rPr>
                <a:t>Cicatellis </a:t>
              </a:r>
              <a:r>
                <a:rPr lang="fr-FR" sz="2000" dirty="0" smtClean="0">
                  <a:solidFill>
                    <a:srgbClr val="993300"/>
                  </a:solidFill>
                  <a:latin typeface="Times New Roman" pitchFamily="18" charset="0"/>
                  <a:cs typeface="Times New Roman" pitchFamily="18" charset="0"/>
                </a:rPr>
                <a:t>ne montrent pas  de  pics de gélatinisation. L’amidon de ces échantillons serait déjà gélatinisé suite au traitement de pasteurisation appliqué (70°C) pendant le processus de fabrication de ces pâtes.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Right)">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to="" calcmode="lin" valueType="num">
                                      <p:cBhvr>
                                        <p:cTn id="21" dur="1" fill="hold"/>
                                        <p:tgtEl>
                                          <p:spTgt spid="20"/>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to="" calcmode="lin" valueType="num">
                                      <p:cBhvr>
                                        <p:cTn id="26" dur="1" fill="hold"/>
                                        <p:tgtEl>
                                          <p:spTgt spid="22"/>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amond(in)">
                                      <p:cBhvr>
                                        <p:cTn id="31" dur="1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9"/>
                                        </p:tgtEl>
                                        <p:attrNameLst>
                                          <p:attrName>ppt_x</p:attrName>
                                        </p:attrNameLst>
                                      </p:cBhvr>
                                      <p:tavLst>
                                        <p:tav tm="0">
                                          <p:val>
                                            <p:strVal val="ppt_x"/>
                                          </p:val>
                                        </p:tav>
                                        <p:tav tm="100000">
                                          <p:val>
                                            <p:strVal val="ppt_x"/>
                                          </p:val>
                                        </p:tav>
                                      </p:tavLst>
                                    </p:anim>
                                    <p:anim calcmode="lin" valueType="num">
                                      <p:cBhvr additive="base">
                                        <p:cTn id="36" dur="500"/>
                                        <p:tgtEl>
                                          <p:spTgt spid="9"/>
                                        </p:tgtEl>
                                        <p:attrNameLst>
                                          <p:attrName>ppt_y</p:attrName>
                                        </p:attrNameLst>
                                      </p:cBhvr>
                                      <p:tavLst>
                                        <p:tav tm="0">
                                          <p:val>
                                            <p:strVal val="ppt_y"/>
                                          </p:val>
                                        </p:tav>
                                        <p:tav tm="100000">
                                          <p:val>
                                            <p:strVal val="1+ppt_h/2"/>
                                          </p:val>
                                        </p:tav>
                                      </p:tavLst>
                                    </p:anim>
                                    <p:set>
                                      <p:cBhvr>
                                        <p:cTn id="37" dur="1" fill="hold">
                                          <p:stCondLst>
                                            <p:cond delay="499"/>
                                          </p:stCondLst>
                                        </p:cTn>
                                        <p:tgtEl>
                                          <p:spTgt spid="9"/>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500"/>
                                        <p:tgtEl>
                                          <p:spTgt spid="10"/>
                                        </p:tgtEl>
                                        <p:attrNameLst>
                                          <p:attrName>ppt_x</p:attrName>
                                        </p:attrNameLst>
                                      </p:cBhvr>
                                      <p:tavLst>
                                        <p:tav tm="0">
                                          <p:val>
                                            <p:strVal val="ppt_x"/>
                                          </p:val>
                                        </p:tav>
                                        <p:tav tm="100000">
                                          <p:val>
                                            <p:strVal val="ppt_x"/>
                                          </p:val>
                                        </p:tav>
                                      </p:tavLst>
                                    </p:anim>
                                    <p:anim calcmode="lin" valueType="num">
                                      <p:cBhvr additive="base">
                                        <p:cTn id="40" dur="500"/>
                                        <p:tgtEl>
                                          <p:spTgt spid="10"/>
                                        </p:tgtEl>
                                        <p:attrNameLst>
                                          <p:attrName>ppt_y</p:attrName>
                                        </p:attrNameLst>
                                      </p:cBhvr>
                                      <p:tavLst>
                                        <p:tav tm="0">
                                          <p:val>
                                            <p:strVal val="ppt_y"/>
                                          </p:val>
                                        </p:tav>
                                        <p:tav tm="100000">
                                          <p:val>
                                            <p:strVal val="1+ppt_h/2"/>
                                          </p:val>
                                        </p:tav>
                                      </p:tavLst>
                                    </p:anim>
                                    <p:set>
                                      <p:cBhvr>
                                        <p:cTn id="41" dur="1" fill="hold">
                                          <p:stCondLst>
                                            <p:cond delay="499"/>
                                          </p:stCondLst>
                                        </p:cTn>
                                        <p:tgtEl>
                                          <p:spTgt spid="10"/>
                                        </p:tgtEl>
                                        <p:attrNameLst>
                                          <p:attrName>style.visibility</p:attrName>
                                        </p:attrNameLst>
                                      </p:cBhvr>
                                      <p:to>
                                        <p:strVal val="hidden"/>
                                      </p:to>
                                    </p:set>
                                  </p:childTnLst>
                                </p:cTn>
                              </p:par>
                              <p:par>
                                <p:cTn id="42" presetID="2" presetClass="exit" presetSubtype="4" fill="hold" grpId="1" nodeType="withEffect">
                                  <p:stCondLst>
                                    <p:cond delay="0"/>
                                  </p:stCondLst>
                                  <p:childTnLst>
                                    <p:anim calcmode="lin" valueType="num">
                                      <p:cBhvr additive="base">
                                        <p:cTn id="43" dur="500"/>
                                        <p:tgtEl>
                                          <p:spTgt spid="22"/>
                                        </p:tgtEl>
                                        <p:attrNameLst>
                                          <p:attrName>ppt_x</p:attrName>
                                        </p:attrNameLst>
                                      </p:cBhvr>
                                      <p:tavLst>
                                        <p:tav tm="0">
                                          <p:val>
                                            <p:strVal val="ppt_x"/>
                                          </p:val>
                                        </p:tav>
                                        <p:tav tm="100000">
                                          <p:val>
                                            <p:strVal val="ppt_x"/>
                                          </p:val>
                                        </p:tav>
                                      </p:tavLst>
                                    </p:anim>
                                    <p:anim calcmode="lin" valueType="num">
                                      <p:cBhvr additive="base">
                                        <p:cTn id="44" dur="500"/>
                                        <p:tgtEl>
                                          <p:spTgt spid="22"/>
                                        </p:tgtEl>
                                        <p:attrNameLst>
                                          <p:attrName>ppt_y</p:attrName>
                                        </p:attrNameLst>
                                      </p:cBhvr>
                                      <p:tavLst>
                                        <p:tav tm="0">
                                          <p:val>
                                            <p:strVal val="ppt_y"/>
                                          </p:val>
                                        </p:tav>
                                        <p:tav tm="100000">
                                          <p:val>
                                            <p:strVal val="1+ppt_h/2"/>
                                          </p:val>
                                        </p:tav>
                                      </p:tavLst>
                                    </p:anim>
                                    <p:set>
                                      <p:cBhvr>
                                        <p:cTn id="45" dur="1" fill="hold">
                                          <p:stCondLst>
                                            <p:cond delay="499"/>
                                          </p:stCondLst>
                                        </p:cTn>
                                        <p:tgtEl>
                                          <p:spTgt spid="22"/>
                                        </p:tgtEl>
                                        <p:attrNameLst>
                                          <p:attrName>style.visibility</p:attrName>
                                        </p:attrNameLst>
                                      </p:cBhvr>
                                      <p:to>
                                        <p:strVal val="hidden"/>
                                      </p:to>
                                    </p:set>
                                  </p:childTnLst>
                                </p:cTn>
                              </p:par>
                              <p:par>
                                <p:cTn id="46" presetID="2" presetClass="exit" presetSubtype="4" fill="hold" grpId="1" nodeType="withEffect">
                                  <p:stCondLst>
                                    <p:cond delay="0"/>
                                  </p:stCondLst>
                                  <p:childTnLst>
                                    <p:anim calcmode="lin" valueType="num">
                                      <p:cBhvr additive="base">
                                        <p:cTn id="47" dur="500"/>
                                        <p:tgtEl>
                                          <p:spTgt spid="20"/>
                                        </p:tgtEl>
                                        <p:attrNameLst>
                                          <p:attrName>ppt_x</p:attrName>
                                        </p:attrNameLst>
                                      </p:cBhvr>
                                      <p:tavLst>
                                        <p:tav tm="0">
                                          <p:val>
                                            <p:strVal val="ppt_x"/>
                                          </p:val>
                                        </p:tav>
                                        <p:tav tm="100000">
                                          <p:val>
                                            <p:strVal val="ppt_x"/>
                                          </p:val>
                                        </p:tav>
                                      </p:tavLst>
                                    </p:anim>
                                    <p:anim calcmode="lin" valueType="num">
                                      <p:cBhvr additive="base">
                                        <p:cTn id="48" dur="500"/>
                                        <p:tgtEl>
                                          <p:spTgt spid="20"/>
                                        </p:tgtEl>
                                        <p:attrNameLst>
                                          <p:attrName>ppt_y</p:attrName>
                                        </p:attrNameLst>
                                      </p:cBhvr>
                                      <p:tavLst>
                                        <p:tav tm="0">
                                          <p:val>
                                            <p:strVal val="ppt_y"/>
                                          </p:val>
                                        </p:tav>
                                        <p:tav tm="100000">
                                          <p:val>
                                            <p:strVal val="1+ppt_h/2"/>
                                          </p:val>
                                        </p:tav>
                                      </p:tavLst>
                                    </p:anim>
                                    <p:set>
                                      <p:cBhvr>
                                        <p:cTn id="49" dur="1" fill="hold">
                                          <p:stCondLst>
                                            <p:cond delay="499"/>
                                          </p:stCondLst>
                                        </p:cTn>
                                        <p:tgtEl>
                                          <p:spTgt spid="20"/>
                                        </p:tgtEl>
                                        <p:attrNameLst>
                                          <p:attrName>style.visibility</p:attrName>
                                        </p:attrNameLst>
                                      </p:cBhvr>
                                      <p:to>
                                        <p:strVal val="hidden"/>
                                      </p:to>
                                    </p:set>
                                  </p:childTnLst>
                                </p:cTn>
                              </p:par>
                              <p:par>
                                <p:cTn id="50" presetID="2" presetClass="exit" presetSubtype="4" fill="hold" nodeType="withEffect">
                                  <p:stCondLst>
                                    <p:cond delay="0"/>
                                  </p:stCondLst>
                                  <p:childTnLst>
                                    <p:anim calcmode="lin" valueType="num">
                                      <p:cBhvr additive="base">
                                        <p:cTn id="51" dur="500"/>
                                        <p:tgtEl>
                                          <p:spTgt spid="23"/>
                                        </p:tgtEl>
                                        <p:attrNameLst>
                                          <p:attrName>ppt_x</p:attrName>
                                        </p:attrNameLst>
                                      </p:cBhvr>
                                      <p:tavLst>
                                        <p:tav tm="0">
                                          <p:val>
                                            <p:strVal val="ppt_x"/>
                                          </p:val>
                                        </p:tav>
                                        <p:tav tm="100000">
                                          <p:val>
                                            <p:strVal val="ppt_x"/>
                                          </p:val>
                                        </p:tav>
                                      </p:tavLst>
                                    </p:anim>
                                    <p:anim calcmode="lin" valueType="num">
                                      <p:cBhvr additive="base">
                                        <p:cTn id="52" dur="500"/>
                                        <p:tgtEl>
                                          <p:spTgt spid="23"/>
                                        </p:tgtEl>
                                        <p:attrNameLst>
                                          <p:attrName>ppt_y</p:attrName>
                                        </p:attrNameLst>
                                      </p:cBhvr>
                                      <p:tavLst>
                                        <p:tav tm="0">
                                          <p:val>
                                            <p:strVal val="ppt_y"/>
                                          </p:val>
                                        </p:tav>
                                        <p:tav tm="100000">
                                          <p:val>
                                            <p:strVal val="1+ppt_h/2"/>
                                          </p:val>
                                        </p:tav>
                                      </p:tavLst>
                                    </p:anim>
                                    <p:set>
                                      <p:cBhvr>
                                        <p:cTn id="53" dur="1" fill="hold">
                                          <p:stCondLst>
                                            <p:cond delay="499"/>
                                          </p:stCondLst>
                                        </p:cTn>
                                        <p:tgtEl>
                                          <p:spTgt spid="23"/>
                                        </p:tgtEl>
                                        <p:attrNameLst>
                                          <p:attrName>style.visibility</p:attrName>
                                        </p:attrNameLst>
                                      </p:cBhvr>
                                      <p:to>
                                        <p:strVal val="hidden"/>
                                      </p:to>
                                    </p:set>
                                  </p:childTnLst>
                                </p:cTn>
                              </p:par>
                              <p:par>
                                <p:cTn id="54" presetID="8" presetClass="entr" presetSubtype="16"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diamond(in)">
                                      <p:cBhvr>
                                        <p:cTn id="5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Graphic spid="10" grpId="0">
        <p:bldAsOne/>
      </p:bldGraphic>
      <p:bldGraphic spid="10" grpId="1">
        <p:bldAsOne/>
      </p:bldGraphic>
      <p:bldP spid="14" grpId="0"/>
      <p:bldP spid="20" grpId="0" animBg="1"/>
      <p:bldP spid="20" grpId="1" animBg="1"/>
      <p:bldP spid="22" grpId="0" animBg="1"/>
      <p:bldP spid="22"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5"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7"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8"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9" name="Text Box 10"/>
          <p:cNvSpPr txBox="1">
            <a:spLocks noChangeArrowheads="1"/>
          </p:cNvSpPr>
          <p:nvPr/>
        </p:nvSpPr>
        <p:spPr bwMode="auto">
          <a:xfrm>
            <a:off x="251520" y="980728"/>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Propriétés de l’amidon des pâtes sèches</a:t>
            </a:r>
          </a:p>
        </p:txBody>
      </p:sp>
      <p:graphicFrame>
        <p:nvGraphicFramePr>
          <p:cNvPr id="10" name="Graphique 9"/>
          <p:cNvGraphicFramePr/>
          <p:nvPr/>
        </p:nvGraphicFramePr>
        <p:xfrm>
          <a:off x="251520" y="1993789"/>
          <a:ext cx="8568951" cy="4603563"/>
        </p:xfrm>
        <a:graphic>
          <a:graphicData uri="http://schemas.openxmlformats.org/drawingml/2006/chart">
            <c:chart xmlns:c="http://schemas.openxmlformats.org/drawingml/2006/chart" xmlns:r="http://schemas.openxmlformats.org/officeDocument/2006/relationships" r:id="rId5"/>
          </a:graphicData>
        </a:graphic>
      </p:graphicFrame>
      <p:sp>
        <p:nvSpPr>
          <p:cNvPr id="13" name="Espace réservé du numéro de diapositive 12"/>
          <p:cNvSpPr>
            <a:spLocks noGrp="1"/>
          </p:cNvSpPr>
          <p:nvPr>
            <p:ph type="sldNum" sz="quarter" idx="12"/>
          </p:nvPr>
        </p:nvSpPr>
        <p:spPr/>
        <p:txBody>
          <a:bodyPr/>
          <a:lstStyle/>
          <a:p>
            <a:fld id="{595DA4C4-1FAB-46A1-BC97-01521FB48311}" type="slidenum">
              <a:rPr lang="es-ES" smtClean="0"/>
              <a:pPr/>
              <a:t>53</a:t>
            </a:fld>
            <a:endParaRPr lang="es-ES"/>
          </a:p>
        </p:txBody>
      </p:sp>
      <p:sp>
        <p:nvSpPr>
          <p:cNvPr id="21" name="Ellipse 20"/>
          <p:cNvSpPr/>
          <p:nvPr/>
        </p:nvSpPr>
        <p:spPr>
          <a:xfrm>
            <a:off x="1259632" y="2924944"/>
            <a:ext cx="864096" cy="432048"/>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latin typeface="Times New Roman" pitchFamily="18" charset="0"/>
                <a:cs typeface="Times New Roman" pitchFamily="18" charset="0"/>
              </a:rPr>
              <a:t>0,62</a:t>
            </a:r>
          </a:p>
        </p:txBody>
      </p:sp>
      <p:sp>
        <p:nvSpPr>
          <p:cNvPr id="22" name="Ellipse 21"/>
          <p:cNvSpPr/>
          <p:nvPr/>
        </p:nvSpPr>
        <p:spPr>
          <a:xfrm>
            <a:off x="6876256" y="5000636"/>
            <a:ext cx="864096" cy="432048"/>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latin typeface="Times New Roman" pitchFamily="18" charset="0"/>
                <a:cs typeface="Times New Roman" pitchFamily="18" charset="0"/>
              </a:rPr>
              <a:t>0,14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to="" calcmode="lin" valueType="num">
                                      <p:cBhvr>
                                        <p:cTn id="18" dur="1" fill="hold"/>
                                        <p:tgtEl>
                                          <p:spTgt spid="21"/>
                                        </p:tgtEl>
                                        <p:attrNameLst>
                                          <p:attrName/>
                                        </p:attrNameLst>
                                      </p:cBhvr>
                                    </p:anim>
                                  </p:childTnLst>
                                </p:cTn>
                              </p:par>
                            </p:childTnLst>
                          </p:cTn>
                        </p:par>
                        <p:par>
                          <p:cTn id="19" fill="hold">
                            <p:stCondLst>
                              <p:cond delay="0"/>
                            </p:stCondLst>
                            <p:childTnLst>
                              <p:par>
                                <p:cTn id="20" presetID="24"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to="" calcmode="lin" valueType="num">
                                      <p:cBhvr>
                                        <p:cTn id="22" dur="1" fill="hold"/>
                                        <p:tgtEl>
                                          <p:spTgt spid="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P spid="21" grpId="0" animBg="1"/>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95DA4C4-1FAB-46A1-BC97-01521FB48311}" type="slidenum">
              <a:rPr lang="es-ES" smtClean="0"/>
              <a:pPr/>
              <a:t>54</a:t>
            </a:fld>
            <a:endParaRPr lang="es-ES"/>
          </a:p>
        </p:txBody>
      </p:sp>
      <p:grpSp>
        <p:nvGrpSpPr>
          <p:cNvPr id="3" name="Groupe 2"/>
          <p:cNvGrpSpPr/>
          <p:nvPr/>
        </p:nvGrpSpPr>
        <p:grpSpPr>
          <a:xfrm>
            <a:off x="0" y="-27383"/>
            <a:ext cx="9144000" cy="936103"/>
            <a:chOff x="0" y="-27383"/>
            <a:chExt cx="9144000" cy="936103"/>
          </a:xfrm>
        </p:grpSpPr>
        <p:grpSp>
          <p:nvGrpSpPr>
            <p:cNvPr id="4"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5" name="Rectangle 4"/>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10" name="Text Box 10"/>
          <p:cNvSpPr txBox="1">
            <a:spLocks noChangeArrowheads="1"/>
          </p:cNvSpPr>
          <p:nvPr/>
        </p:nvSpPr>
        <p:spPr bwMode="auto">
          <a:xfrm>
            <a:off x="251520" y="980728"/>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Propriétés de l’amidon des pâtes fraiches</a:t>
            </a:r>
          </a:p>
        </p:txBody>
      </p:sp>
      <p:graphicFrame>
        <p:nvGraphicFramePr>
          <p:cNvPr id="11" name="Graphique 10"/>
          <p:cNvGraphicFramePr/>
          <p:nvPr/>
        </p:nvGraphicFramePr>
        <p:xfrm>
          <a:off x="179512" y="1700808"/>
          <a:ext cx="8712968" cy="4824537"/>
        </p:xfrm>
        <a:graphic>
          <a:graphicData uri="http://schemas.openxmlformats.org/drawingml/2006/chart">
            <c:chart xmlns:c="http://schemas.openxmlformats.org/drawingml/2006/chart" xmlns:r="http://schemas.openxmlformats.org/officeDocument/2006/relationships" r:id="rId5"/>
          </a:graphicData>
        </a:graphic>
      </p:graphicFrame>
      <p:sp>
        <p:nvSpPr>
          <p:cNvPr id="12" name="Espace réservé du numéro de diapositive 12"/>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DA4C4-1FAB-46A1-BC97-01521FB48311}" type="slidenum">
              <a:rPr kumimoji="0" lang="es-E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s-E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Ellipse 12"/>
          <p:cNvSpPr/>
          <p:nvPr/>
        </p:nvSpPr>
        <p:spPr>
          <a:xfrm>
            <a:off x="1043608" y="2564904"/>
            <a:ext cx="842392" cy="50405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latin typeface="Times New Roman" pitchFamily="18" charset="0"/>
                <a:cs typeface="Times New Roman" pitchFamily="18" charset="0"/>
              </a:rPr>
              <a:t>0,77</a:t>
            </a:r>
          </a:p>
        </p:txBody>
      </p:sp>
      <p:sp>
        <p:nvSpPr>
          <p:cNvPr id="14" name="Ellipse 13"/>
          <p:cNvSpPr/>
          <p:nvPr/>
        </p:nvSpPr>
        <p:spPr>
          <a:xfrm>
            <a:off x="7164288" y="4725144"/>
            <a:ext cx="864096" cy="50405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latin typeface="Times New Roman" pitchFamily="18" charset="0"/>
                <a:cs typeface="Times New Roman" pitchFamily="18" charset="0"/>
              </a:rPr>
              <a:t>0,16</a:t>
            </a:r>
          </a:p>
        </p:txBody>
      </p:sp>
      <p:grpSp>
        <p:nvGrpSpPr>
          <p:cNvPr id="15" name="Groupe 14"/>
          <p:cNvGrpSpPr/>
          <p:nvPr/>
        </p:nvGrpSpPr>
        <p:grpSpPr>
          <a:xfrm>
            <a:off x="971600" y="1556792"/>
            <a:ext cx="7128792" cy="1512168"/>
            <a:chOff x="971600" y="1628800"/>
            <a:chExt cx="7128792" cy="2088232"/>
          </a:xfrm>
        </p:grpSpPr>
        <p:grpSp>
          <p:nvGrpSpPr>
            <p:cNvPr id="16" name="Groupe 11"/>
            <p:cNvGrpSpPr/>
            <p:nvPr/>
          </p:nvGrpSpPr>
          <p:grpSpPr>
            <a:xfrm>
              <a:off x="971600" y="1628800"/>
              <a:ext cx="7128789" cy="2088232"/>
              <a:chOff x="1187624" y="2852936"/>
              <a:chExt cx="7128789" cy="1224136"/>
            </a:xfrm>
          </p:grpSpPr>
          <p:grpSp>
            <p:nvGrpSpPr>
              <p:cNvPr id="18" name="Groupe 12"/>
              <p:cNvGrpSpPr/>
              <p:nvPr/>
            </p:nvGrpSpPr>
            <p:grpSpPr>
              <a:xfrm>
                <a:off x="1187624" y="2852936"/>
                <a:ext cx="7128789" cy="1224136"/>
                <a:chOff x="1331640" y="4941168"/>
                <a:chExt cx="6696744" cy="1368152"/>
              </a:xfrm>
            </p:grpSpPr>
            <p:sp>
              <p:nvSpPr>
                <p:cNvPr id="20" name="Rectangle à coins arrondis 19"/>
                <p:cNvSpPr/>
                <p:nvPr/>
              </p:nvSpPr>
              <p:spPr>
                <a:xfrm>
                  <a:off x="1331640" y="4941168"/>
                  <a:ext cx="6696744" cy="1368152"/>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             </a:t>
                  </a:r>
                  <a:endParaRPr lang="fr-FR" sz="2000" b="1" dirty="0">
                    <a:solidFill>
                      <a:srgbClr val="996633"/>
                    </a:solidFill>
                    <a:latin typeface="Times New Roman" pitchFamily="18" charset="0"/>
                    <a:cs typeface="Times New Roman" pitchFamily="18" charset="0"/>
                  </a:endParaRPr>
                </a:p>
              </p:txBody>
            </p:sp>
            <p:pic>
              <p:nvPicPr>
                <p:cNvPr id="21" name="Picture 4" descr="Résultat de recherche d'images"/>
                <p:cNvPicPr>
                  <a:picLocks noChangeAspect="1" noChangeArrowheads="1"/>
                </p:cNvPicPr>
                <p:nvPr/>
              </p:nvPicPr>
              <p:blipFill>
                <a:blip r:embed="rId6" cstate="print"/>
                <a:srcRect/>
                <a:stretch>
                  <a:fillRect/>
                </a:stretch>
              </p:blipFill>
              <p:spPr bwMode="auto">
                <a:xfrm>
                  <a:off x="1466929" y="5224234"/>
                  <a:ext cx="744082" cy="821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9" name="Rectangle 1"/>
              <p:cNvSpPr>
                <a:spLocks noChangeArrowheads="1"/>
              </p:cNvSpPr>
              <p:nvPr/>
            </p:nvSpPr>
            <p:spPr bwMode="auto">
              <a:xfrm>
                <a:off x="2267744" y="3268435"/>
                <a:ext cx="568761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rgbClr val="CC6600"/>
                  </a:solidFill>
                  <a:effectLst/>
                  <a:latin typeface="Arial" pitchFamily="34" charset="0"/>
                  <a:cs typeface="Arial" pitchFamily="34" charset="0"/>
                </a:endParaRPr>
              </a:p>
            </p:txBody>
          </p:sp>
        </p:grpSp>
        <p:sp>
          <p:nvSpPr>
            <p:cNvPr id="17" name="Rectangle 16"/>
            <p:cNvSpPr/>
            <p:nvPr/>
          </p:nvSpPr>
          <p:spPr>
            <a:xfrm>
              <a:off x="1907704" y="1927119"/>
              <a:ext cx="6192688" cy="1742602"/>
            </a:xfrm>
            <a:prstGeom prst="rect">
              <a:avLst/>
            </a:prstGeom>
          </p:spPr>
          <p:txBody>
            <a:bodyPr wrap="square">
              <a:spAutoFit/>
            </a:bodyPr>
            <a:lstStyle/>
            <a:p>
              <a:pPr algn="ctr"/>
              <a:r>
                <a:rPr lang="fr-FR" sz="1900" dirty="0" smtClean="0">
                  <a:solidFill>
                    <a:srgbClr val="993300"/>
                  </a:solidFill>
                  <a:latin typeface="Times New Roman" pitchFamily="18" charset="0"/>
                  <a:cs typeface="Times New Roman" pitchFamily="18" charset="0"/>
                </a:rPr>
                <a:t>La diminution des </a:t>
              </a:r>
              <a:r>
                <a:rPr lang="en-US" sz="1900" dirty="0" smtClean="0">
                  <a:solidFill>
                    <a:srgbClr val="993300"/>
                  </a:solidFill>
                  <a:latin typeface="Times New Roman" pitchFamily="18" charset="0"/>
                  <a:cs typeface="Times New Roman" pitchFamily="18" charset="0"/>
                </a:rPr>
                <a:t>Δ</a:t>
              </a:r>
              <a:r>
                <a:rPr lang="fr-FR" sz="1900" dirty="0" err="1" smtClean="0">
                  <a:solidFill>
                    <a:srgbClr val="993300"/>
                  </a:solidFill>
                  <a:latin typeface="Times New Roman" pitchFamily="18" charset="0"/>
                  <a:cs typeface="Times New Roman" pitchFamily="18" charset="0"/>
                </a:rPr>
                <a:t>H</a:t>
              </a:r>
              <a:r>
                <a:rPr lang="fr-FR" sz="1900" baseline="-25000" dirty="0" err="1" smtClean="0">
                  <a:solidFill>
                    <a:srgbClr val="993300"/>
                  </a:solidFill>
                  <a:latin typeface="Times New Roman" pitchFamily="18" charset="0"/>
                  <a:cs typeface="Times New Roman" pitchFamily="18" charset="0"/>
                </a:rPr>
                <a:t>r</a:t>
              </a:r>
              <a:r>
                <a:rPr lang="fr-FR" sz="1900" dirty="0" smtClean="0">
                  <a:solidFill>
                    <a:srgbClr val="993300"/>
                  </a:solidFill>
                  <a:latin typeface="Times New Roman" pitchFamily="18" charset="0"/>
                  <a:cs typeface="Times New Roman" pitchFamily="18" charset="0"/>
                </a:rPr>
                <a:t> dans les échantillons composés peut être attribuée à la présence de polysaccharides non amylacés ; qui entravent la formation du réseau tridimensionnel d'amidon.</a:t>
              </a:r>
              <a:endParaRPr lang="fr-FR" sz="1900" dirty="0">
                <a:solidFill>
                  <a:srgbClr val="99330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4)">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to="" calcmode="lin" valueType="num">
                                      <p:cBhvr>
                                        <p:cTn id="17" dur="1" fill="hold"/>
                                        <p:tgtEl>
                                          <p:spTgt spid="13"/>
                                        </p:tgtEl>
                                        <p:attrNameLst>
                                          <p:attrName/>
                                        </p:attrNameLst>
                                      </p:cBhvr>
                                    </p:anim>
                                  </p:childTnLst>
                                </p:cTn>
                              </p:par>
                            </p:childTnLst>
                          </p:cTn>
                        </p:par>
                        <p:par>
                          <p:cTn id="18" fill="hold">
                            <p:stCondLst>
                              <p:cond delay="0"/>
                            </p:stCondLst>
                            <p:childTnLst>
                              <p:par>
                                <p:cTn id="19" presetID="24"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to="" calcmode="lin" valueType="num">
                                      <p:cBhvr>
                                        <p:cTn id="21" dur="1" fill="hold"/>
                                        <p:tgtEl>
                                          <p:spTgt spid="14"/>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amond(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1" grpId="0">
        <p:bldAsOne/>
      </p:bldGraphic>
      <p:bldP spid="13"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5"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7"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8"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9" name="Text Box 10"/>
          <p:cNvSpPr txBox="1">
            <a:spLocks noChangeArrowheads="1"/>
          </p:cNvSpPr>
          <p:nvPr/>
        </p:nvSpPr>
        <p:spPr bwMode="auto">
          <a:xfrm>
            <a:off x="251520" y="908720"/>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Propriétés de l’amidon des pâtes sèches</a:t>
            </a:r>
          </a:p>
        </p:txBody>
      </p:sp>
      <p:graphicFrame>
        <p:nvGraphicFramePr>
          <p:cNvPr id="10" name="Graphique 9"/>
          <p:cNvGraphicFramePr/>
          <p:nvPr/>
        </p:nvGraphicFramePr>
        <p:xfrm>
          <a:off x="323528" y="1747299"/>
          <a:ext cx="8568951" cy="5110701"/>
        </p:xfrm>
        <a:graphic>
          <a:graphicData uri="http://schemas.openxmlformats.org/drawingml/2006/chart">
            <c:chart xmlns:c="http://schemas.openxmlformats.org/drawingml/2006/chart" xmlns:r="http://schemas.openxmlformats.org/officeDocument/2006/relationships" r:id="rId5"/>
          </a:graphicData>
        </a:graphic>
      </p:graphicFrame>
      <p:sp>
        <p:nvSpPr>
          <p:cNvPr id="13" name="Espace réservé du numéro de diapositive 12"/>
          <p:cNvSpPr>
            <a:spLocks noGrp="1"/>
          </p:cNvSpPr>
          <p:nvPr>
            <p:ph type="sldNum" sz="quarter" idx="12"/>
          </p:nvPr>
        </p:nvSpPr>
        <p:spPr>
          <a:xfrm>
            <a:off x="6948264" y="6520259"/>
            <a:ext cx="2133600" cy="365125"/>
          </a:xfrm>
        </p:spPr>
        <p:txBody>
          <a:bodyPr/>
          <a:lstStyle/>
          <a:p>
            <a:fld id="{595DA4C4-1FAB-46A1-BC97-01521FB48311}" type="slidenum">
              <a:rPr lang="es-ES" smtClean="0"/>
              <a:pPr/>
              <a:t>55</a:t>
            </a:fld>
            <a:endParaRPr lang="es-ES" dirty="0"/>
          </a:p>
        </p:txBody>
      </p:sp>
      <p:sp>
        <p:nvSpPr>
          <p:cNvPr id="14" name="Rectangle 13"/>
          <p:cNvSpPr/>
          <p:nvPr/>
        </p:nvSpPr>
        <p:spPr>
          <a:xfrm>
            <a:off x="2699792" y="1340768"/>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II. Propriétés de viscosité</a:t>
            </a:r>
            <a:endParaRPr lang="fr-FR" sz="2400" dirty="0">
              <a:solidFill>
                <a:srgbClr val="996633"/>
              </a:solidFill>
              <a:latin typeface="Times New Roman" pitchFamily="18" charset="0"/>
              <a:cs typeface="Times New Roman" pitchFamily="18" charset="0"/>
            </a:endParaRPr>
          </a:p>
        </p:txBody>
      </p:sp>
      <p:sp>
        <p:nvSpPr>
          <p:cNvPr id="22" name="Flèche vers le bas 21"/>
          <p:cNvSpPr/>
          <p:nvPr/>
        </p:nvSpPr>
        <p:spPr>
          <a:xfrm rot="18430580">
            <a:off x="4339754" y="2164032"/>
            <a:ext cx="227573" cy="1028494"/>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3" name="Flèche vers le bas 22"/>
          <p:cNvSpPr/>
          <p:nvPr/>
        </p:nvSpPr>
        <p:spPr>
          <a:xfrm rot="18430580">
            <a:off x="6839702" y="3266198"/>
            <a:ext cx="232804" cy="927607"/>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4" name="Flèche vers le bas 23"/>
          <p:cNvSpPr/>
          <p:nvPr/>
        </p:nvSpPr>
        <p:spPr>
          <a:xfrm rot="18430580">
            <a:off x="2925291" y="4687083"/>
            <a:ext cx="215635" cy="626532"/>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5" name="Flèche vers le bas 24"/>
          <p:cNvSpPr/>
          <p:nvPr/>
        </p:nvSpPr>
        <p:spPr>
          <a:xfrm rot="18430580">
            <a:off x="8109867" y="3822987"/>
            <a:ext cx="215635" cy="626532"/>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6" name="Flèche vers le bas 25"/>
          <p:cNvSpPr/>
          <p:nvPr/>
        </p:nvSpPr>
        <p:spPr>
          <a:xfrm rot="18430580">
            <a:off x="5527878" y="3410214"/>
            <a:ext cx="232804" cy="927607"/>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7" name="Flèche vers le bas 26"/>
          <p:cNvSpPr/>
          <p:nvPr/>
        </p:nvSpPr>
        <p:spPr>
          <a:xfrm rot="16200000">
            <a:off x="1443084" y="4908596"/>
            <a:ext cx="288032" cy="785224"/>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Right)">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0-#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0-#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P spid="14" grpId="0"/>
      <p:bldP spid="22" grpId="0" animBg="1"/>
      <p:bldP spid="23" grpId="0" animBg="1"/>
      <p:bldP spid="24" grpId="0" animBg="1"/>
      <p:bldP spid="25" grpId="0" animBg="1"/>
      <p:bldP spid="26" grpId="0" animBg="1"/>
      <p:bldP spid="2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5"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7"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8"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9" name="Text Box 10"/>
          <p:cNvSpPr txBox="1">
            <a:spLocks noChangeArrowheads="1"/>
          </p:cNvSpPr>
          <p:nvPr/>
        </p:nvSpPr>
        <p:spPr bwMode="auto">
          <a:xfrm>
            <a:off x="251520" y="980728"/>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Propriétés de l’amidon des pâtes fraiches</a:t>
            </a:r>
          </a:p>
        </p:txBody>
      </p:sp>
      <p:graphicFrame>
        <p:nvGraphicFramePr>
          <p:cNvPr id="10" name="Graphique 9"/>
          <p:cNvGraphicFramePr/>
          <p:nvPr/>
        </p:nvGraphicFramePr>
        <p:xfrm>
          <a:off x="251520" y="1916832"/>
          <a:ext cx="8640960" cy="4941168"/>
        </p:xfrm>
        <a:graphic>
          <a:graphicData uri="http://schemas.openxmlformats.org/drawingml/2006/chart">
            <c:chart xmlns:c="http://schemas.openxmlformats.org/drawingml/2006/chart" xmlns:r="http://schemas.openxmlformats.org/officeDocument/2006/relationships" r:id="rId5"/>
          </a:graphicData>
        </a:graphic>
      </p:graphicFrame>
      <p:sp>
        <p:nvSpPr>
          <p:cNvPr id="13" name="Espace réservé du numéro de diapositive 12"/>
          <p:cNvSpPr>
            <a:spLocks noGrp="1"/>
          </p:cNvSpPr>
          <p:nvPr>
            <p:ph type="sldNum" sz="quarter" idx="12"/>
          </p:nvPr>
        </p:nvSpPr>
        <p:spPr>
          <a:xfrm>
            <a:off x="6830888" y="6448251"/>
            <a:ext cx="2133600" cy="365125"/>
          </a:xfrm>
        </p:spPr>
        <p:txBody>
          <a:bodyPr/>
          <a:lstStyle/>
          <a:p>
            <a:fld id="{595DA4C4-1FAB-46A1-BC97-01521FB48311}" type="slidenum">
              <a:rPr lang="es-ES" smtClean="0"/>
              <a:pPr/>
              <a:t>56</a:t>
            </a:fld>
            <a:endParaRPr lang="es-ES" dirty="0"/>
          </a:p>
        </p:txBody>
      </p:sp>
      <p:sp>
        <p:nvSpPr>
          <p:cNvPr id="14" name="Rectangle 13"/>
          <p:cNvSpPr/>
          <p:nvPr/>
        </p:nvSpPr>
        <p:spPr>
          <a:xfrm>
            <a:off x="2771800" y="1484784"/>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II. Propriétés de viscosité</a:t>
            </a:r>
            <a:endParaRPr lang="fr-FR" sz="2400" dirty="0">
              <a:solidFill>
                <a:srgbClr val="996633"/>
              </a:solidFill>
              <a:latin typeface="Times New Roman" pitchFamily="18" charset="0"/>
              <a:cs typeface="Times New Roman" pitchFamily="18" charset="0"/>
            </a:endParaRPr>
          </a:p>
        </p:txBody>
      </p:sp>
      <p:sp>
        <p:nvSpPr>
          <p:cNvPr id="15" name="Flèche vers le bas 14"/>
          <p:cNvSpPr/>
          <p:nvPr/>
        </p:nvSpPr>
        <p:spPr>
          <a:xfrm rot="18957161">
            <a:off x="6970420" y="3758165"/>
            <a:ext cx="281340" cy="927607"/>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6" name="Flèche vers le bas 15"/>
          <p:cNvSpPr/>
          <p:nvPr/>
        </p:nvSpPr>
        <p:spPr>
          <a:xfrm rot="19754737">
            <a:off x="4464113" y="2381692"/>
            <a:ext cx="306338" cy="1352089"/>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7" name="Flèche vers le bas 16"/>
          <p:cNvSpPr/>
          <p:nvPr/>
        </p:nvSpPr>
        <p:spPr>
          <a:xfrm rot="19071115">
            <a:off x="5561264" y="3736335"/>
            <a:ext cx="325242" cy="927607"/>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8" name="Flèche vers le bas 17"/>
          <p:cNvSpPr/>
          <p:nvPr/>
        </p:nvSpPr>
        <p:spPr>
          <a:xfrm rot="19041373">
            <a:off x="8411477" y="3898969"/>
            <a:ext cx="275196" cy="927607"/>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9" name="Flèche droite 18"/>
          <p:cNvSpPr/>
          <p:nvPr/>
        </p:nvSpPr>
        <p:spPr>
          <a:xfrm>
            <a:off x="2483768" y="5148640"/>
            <a:ext cx="792117" cy="224576"/>
          </a:xfrm>
          <a:prstGeom prst="right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
        <p:nvSpPr>
          <p:cNvPr id="20" name="Flèche droite 19"/>
          <p:cNvSpPr/>
          <p:nvPr/>
        </p:nvSpPr>
        <p:spPr>
          <a:xfrm>
            <a:off x="1187595" y="5157192"/>
            <a:ext cx="792117" cy="224576"/>
          </a:xfrm>
          <a:prstGeom prst="right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nvGrpSpPr>
          <p:cNvPr id="21" name="Groupe 20"/>
          <p:cNvGrpSpPr/>
          <p:nvPr/>
        </p:nvGrpSpPr>
        <p:grpSpPr>
          <a:xfrm>
            <a:off x="539552" y="1988841"/>
            <a:ext cx="8208911" cy="2736303"/>
            <a:chOff x="831476" y="1556793"/>
            <a:chExt cx="7987049" cy="2390294"/>
          </a:xfrm>
        </p:grpSpPr>
        <p:grpSp>
          <p:nvGrpSpPr>
            <p:cNvPr id="22" name="Groupe 14"/>
            <p:cNvGrpSpPr/>
            <p:nvPr/>
          </p:nvGrpSpPr>
          <p:grpSpPr>
            <a:xfrm>
              <a:off x="831476" y="1556793"/>
              <a:ext cx="7987049" cy="2390294"/>
              <a:chOff x="1059177" y="2852936"/>
              <a:chExt cx="7321459" cy="1098243"/>
            </a:xfrm>
          </p:grpSpPr>
          <p:grpSp>
            <p:nvGrpSpPr>
              <p:cNvPr id="24" name="Groupe 12"/>
              <p:cNvGrpSpPr/>
              <p:nvPr/>
            </p:nvGrpSpPr>
            <p:grpSpPr>
              <a:xfrm>
                <a:off x="1059177" y="2852936"/>
                <a:ext cx="7321459" cy="1098243"/>
                <a:chOff x="1210978" y="4941168"/>
                <a:chExt cx="6877737" cy="1227448"/>
              </a:xfrm>
            </p:grpSpPr>
            <p:sp>
              <p:nvSpPr>
                <p:cNvPr id="26" name="Rectangle à coins arrondis 25"/>
                <p:cNvSpPr/>
                <p:nvPr/>
              </p:nvSpPr>
              <p:spPr>
                <a:xfrm>
                  <a:off x="1210978" y="4941168"/>
                  <a:ext cx="6877737" cy="1227448"/>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             </a:t>
                  </a:r>
                  <a:endParaRPr lang="fr-FR" sz="2000" b="1" dirty="0">
                    <a:solidFill>
                      <a:srgbClr val="996633"/>
                    </a:solidFill>
                    <a:latin typeface="Times New Roman" pitchFamily="18" charset="0"/>
                    <a:cs typeface="Times New Roman" pitchFamily="18" charset="0"/>
                  </a:endParaRPr>
                </a:p>
              </p:txBody>
            </p:sp>
            <p:pic>
              <p:nvPicPr>
                <p:cNvPr id="27" name="Picture 4" descr="Résultat de recherche d'images"/>
                <p:cNvPicPr>
                  <a:picLocks noChangeAspect="1" noChangeArrowheads="1"/>
                </p:cNvPicPr>
                <p:nvPr/>
              </p:nvPicPr>
              <p:blipFill>
                <a:blip r:embed="rId6" cstate="print"/>
                <a:srcRect/>
                <a:stretch>
                  <a:fillRect/>
                </a:stretch>
              </p:blipFill>
              <p:spPr bwMode="auto">
                <a:xfrm>
                  <a:off x="1331640" y="5296481"/>
                  <a:ext cx="723972" cy="549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5" name="Rectangle 1"/>
              <p:cNvSpPr>
                <a:spLocks noChangeArrowheads="1"/>
              </p:cNvSpPr>
              <p:nvPr/>
            </p:nvSpPr>
            <p:spPr bwMode="auto">
              <a:xfrm>
                <a:off x="2267744" y="3268435"/>
                <a:ext cx="568761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rgbClr val="CC6600"/>
                  </a:solidFill>
                  <a:effectLst/>
                  <a:latin typeface="Arial" pitchFamily="34" charset="0"/>
                  <a:cs typeface="Arial" pitchFamily="34" charset="0"/>
                </a:endParaRPr>
              </a:p>
            </p:txBody>
          </p:sp>
        </p:grpSp>
        <p:sp>
          <p:nvSpPr>
            <p:cNvPr id="23" name="Rectangle 22"/>
            <p:cNvSpPr/>
            <p:nvPr/>
          </p:nvSpPr>
          <p:spPr>
            <a:xfrm>
              <a:off x="1835696" y="1682597"/>
              <a:ext cx="6840760" cy="2123977"/>
            </a:xfrm>
            <a:prstGeom prst="rect">
              <a:avLst/>
            </a:prstGeom>
          </p:spPr>
          <p:txBody>
            <a:bodyPr wrap="square">
              <a:spAutoFit/>
            </a:bodyPr>
            <a:lstStyle/>
            <a:p>
              <a:pPr algn="just">
                <a:buFont typeface="Wingdings" pitchFamily="2" charset="2"/>
                <a:buChar char="Ø"/>
              </a:pPr>
              <a:r>
                <a:rPr lang="fr-FR" sz="1900" dirty="0" smtClean="0">
                  <a:solidFill>
                    <a:srgbClr val="993300"/>
                  </a:solidFill>
                  <a:latin typeface="Times New Roman" pitchFamily="18" charset="0"/>
                  <a:cs typeface="Times New Roman" pitchFamily="18" charset="0"/>
                </a:rPr>
                <a:t>L’élévation du pic de viscosité  indique une plus grande capacité de liaison à l'eau des amidons de pâtes contrôle. Ceci est lié à leur teneur élevée en amylopectine</a:t>
              </a:r>
            </a:p>
            <a:p>
              <a:pPr algn="just">
                <a:buFont typeface="Wingdings" pitchFamily="2" charset="2"/>
                <a:buChar char="Ø"/>
              </a:pPr>
              <a:r>
                <a:rPr lang="fr-FR" sz="1900" dirty="0" smtClean="0">
                  <a:solidFill>
                    <a:srgbClr val="993300"/>
                  </a:solidFill>
                  <a:latin typeface="Times New Roman" pitchFamily="18" charset="0"/>
                  <a:cs typeface="Times New Roman" pitchFamily="18" charset="0"/>
                </a:rPr>
                <a:t>Les valeurs du breakdown indiquent  que l'amidon dans les </a:t>
              </a:r>
              <a:r>
                <a:rPr lang="fr-FR" sz="1900" i="1" dirty="0" smtClean="0">
                  <a:solidFill>
                    <a:srgbClr val="993300"/>
                  </a:solidFill>
                  <a:latin typeface="Times New Roman" pitchFamily="18" charset="0"/>
                  <a:cs typeface="Times New Roman" pitchFamily="18" charset="0"/>
                </a:rPr>
                <a:t>Maccheronccinis</a:t>
              </a:r>
              <a:r>
                <a:rPr lang="fr-FR" sz="1900" dirty="0" smtClean="0">
                  <a:solidFill>
                    <a:srgbClr val="993300"/>
                  </a:solidFill>
                  <a:latin typeface="Times New Roman" pitchFamily="18" charset="0"/>
                  <a:cs typeface="Times New Roman" pitchFamily="18" charset="0"/>
                </a:rPr>
                <a:t> traditionnelles est plus sensible au cisaillement</a:t>
              </a:r>
            </a:p>
            <a:p>
              <a:pPr algn="just">
                <a:buFont typeface="Wingdings" pitchFamily="2" charset="2"/>
                <a:buChar char="Ø"/>
              </a:pPr>
              <a:r>
                <a:rPr lang="fr-FR" sz="1900" dirty="0" smtClean="0">
                  <a:solidFill>
                    <a:srgbClr val="993300"/>
                  </a:solidFill>
                  <a:latin typeface="Times New Roman" pitchFamily="18" charset="0"/>
                  <a:cs typeface="Times New Roman" pitchFamily="18" charset="0"/>
                </a:rPr>
                <a:t>Les valeurs de VF et S révèlent que l’amidon des pâtes traditionnelles a plus de capacité à former un gel solide après refroidissement.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Righ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1000" fill="hold"/>
                                        <p:tgtEl>
                                          <p:spTgt spid="16"/>
                                        </p:tgtEl>
                                        <p:attrNameLst>
                                          <p:attrName>ppt_x</p:attrName>
                                        </p:attrNameLst>
                                      </p:cBhvr>
                                      <p:tavLst>
                                        <p:tav tm="0">
                                          <p:val>
                                            <p:strVal val="0-#ppt_w/2"/>
                                          </p:val>
                                        </p:tav>
                                        <p:tav tm="100000">
                                          <p:val>
                                            <p:strVal val="#ppt_x"/>
                                          </p:val>
                                        </p:tav>
                                      </p:tavLst>
                                    </p:anim>
                                    <p:anim calcmode="lin" valueType="num">
                                      <p:cBhvr additive="base">
                                        <p:cTn id="33" dur="10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0-#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diamond(in)">
                                      <p:cBhvr>
                                        <p:cTn id="5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P spid="14" grpId="0"/>
      <p:bldP spid="15" grpId="0" animBg="1"/>
      <p:bldP spid="16" grpId="0" animBg="1"/>
      <p:bldP spid="17" grpId="0" animBg="1"/>
      <p:bldP spid="18" grpId="0" animBg="1"/>
      <p:bldP spid="19"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5"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7"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8"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9" name="Text Box 10"/>
          <p:cNvSpPr txBox="1">
            <a:spLocks noChangeArrowheads="1"/>
          </p:cNvSpPr>
          <p:nvPr/>
        </p:nvSpPr>
        <p:spPr bwMode="auto">
          <a:xfrm>
            <a:off x="251520" y="980728"/>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Texture des pâtes sèches</a:t>
            </a:r>
          </a:p>
        </p:txBody>
      </p:sp>
      <p:graphicFrame>
        <p:nvGraphicFramePr>
          <p:cNvPr id="10" name="Graphique 9"/>
          <p:cNvGraphicFramePr/>
          <p:nvPr/>
        </p:nvGraphicFramePr>
        <p:xfrm>
          <a:off x="0" y="1700808"/>
          <a:ext cx="4788024" cy="43924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10"/>
          <p:cNvGraphicFramePr/>
          <p:nvPr/>
        </p:nvGraphicFramePr>
        <p:xfrm>
          <a:off x="4499992" y="1988840"/>
          <a:ext cx="4644008" cy="4104456"/>
        </p:xfrm>
        <a:graphic>
          <a:graphicData uri="http://schemas.openxmlformats.org/drawingml/2006/chart">
            <c:chart xmlns:c="http://schemas.openxmlformats.org/drawingml/2006/chart" xmlns:r="http://schemas.openxmlformats.org/officeDocument/2006/relationships" r:id="rId6"/>
          </a:graphicData>
        </a:graphic>
      </p:graphicFrame>
      <p:sp>
        <p:nvSpPr>
          <p:cNvPr id="14" name="Espace réservé du numéro de diapositive 13"/>
          <p:cNvSpPr>
            <a:spLocks noGrp="1"/>
          </p:cNvSpPr>
          <p:nvPr>
            <p:ph type="sldNum" sz="quarter" idx="12"/>
          </p:nvPr>
        </p:nvSpPr>
        <p:spPr/>
        <p:txBody>
          <a:bodyPr/>
          <a:lstStyle/>
          <a:p>
            <a:fld id="{595DA4C4-1FAB-46A1-BC97-01521FB48311}" type="slidenum">
              <a:rPr lang="es-ES" smtClean="0"/>
              <a:pPr/>
              <a:t>57</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1000"/>
                                        <p:tgtEl>
                                          <p:spTgt spid="10"/>
                                        </p:tgtEl>
                                      </p:cBhvr>
                                    </p:animEffect>
                                  </p:childTnLst>
                                </p:cTn>
                              </p:par>
                            </p:childTnLst>
                          </p:cTn>
                        </p:par>
                        <p:par>
                          <p:cTn id="13" fill="hold">
                            <p:stCondLst>
                              <p:cond delay="1500"/>
                            </p:stCondLst>
                            <p:childTnLst>
                              <p:par>
                                <p:cTn id="14" presetID="18" presetClass="entr" presetSubtype="1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Left)">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Graphic spid="11"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5"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7"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8"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9" name="Text Box 10"/>
          <p:cNvSpPr txBox="1">
            <a:spLocks noChangeArrowheads="1"/>
          </p:cNvSpPr>
          <p:nvPr/>
        </p:nvSpPr>
        <p:spPr bwMode="auto">
          <a:xfrm>
            <a:off x="251520" y="980728"/>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Texture  des pâtes fraiches</a:t>
            </a:r>
          </a:p>
        </p:txBody>
      </p:sp>
      <p:graphicFrame>
        <p:nvGraphicFramePr>
          <p:cNvPr id="10" name="Graphique 9"/>
          <p:cNvGraphicFramePr/>
          <p:nvPr/>
        </p:nvGraphicFramePr>
        <p:xfrm>
          <a:off x="179512" y="1628800"/>
          <a:ext cx="8784976" cy="46085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10"/>
          <p:cNvGraphicFramePr/>
          <p:nvPr/>
        </p:nvGraphicFramePr>
        <p:xfrm>
          <a:off x="323528" y="2348880"/>
          <a:ext cx="8605464" cy="4248472"/>
        </p:xfrm>
        <a:graphic>
          <a:graphicData uri="http://schemas.openxmlformats.org/drawingml/2006/chart">
            <c:chart xmlns:c="http://schemas.openxmlformats.org/drawingml/2006/chart" xmlns:r="http://schemas.openxmlformats.org/officeDocument/2006/relationships" r:id="rId6"/>
          </a:graphicData>
        </a:graphic>
      </p:graphicFrame>
      <p:sp>
        <p:nvSpPr>
          <p:cNvPr id="14" name="Espace réservé du numéro de diapositive 13"/>
          <p:cNvSpPr>
            <a:spLocks noGrp="1"/>
          </p:cNvSpPr>
          <p:nvPr>
            <p:ph type="sldNum" sz="quarter" idx="12"/>
          </p:nvPr>
        </p:nvSpPr>
        <p:spPr/>
        <p:txBody>
          <a:bodyPr/>
          <a:lstStyle/>
          <a:p>
            <a:fld id="{595DA4C4-1FAB-46A1-BC97-01521FB48311}" type="slidenum">
              <a:rPr lang="es-ES" smtClean="0"/>
              <a:pPr/>
              <a:t>58</a:t>
            </a:fld>
            <a:endParaRPr lang="es-ES"/>
          </a:p>
        </p:txBody>
      </p:sp>
      <p:grpSp>
        <p:nvGrpSpPr>
          <p:cNvPr id="13" name="Groupe 12"/>
          <p:cNvGrpSpPr/>
          <p:nvPr/>
        </p:nvGrpSpPr>
        <p:grpSpPr>
          <a:xfrm>
            <a:off x="827584" y="2204864"/>
            <a:ext cx="7776864" cy="2605070"/>
            <a:chOff x="971600" y="337113"/>
            <a:chExt cx="7776864" cy="2443815"/>
          </a:xfrm>
        </p:grpSpPr>
        <p:grpSp>
          <p:nvGrpSpPr>
            <p:cNvPr id="15" name="Groupe 12"/>
            <p:cNvGrpSpPr/>
            <p:nvPr/>
          </p:nvGrpSpPr>
          <p:grpSpPr>
            <a:xfrm>
              <a:off x="971600" y="337113"/>
              <a:ext cx="7776864" cy="2443815"/>
              <a:chOff x="971600" y="1481053"/>
              <a:chExt cx="7776864" cy="2740035"/>
            </a:xfrm>
          </p:grpSpPr>
          <p:grpSp>
            <p:nvGrpSpPr>
              <p:cNvPr id="17" name="Groupe 14"/>
              <p:cNvGrpSpPr/>
              <p:nvPr/>
            </p:nvGrpSpPr>
            <p:grpSpPr>
              <a:xfrm>
                <a:off x="971600" y="1481053"/>
                <a:ext cx="7776864" cy="2740035"/>
                <a:chOff x="1187624" y="2818137"/>
                <a:chExt cx="7128789" cy="1258935"/>
              </a:xfrm>
            </p:grpSpPr>
            <p:grpSp>
              <p:nvGrpSpPr>
                <p:cNvPr id="19" name="Groupe 12"/>
                <p:cNvGrpSpPr/>
                <p:nvPr/>
              </p:nvGrpSpPr>
              <p:grpSpPr>
                <a:xfrm>
                  <a:off x="1187624" y="2818137"/>
                  <a:ext cx="7128789" cy="1258935"/>
                  <a:chOff x="1331640" y="4902275"/>
                  <a:chExt cx="6696744" cy="1407045"/>
                </a:xfrm>
              </p:grpSpPr>
              <p:sp>
                <p:nvSpPr>
                  <p:cNvPr id="21" name="Rectangle à coins arrondis 20"/>
                  <p:cNvSpPr/>
                  <p:nvPr/>
                </p:nvSpPr>
                <p:spPr>
                  <a:xfrm>
                    <a:off x="1331640" y="4902275"/>
                    <a:ext cx="6696744" cy="1407045"/>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             </a:t>
                    </a:r>
                    <a:endParaRPr lang="fr-FR" sz="2000" b="1" dirty="0">
                      <a:solidFill>
                        <a:srgbClr val="996633"/>
                      </a:solidFill>
                      <a:latin typeface="Times New Roman" pitchFamily="18" charset="0"/>
                      <a:cs typeface="Times New Roman" pitchFamily="18" charset="0"/>
                    </a:endParaRPr>
                  </a:p>
                </p:txBody>
              </p:sp>
              <p:pic>
                <p:nvPicPr>
                  <p:cNvPr id="22" name="Picture 4" descr="Résultat de recherche d'images"/>
                  <p:cNvPicPr>
                    <a:picLocks noChangeAspect="1" noChangeArrowheads="1"/>
                  </p:cNvPicPr>
                  <p:nvPr/>
                </p:nvPicPr>
                <p:blipFill>
                  <a:blip r:embed="rId7" cstate="print"/>
                  <a:srcRect/>
                  <a:stretch>
                    <a:fillRect/>
                  </a:stretch>
                </p:blipFill>
                <p:spPr bwMode="auto">
                  <a:xfrm>
                    <a:off x="1455654" y="5291203"/>
                    <a:ext cx="744082" cy="66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0" name="Rectangle 1"/>
                <p:cNvSpPr>
                  <a:spLocks noChangeArrowheads="1"/>
                </p:cNvSpPr>
                <p:nvPr/>
              </p:nvSpPr>
              <p:spPr bwMode="auto">
                <a:xfrm>
                  <a:off x="2267744" y="3268435"/>
                  <a:ext cx="568761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rgbClr val="CC6600"/>
                    </a:solidFill>
                    <a:effectLst/>
                    <a:latin typeface="Arial" pitchFamily="34" charset="0"/>
                    <a:cs typeface="Arial" pitchFamily="34" charset="0"/>
                  </a:endParaRPr>
                </a:p>
              </p:txBody>
            </p:sp>
          </p:grpSp>
          <p:sp>
            <p:nvSpPr>
              <p:cNvPr id="18" name="Rectangle 17"/>
              <p:cNvSpPr/>
              <p:nvPr/>
            </p:nvSpPr>
            <p:spPr>
              <a:xfrm>
                <a:off x="1835696" y="1628800"/>
                <a:ext cx="6840760" cy="369332"/>
              </a:xfrm>
              <a:prstGeom prst="rect">
                <a:avLst/>
              </a:prstGeom>
            </p:spPr>
            <p:txBody>
              <a:bodyPr wrap="square">
                <a:spAutoFit/>
              </a:bodyPr>
              <a:lstStyle/>
              <a:p>
                <a:pPr algn="just">
                  <a:buFont typeface="Wingdings" pitchFamily="2" charset="2"/>
                  <a:buChar char="Ø"/>
                </a:pPr>
                <a:endParaRPr lang="fr-FR" b="1" dirty="0" smtClean="0">
                  <a:solidFill>
                    <a:srgbClr val="CC6600"/>
                  </a:solidFill>
                  <a:latin typeface="Times New Roman" pitchFamily="18" charset="0"/>
                  <a:cs typeface="Times New Roman" pitchFamily="18" charset="0"/>
                </a:endParaRPr>
              </a:p>
            </p:txBody>
          </p:sp>
        </p:grpSp>
        <p:sp>
          <p:nvSpPr>
            <p:cNvPr id="16" name="Rectangle 15"/>
            <p:cNvSpPr/>
            <p:nvPr/>
          </p:nvSpPr>
          <p:spPr>
            <a:xfrm>
              <a:off x="2051720" y="559646"/>
              <a:ext cx="6552728" cy="2006639"/>
            </a:xfrm>
            <a:prstGeom prst="rect">
              <a:avLst/>
            </a:prstGeom>
          </p:spPr>
          <p:txBody>
            <a:bodyPr wrap="square">
              <a:spAutoFit/>
            </a:bodyPr>
            <a:lstStyle/>
            <a:p>
              <a:pPr algn="just">
                <a:buFont typeface="Wingdings" pitchFamily="2" charset="2"/>
                <a:buChar char="Ø"/>
              </a:pPr>
              <a:r>
                <a:rPr lang="fr-FR" sz="1900" dirty="0" smtClean="0">
                  <a:solidFill>
                    <a:srgbClr val="993300"/>
                  </a:solidFill>
                  <a:latin typeface="Times New Roman" pitchFamily="18" charset="0"/>
                  <a:cs typeface="Times New Roman" pitchFamily="18" charset="0"/>
                </a:rPr>
                <a:t>L’adhésivité  élevée dans les  pâtes  enrichies  est probablement  liée à  la présence de fibres  alimentaires, qui  a provoqué la  formation de  discontinuités  et de  fissures à l'intérieur de la pâte, affaiblissant sa structure </a:t>
              </a:r>
            </a:p>
            <a:p>
              <a:pPr algn="just">
                <a:buFont typeface="Wingdings" pitchFamily="2" charset="2"/>
                <a:buChar char="Ø"/>
              </a:pPr>
              <a:r>
                <a:rPr lang="fr-FR" sz="1900" dirty="0" smtClean="0">
                  <a:solidFill>
                    <a:srgbClr val="993300"/>
                  </a:solidFill>
                  <a:latin typeface="Times New Roman" pitchFamily="18" charset="0"/>
                  <a:cs typeface="Times New Roman" pitchFamily="18" charset="0"/>
                </a:rPr>
                <a:t>La  farine de féverole ne contient pas de  gluten  et son addition  de ce fait à  la semoule de  blé dur  dilue et  affaibli   la matrice </a:t>
              </a:r>
              <a:r>
                <a:rPr lang="fr-FR" sz="1900" dirty="0" err="1" smtClean="0">
                  <a:solidFill>
                    <a:srgbClr val="993300"/>
                  </a:solidFill>
                  <a:latin typeface="Times New Roman" pitchFamily="18" charset="0"/>
                  <a:cs typeface="Times New Roman" pitchFamily="18" charset="0"/>
                </a:rPr>
                <a:t>gluténique</a:t>
              </a:r>
              <a:r>
                <a:rPr lang="fr-FR" sz="1900" dirty="0" smtClean="0">
                  <a:solidFill>
                    <a:srgbClr val="993300"/>
                  </a:solidFill>
                  <a:latin typeface="Times New Roman" pitchFamily="18" charset="0"/>
                  <a:cs typeface="Times New Roman" pitchFamily="18" charset="0"/>
                </a:rPr>
                <a:t>, aboutissant à une diminution de  la dureté des pâtes.</a:t>
              </a:r>
              <a:endParaRPr lang="fr-FR" sz="1900" dirty="0">
                <a:solidFill>
                  <a:srgbClr val="99330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0"/>
                                        </p:tgtEl>
                                        <p:attrNameLst>
                                          <p:attrName>ppt_x</p:attrName>
                                        </p:attrNameLst>
                                      </p:cBhvr>
                                      <p:tavLst>
                                        <p:tav tm="0">
                                          <p:val>
                                            <p:strVal val="ppt_x"/>
                                          </p:val>
                                        </p:tav>
                                        <p:tav tm="100000">
                                          <p:val>
                                            <p:strVal val="ppt_x"/>
                                          </p:val>
                                        </p:tav>
                                      </p:tavLst>
                                    </p:anim>
                                    <p:anim calcmode="lin" valueType="num">
                                      <p:cBhvr additive="base">
                                        <p:cTn id="17" dur="500"/>
                                        <p:tgtEl>
                                          <p:spTgt spid="10"/>
                                        </p:tgtEl>
                                        <p:attrNameLst>
                                          <p:attrName>ppt_y</p:attrName>
                                        </p:attrNameLst>
                                      </p:cBhvr>
                                      <p:tavLst>
                                        <p:tav tm="0">
                                          <p:val>
                                            <p:strVal val="ppt_y"/>
                                          </p:val>
                                        </p:tav>
                                        <p:tav tm="100000">
                                          <p:val>
                                            <p:strVal val="1+ppt_h/2"/>
                                          </p:val>
                                        </p:tav>
                                      </p:tavLst>
                                    </p:anim>
                                    <p:set>
                                      <p:cBhvr>
                                        <p:cTn id="18" dur="1" fill="hold">
                                          <p:stCondLst>
                                            <p:cond delay="499"/>
                                          </p:stCondLst>
                                        </p:cTn>
                                        <p:tgtEl>
                                          <p:spTgt spid="10"/>
                                        </p:tgtEl>
                                        <p:attrNameLst>
                                          <p:attrName>style.visibility</p:attrName>
                                        </p:attrNameLst>
                                      </p:cBhvr>
                                      <p:to>
                                        <p:strVal val="hidden"/>
                                      </p:to>
                                    </p:set>
                                  </p:childTnLst>
                                </p:cTn>
                              </p:par>
                              <p:par>
                                <p:cTn id="19" presetID="18" presetClass="entr" presetSubtype="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Right)">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11"/>
                                        </p:tgtEl>
                                        <p:attrNameLst>
                                          <p:attrName>ppt_x</p:attrName>
                                        </p:attrNameLst>
                                      </p:cBhvr>
                                      <p:tavLst>
                                        <p:tav tm="0">
                                          <p:val>
                                            <p:strVal val="ppt_x"/>
                                          </p:val>
                                        </p:tav>
                                        <p:tav tm="100000">
                                          <p:val>
                                            <p:strVal val="ppt_x"/>
                                          </p:val>
                                        </p:tav>
                                      </p:tavLst>
                                    </p:anim>
                                    <p:anim calcmode="lin" valueType="num">
                                      <p:cBhvr additive="base">
                                        <p:cTn id="26" dur="500"/>
                                        <p:tgtEl>
                                          <p:spTgt spid="11"/>
                                        </p:tgtEl>
                                        <p:attrNameLst>
                                          <p:attrName>ppt_y</p:attrName>
                                        </p:attrNameLst>
                                      </p:cBhvr>
                                      <p:tavLst>
                                        <p:tav tm="0">
                                          <p:val>
                                            <p:strVal val="ppt_y"/>
                                          </p:val>
                                        </p:tav>
                                        <p:tav tm="100000">
                                          <p:val>
                                            <p:strVal val="1+ppt_h/2"/>
                                          </p:val>
                                        </p:tav>
                                      </p:tavLst>
                                    </p:anim>
                                    <p:set>
                                      <p:cBhvr>
                                        <p:cTn id="27" dur="1" fill="hold">
                                          <p:stCondLst>
                                            <p:cond delay="499"/>
                                          </p:stCondLst>
                                        </p:cTn>
                                        <p:tgtEl>
                                          <p:spTgt spid="11"/>
                                        </p:tgtEl>
                                        <p:attrNameLst>
                                          <p:attrName>style.visibility</p:attrName>
                                        </p:attrNameLst>
                                      </p:cBhvr>
                                      <p:to>
                                        <p:strVal val="hidden"/>
                                      </p:to>
                                    </p:set>
                                  </p:childTnLst>
                                </p:cTn>
                              </p:par>
                              <p:par>
                                <p:cTn id="28" presetID="8"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amond(in)">
                                      <p:cBhvr>
                                        <p:cTn id="30" dur="1000"/>
                                        <p:tgtEl>
                                          <p:spTgt spid="13"/>
                                        </p:tgtEl>
                                      </p:cBhvr>
                                    </p:animEffect>
                                  </p:childTnLst>
                                </p:cTn>
                              </p:par>
                              <p:par>
                                <p:cTn id="31" presetID="8" presetClass="entr" presetSubtype="16"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amond(in)">
                                      <p:cBhvr>
                                        <p:cTn id="3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Graphic spid="10" grpId="1">
        <p:bldAsOne/>
      </p:bldGraphic>
      <p:bldGraphic spid="11" grpId="0">
        <p:bldAsOne/>
      </p:bldGraphic>
      <p:bldGraphic spid="11" grpId="1">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5"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7"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8"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9" name="Text Box 10"/>
          <p:cNvSpPr txBox="1">
            <a:spLocks noChangeArrowheads="1"/>
          </p:cNvSpPr>
          <p:nvPr/>
        </p:nvSpPr>
        <p:spPr bwMode="auto">
          <a:xfrm>
            <a:off x="251520" y="980728"/>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Couleur  des pâtes sèches</a:t>
            </a:r>
          </a:p>
        </p:txBody>
      </p:sp>
      <p:graphicFrame>
        <p:nvGraphicFramePr>
          <p:cNvPr id="10" name="Tableau 9"/>
          <p:cNvGraphicFramePr>
            <a:graphicFrameLocks noGrp="1"/>
          </p:cNvGraphicFramePr>
          <p:nvPr/>
        </p:nvGraphicFramePr>
        <p:xfrm>
          <a:off x="179512" y="1663939"/>
          <a:ext cx="8712967" cy="5048261"/>
        </p:xfrm>
        <a:graphic>
          <a:graphicData uri="http://schemas.openxmlformats.org/drawingml/2006/table">
            <a:tbl>
              <a:tblPr/>
              <a:tblGrid>
                <a:gridCol w="1318892"/>
                <a:gridCol w="385696"/>
                <a:gridCol w="1323596"/>
                <a:gridCol w="1419549"/>
                <a:gridCol w="1466586"/>
                <a:gridCol w="1333944"/>
                <a:gridCol w="1464704"/>
              </a:tblGrid>
              <a:tr h="528714">
                <a:tc>
                  <a:txBody>
                    <a:bodyPr/>
                    <a:lstStyle/>
                    <a:p>
                      <a:pPr algn="ctr">
                        <a:lnSpc>
                          <a:spcPct val="200000"/>
                        </a:lnSpc>
                        <a:spcAft>
                          <a:spcPts val="0"/>
                        </a:spcAft>
                      </a:pPr>
                      <a:r>
                        <a:rPr lang="fr-FR" sz="1800" b="1" dirty="0">
                          <a:solidFill>
                            <a:srgbClr val="993300"/>
                          </a:solidFill>
                          <a:latin typeface="Times New Roman"/>
                          <a:ea typeface="Calibri"/>
                          <a:cs typeface="Arial"/>
                        </a:rPr>
                        <a:t>Paramètres</a:t>
                      </a:r>
                      <a:endParaRPr lang="fr-FR" sz="1800"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00"/>
                    </a:solidFill>
                  </a:tcPr>
                </a:tc>
                <a:tc gridSpan="2">
                  <a:txBody>
                    <a:bodyPr/>
                    <a:lstStyle/>
                    <a:p>
                      <a:pPr algn="ctr">
                        <a:lnSpc>
                          <a:spcPct val="200000"/>
                        </a:lnSpc>
                        <a:spcAft>
                          <a:spcPts val="0"/>
                        </a:spcAft>
                      </a:pPr>
                      <a:r>
                        <a:rPr lang="fr-FR" sz="1800" b="1" dirty="0">
                          <a:solidFill>
                            <a:srgbClr val="993300"/>
                          </a:solidFill>
                          <a:latin typeface="Times New Roman"/>
                          <a:ea typeface="Calibri"/>
                          <a:cs typeface="Arial"/>
                        </a:rPr>
                        <a:t>Cuisson</a:t>
                      </a:r>
                      <a:endParaRPr lang="fr-FR" sz="1800"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00"/>
                    </a:solidFill>
                  </a:tcPr>
                </a:tc>
                <a:tc hMerge="1">
                  <a:txBody>
                    <a:bodyPr/>
                    <a:lstStyle/>
                    <a:p>
                      <a:endParaRPr lang="fr-FR"/>
                    </a:p>
                  </a:txBody>
                  <a:tcPr/>
                </a:tc>
                <a:tc gridSpan="4">
                  <a:txBody>
                    <a:bodyPr/>
                    <a:lstStyle/>
                    <a:p>
                      <a:pPr algn="ctr">
                        <a:lnSpc>
                          <a:spcPct val="200000"/>
                        </a:lnSpc>
                        <a:spcAft>
                          <a:spcPts val="0"/>
                        </a:spcAft>
                      </a:pPr>
                      <a:r>
                        <a:rPr lang="fr-FR" sz="1800" b="1" dirty="0">
                          <a:solidFill>
                            <a:srgbClr val="993300"/>
                          </a:solidFill>
                          <a:latin typeface="Times New Roman"/>
                          <a:ea typeface="Calibri"/>
                          <a:cs typeface="Arial"/>
                        </a:rPr>
                        <a:t>% de féverole dans la formulation de pâtes</a:t>
                      </a:r>
                      <a:endParaRPr lang="fr-FR" sz="1800"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608021">
                <a:tc>
                  <a:txBody>
                    <a:bodyPr/>
                    <a:lstStyle/>
                    <a:p>
                      <a:pPr algn="ctr">
                        <a:lnSpc>
                          <a:spcPct val="200000"/>
                        </a:lnSpc>
                        <a:spcAft>
                          <a:spcPts val="0"/>
                        </a:spcAft>
                      </a:pPr>
                      <a:endParaRPr lang="fr-FR" sz="1800" dirty="0">
                        <a:solidFill>
                          <a:srgbClr val="9933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00"/>
                    </a:solidFill>
                  </a:tcPr>
                </a:tc>
                <a:tc gridSpan="2">
                  <a:txBody>
                    <a:bodyPr/>
                    <a:lstStyle/>
                    <a:p>
                      <a:pPr algn="ctr">
                        <a:lnSpc>
                          <a:spcPct val="200000"/>
                        </a:lnSpc>
                        <a:spcAft>
                          <a:spcPts val="0"/>
                        </a:spcAft>
                      </a:pPr>
                      <a:endParaRPr lang="fr-FR" sz="1800" dirty="0">
                        <a:solidFill>
                          <a:srgbClr val="9933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fr-FR"/>
                    </a:p>
                  </a:txBody>
                  <a:tcPr/>
                </a:tc>
                <a:tc>
                  <a:txBody>
                    <a:bodyPr/>
                    <a:lstStyle/>
                    <a:p>
                      <a:pPr algn="ctr">
                        <a:lnSpc>
                          <a:spcPct val="115000"/>
                        </a:lnSpc>
                        <a:spcAft>
                          <a:spcPts val="0"/>
                        </a:spcAft>
                      </a:pPr>
                      <a:endParaRPr lang="fr-FR" sz="1800" b="1" dirty="0" smtClean="0">
                        <a:solidFill>
                          <a:srgbClr val="993300"/>
                        </a:solidFill>
                        <a:latin typeface="Times New Roman"/>
                        <a:ea typeface="Calibri"/>
                        <a:cs typeface="Arial"/>
                      </a:endParaRPr>
                    </a:p>
                    <a:p>
                      <a:pPr algn="ctr">
                        <a:lnSpc>
                          <a:spcPct val="115000"/>
                        </a:lnSpc>
                        <a:spcAft>
                          <a:spcPts val="0"/>
                        </a:spcAft>
                      </a:pPr>
                      <a:r>
                        <a:rPr lang="fr-FR" sz="1800" b="1" dirty="0" smtClean="0">
                          <a:solidFill>
                            <a:srgbClr val="993300"/>
                          </a:solidFill>
                          <a:latin typeface="Times New Roman"/>
                          <a:ea typeface="Calibri"/>
                          <a:cs typeface="Arial"/>
                        </a:rPr>
                        <a:t>0</a:t>
                      </a:r>
                      <a:endParaRPr lang="fr-FR" sz="1800"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lnSpc>
                          <a:spcPct val="115000"/>
                        </a:lnSpc>
                        <a:spcAft>
                          <a:spcPts val="0"/>
                        </a:spcAft>
                      </a:pPr>
                      <a:endParaRPr lang="fr-FR" sz="1800" b="1" dirty="0" smtClean="0">
                        <a:solidFill>
                          <a:srgbClr val="993300"/>
                        </a:solidFill>
                        <a:latin typeface="Times New Roman"/>
                        <a:ea typeface="Calibri"/>
                        <a:cs typeface="Arial"/>
                      </a:endParaRPr>
                    </a:p>
                    <a:p>
                      <a:pPr algn="ctr">
                        <a:lnSpc>
                          <a:spcPct val="115000"/>
                        </a:lnSpc>
                        <a:spcAft>
                          <a:spcPts val="0"/>
                        </a:spcAft>
                      </a:pPr>
                      <a:r>
                        <a:rPr lang="fr-FR" sz="1800" b="1" dirty="0" smtClean="0">
                          <a:solidFill>
                            <a:srgbClr val="993300"/>
                          </a:solidFill>
                          <a:latin typeface="Times New Roman"/>
                          <a:ea typeface="Calibri"/>
                          <a:cs typeface="Arial"/>
                        </a:rPr>
                        <a:t>10</a:t>
                      </a:r>
                      <a:endParaRPr lang="fr-FR" sz="1800"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lnSpc>
                          <a:spcPct val="115000"/>
                        </a:lnSpc>
                        <a:spcAft>
                          <a:spcPts val="0"/>
                        </a:spcAft>
                      </a:pPr>
                      <a:endParaRPr lang="fr-FR" sz="1800" b="1" dirty="0" smtClean="0">
                        <a:solidFill>
                          <a:srgbClr val="993300"/>
                        </a:solidFill>
                        <a:latin typeface="Times New Roman"/>
                        <a:ea typeface="Calibri"/>
                        <a:cs typeface="Arial"/>
                      </a:endParaRPr>
                    </a:p>
                    <a:p>
                      <a:pPr algn="ctr">
                        <a:lnSpc>
                          <a:spcPct val="115000"/>
                        </a:lnSpc>
                        <a:spcAft>
                          <a:spcPts val="0"/>
                        </a:spcAft>
                      </a:pPr>
                      <a:r>
                        <a:rPr lang="fr-FR" sz="1800" b="1" dirty="0" smtClean="0">
                          <a:solidFill>
                            <a:srgbClr val="993300"/>
                          </a:solidFill>
                          <a:latin typeface="Times New Roman"/>
                          <a:ea typeface="Calibri"/>
                          <a:cs typeface="Arial"/>
                        </a:rPr>
                        <a:t>30</a:t>
                      </a:r>
                      <a:endParaRPr lang="fr-FR" sz="1800"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lnSpc>
                          <a:spcPct val="115000"/>
                        </a:lnSpc>
                        <a:spcAft>
                          <a:spcPts val="0"/>
                        </a:spcAft>
                      </a:pPr>
                      <a:endParaRPr lang="fr-FR" sz="1800" b="1" dirty="0" smtClean="0">
                        <a:solidFill>
                          <a:srgbClr val="993300"/>
                        </a:solidFill>
                        <a:latin typeface="Times New Roman"/>
                        <a:ea typeface="Calibri"/>
                        <a:cs typeface="Arial"/>
                      </a:endParaRPr>
                    </a:p>
                    <a:p>
                      <a:pPr algn="ctr">
                        <a:lnSpc>
                          <a:spcPct val="115000"/>
                        </a:lnSpc>
                        <a:spcAft>
                          <a:spcPts val="0"/>
                        </a:spcAft>
                      </a:pPr>
                      <a:r>
                        <a:rPr lang="fr-FR" sz="1800" b="1" dirty="0" smtClean="0">
                          <a:solidFill>
                            <a:srgbClr val="993300"/>
                          </a:solidFill>
                          <a:latin typeface="Times New Roman"/>
                          <a:ea typeface="Calibri"/>
                          <a:cs typeface="Arial"/>
                        </a:rPr>
                        <a:t>50</a:t>
                      </a:r>
                      <a:endParaRPr lang="fr-FR" sz="1800"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859707">
                <a:tc>
                  <a:txBody>
                    <a:bodyPr/>
                    <a:lstStyle/>
                    <a:p>
                      <a:pPr algn="ctr">
                        <a:lnSpc>
                          <a:spcPct val="115000"/>
                        </a:lnSpc>
                        <a:spcAft>
                          <a:spcPts val="0"/>
                        </a:spcAft>
                      </a:pPr>
                      <a:endParaRPr lang="fr-FR" sz="1800" b="1" dirty="0">
                        <a:solidFill>
                          <a:srgbClr val="993300"/>
                        </a:solidFill>
                        <a:latin typeface="Calibri"/>
                        <a:ea typeface="Calibri"/>
                        <a:cs typeface="Arial"/>
                      </a:endParaRPr>
                    </a:p>
                    <a:p>
                      <a:pPr algn="ctr">
                        <a:lnSpc>
                          <a:spcPct val="115000"/>
                        </a:lnSpc>
                        <a:spcAft>
                          <a:spcPts val="0"/>
                        </a:spcAft>
                      </a:pPr>
                      <a:r>
                        <a:rPr lang="fr-FR" sz="1800" b="1" i="1" dirty="0">
                          <a:solidFill>
                            <a:srgbClr val="993300"/>
                          </a:solidFill>
                          <a:latin typeface="Times New Roman"/>
                          <a:ea typeface="Calibri"/>
                          <a:cs typeface="Arial"/>
                        </a:rPr>
                        <a:t>L*</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fr-FR" sz="1800" dirty="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fr-FR" sz="1800" dirty="0">
                        <a:solidFill>
                          <a:srgbClr val="993300"/>
                        </a:solidFill>
                        <a:latin typeface="Times New Roman"/>
                        <a:ea typeface="Calibri"/>
                        <a:cs typeface="Arial"/>
                      </a:endParaRPr>
                    </a:p>
                    <a:p>
                      <a:pPr algn="ctr">
                        <a:lnSpc>
                          <a:spcPct val="115000"/>
                        </a:lnSpc>
                        <a:spcAft>
                          <a:spcPts val="0"/>
                        </a:spcAft>
                      </a:pPr>
                      <a:r>
                        <a:rPr lang="fr-FR" sz="1800" dirty="0">
                          <a:solidFill>
                            <a:srgbClr val="993300"/>
                          </a:solidFill>
                          <a:latin typeface="Times New Roman"/>
                          <a:ea typeface="Calibri"/>
                          <a:cs typeface="Arial"/>
                        </a:rPr>
                        <a:t>Crues</a:t>
                      </a:r>
                      <a:endParaRPr lang="fr-FR" sz="1800" dirty="0">
                        <a:solidFill>
                          <a:srgbClr val="99330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fr-FR" sz="1800" b="1" dirty="0">
                        <a:solidFill>
                          <a:srgbClr val="993300"/>
                        </a:solidFill>
                        <a:latin typeface="Times New Roman"/>
                        <a:ea typeface="Calibri"/>
                        <a:cs typeface="Arial"/>
                      </a:endParaRPr>
                    </a:p>
                    <a:p>
                      <a:pPr algn="ctr">
                        <a:lnSpc>
                          <a:spcPct val="115000"/>
                        </a:lnSpc>
                        <a:spcAft>
                          <a:spcPts val="0"/>
                        </a:spcAft>
                      </a:pPr>
                      <a:r>
                        <a:rPr lang="fr-FR" sz="1800" b="1" dirty="0">
                          <a:solidFill>
                            <a:srgbClr val="993300"/>
                          </a:solidFill>
                          <a:latin typeface="Times New Roman"/>
                          <a:ea typeface="Calibri"/>
                          <a:cs typeface="Arial"/>
                        </a:rPr>
                        <a:t>85.5±1.8</a:t>
                      </a:r>
                      <a:r>
                        <a:rPr lang="fr-FR" sz="1800" b="1" baseline="30000" dirty="0">
                          <a:solidFill>
                            <a:srgbClr val="993300"/>
                          </a:solidFill>
                          <a:latin typeface="Times New Roman"/>
                          <a:ea typeface="Calibri"/>
                          <a:cs typeface="Arial"/>
                        </a:rPr>
                        <a:t> </a:t>
                      </a:r>
                      <a:r>
                        <a:rPr lang="fr-FR" sz="1800" b="1" dirty="0">
                          <a:solidFill>
                            <a:srgbClr val="993300"/>
                          </a:solidFill>
                          <a:latin typeface="Times New Roman"/>
                          <a:ea typeface="Calibri"/>
                          <a:cs typeface="Arial"/>
                        </a:rPr>
                        <a:t>de</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fr-FR" sz="1800" b="1">
                        <a:solidFill>
                          <a:srgbClr val="993300"/>
                        </a:solidFill>
                        <a:latin typeface="Times New Roman"/>
                        <a:ea typeface="Calibri"/>
                        <a:cs typeface="Arial"/>
                      </a:endParaRPr>
                    </a:p>
                    <a:p>
                      <a:pPr algn="ctr">
                        <a:lnSpc>
                          <a:spcPct val="115000"/>
                        </a:lnSpc>
                        <a:spcAft>
                          <a:spcPts val="0"/>
                        </a:spcAft>
                      </a:pPr>
                      <a:r>
                        <a:rPr lang="fr-FR" sz="1800" b="1">
                          <a:solidFill>
                            <a:srgbClr val="993300"/>
                          </a:solidFill>
                          <a:latin typeface="Times New Roman"/>
                          <a:ea typeface="Calibri"/>
                          <a:cs typeface="Arial"/>
                        </a:rPr>
                        <a:t>84.6±0.7 cd</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fr-FR" sz="1800" b="1">
                        <a:solidFill>
                          <a:srgbClr val="993300"/>
                        </a:solidFill>
                        <a:latin typeface="Times New Roman"/>
                        <a:ea typeface="Calibri"/>
                        <a:cs typeface="Arial"/>
                      </a:endParaRPr>
                    </a:p>
                    <a:p>
                      <a:pPr algn="ctr">
                        <a:lnSpc>
                          <a:spcPct val="115000"/>
                        </a:lnSpc>
                        <a:spcAft>
                          <a:spcPts val="0"/>
                        </a:spcAft>
                      </a:pPr>
                      <a:r>
                        <a:rPr lang="fr-FR" sz="1800" b="1">
                          <a:solidFill>
                            <a:srgbClr val="993300"/>
                          </a:solidFill>
                          <a:latin typeface="Times New Roman"/>
                          <a:ea typeface="Calibri"/>
                          <a:cs typeface="Arial"/>
                        </a:rPr>
                        <a:t>85.7±0.6 d</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fr-FR" sz="1800" b="1">
                        <a:solidFill>
                          <a:srgbClr val="993300"/>
                        </a:solidFill>
                        <a:latin typeface="Times New Roman"/>
                        <a:ea typeface="Calibri"/>
                        <a:cs typeface="Arial"/>
                      </a:endParaRPr>
                    </a:p>
                    <a:p>
                      <a:pPr algn="ctr">
                        <a:lnSpc>
                          <a:spcPct val="115000"/>
                        </a:lnSpc>
                        <a:spcAft>
                          <a:spcPts val="0"/>
                        </a:spcAft>
                      </a:pPr>
                      <a:r>
                        <a:rPr lang="fr-FR" sz="1800" b="1">
                          <a:solidFill>
                            <a:srgbClr val="993300"/>
                          </a:solidFill>
                          <a:latin typeface="Times New Roman"/>
                          <a:ea typeface="Calibri"/>
                          <a:cs typeface="Arial"/>
                        </a:rPr>
                        <a:t>84.9±1.2 cd</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29854">
                <a:tc>
                  <a:txBody>
                    <a:bodyPr/>
                    <a:lstStyle/>
                    <a:p>
                      <a:pPr algn="ctr">
                        <a:lnSpc>
                          <a:spcPct val="115000"/>
                        </a:lnSpc>
                        <a:spcAft>
                          <a:spcPts val="0"/>
                        </a:spcAft>
                      </a:pP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dirty="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fr-FR" sz="1800" dirty="0">
                          <a:solidFill>
                            <a:srgbClr val="993300"/>
                          </a:solidFill>
                          <a:latin typeface="Times New Roman"/>
                          <a:ea typeface="Calibri"/>
                          <a:cs typeface="Arial"/>
                        </a:rPr>
                        <a:t>Cuites</a:t>
                      </a:r>
                      <a:endParaRPr lang="fr-FR" sz="1800" dirty="0">
                        <a:solidFill>
                          <a:srgbClr val="99330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84.8±1.1 cd</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81.5±0.2 a</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83.6±0.1 </a:t>
                      </a:r>
                      <a:r>
                        <a:rPr lang="fr-FR" sz="1800" b="1" dirty="0" err="1">
                          <a:solidFill>
                            <a:srgbClr val="993300"/>
                          </a:solidFill>
                          <a:latin typeface="Times New Roman"/>
                          <a:ea typeface="Calibri"/>
                          <a:cs typeface="Arial"/>
                        </a:rPr>
                        <a:t>bc</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82.2±0.3 ab</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29854">
                <a:tc>
                  <a:txBody>
                    <a:bodyPr/>
                    <a:lstStyle/>
                    <a:p>
                      <a:pPr algn="ctr">
                        <a:lnSpc>
                          <a:spcPct val="115000"/>
                        </a:lnSpc>
                        <a:spcAft>
                          <a:spcPts val="0"/>
                        </a:spcAft>
                      </a:pPr>
                      <a:r>
                        <a:rPr lang="fr-FR" sz="1800" b="1" i="1" dirty="0">
                          <a:solidFill>
                            <a:srgbClr val="993300"/>
                          </a:solidFill>
                          <a:latin typeface="Times New Roman"/>
                          <a:ea typeface="Calibri"/>
                          <a:cs typeface="Arial"/>
                        </a:rPr>
                        <a:t>a*</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fr-FR" sz="1800" dirty="0">
                          <a:solidFill>
                            <a:srgbClr val="993300"/>
                          </a:solidFill>
                          <a:latin typeface="Times New Roman"/>
                          <a:ea typeface="Calibri"/>
                          <a:cs typeface="Arial"/>
                        </a:rPr>
                        <a:t>Crues</a:t>
                      </a:r>
                      <a:endParaRPr lang="fr-FR" sz="1800" dirty="0">
                        <a:solidFill>
                          <a:srgbClr val="99330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1.94±0.08 b</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1.19±0.01</a:t>
                      </a:r>
                      <a:r>
                        <a:rPr lang="fr-FR" sz="1800" b="1" baseline="30000">
                          <a:solidFill>
                            <a:srgbClr val="993300"/>
                          </a:solidFill>
                          <a:latin typeface="Times New Roman"/>
                          <a:ea typeface="Calibri"/>
                          <a:cs typeface="Arial"/>
                        </a:rPr>
                        <a:t> </a:t>
                      </a:r>
                      <a:r>
                        <a:rPr lang="fr-FR" sz="1800" b="1">
                          <a:solidFill>
                            <a:srgbClr val="993300"/>
                          </a:solidFill>
                          <a:latin typeface="Times New Roman"/>
                          <a:ea typeface="Calibri"/>
                          <a:cs typeface="Arial"/>
                        </a:rPr>
                        <a:t>e</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1.49±0.05 c</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1.84±0.07 b</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29854">
                <a:tc>
                  <a:txBody>
                    <a:bodyPr/>
                    <a:lstStyle/>
                    <a:p>
                      <a:pPr algn="ctr">
                        <a:lnSpc>
                          <a:spcPct val="115000"/>
                        </a:lnSpc>
                        <a:spcAft>
                          <a:spcPts val="0"/>
                        </a:spcAft>
                      </a:pP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fr-FR" sz="1800" dirty="0">
                          <a:solidFill>
                            <a:srgbClr val="993300"/>
                          </a:solidFill>
                          <a:latin typeface="Times New Roman"/>
                          <a:ea typeface="Calibri"/>
                          <a:cs typeface="Arial"/>
                        </a:rPr>
                        <a:t>Cuites</a:t>
                      </a:r>
                      <a:endParaRPr lang="fr-FR" sz="1800" dirty="0">
                        <a:solidFill>
                          <a:srgbClr val="99330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2.16±0.09</a:t>
                      </a:r>
                      <a:r>
                        <a:rPr lang="fr-FR" sz="1800" b="1" baseline="30000" dirty="0">
                          <a:solidFill>
                            <a:srgbClr val="993300"/>
                          </a:solidFill>
                          <a:latin typeface="Times New Roman"/>
                          <a:ea typeface="Calibri"/>
                          <a:cs typeface="Arial"/>
                        </a:rPr>
                        <a:t> </a:t>
                      </a:r>
                      <a:r>
                        <a:rPr lang="fr-FR" sz="1800" b="1" dirty="0">
                          <a:solidFill>
                            <a:srgbClr val="993300"/>
                          </a:solidFill>
                          <a:latin typeface="Times New Roman"/>
                          <a:ea typeface="Calibri"/>
                          <a:cs typeface="Arial"/>
                        </a:rPr>
                        <a:t>a</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1.19±0.04 e</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1.3±0.01 de</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1.42±0.14</a:t>
                      </a:r>
                      <a:r>
                        <a:rPr lang="fr-FR" sz="1800" b="1" baseline="30000">
                          <a:solidFill>
                            <a:srgbClr val="993300"/>
                          </a:solidFill>
                          <a:latin typeface="Times New Roman"/>
                          <a:ea typeface="Calibri"/>
                          <a:cs typeface="Arial"/>
                        </a:rPr>
                        <a:t> </a:t>
                      </a:r>
                      <a:r>
                        <a:rPr lang="fr-FR" sz="1800" b="1">
                          <a:solidFill>
                            <a:srgbClr val="993300"/>
                          </a:solidFill>
                          <a:latin typeface="Times New Roman"/>
                          <a:ea typeface="Calibri"/>
                          <a:cs typeface="Arial"/>
                        </a:rPr>
                        <a:t>cd</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29854">
                <a:tc>
                  <a:txBody>
                    <a:bodyPr/>
                    <a:lstStyle/>
                    <a:p>
                      <a:pPr algn="ctr">
                        <a:lnSpc>
                          <a:spcPct val="115000"/>
                        </a:lnSpc>
                        <a:spcAft>
                          <a:spcPts val="0"/>
                        </a:spcAft>
                      </a:pPr>
                      <a:r>
                        <a:rPr lang="fr-FR" sz="1800" b="1" i="1" dirty="0">
                          <a:solidFill>
                            <a:srgbClr val="993300"/>
                          </a:solidFill>
                          <a:latin typeface="Times New Roman"/>
                          <a:ea typeface="Calibri"/>
                          <a:cs typeface="Arial"/>
                        </a:rPr>
                        <a:t>b*</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fr-FR" sz="1800">
                          <a:solidFill>
                            <a:srgbClr val="993300"/>
                          </a:solidFill>
                          <a:latin typeface="Times New Roman"/>
                          <a:ea typeface="Calibri"/>
                          <a:cs typeface="Arial"/>
                        </a:rPr>
                        <a:t>Crues</a:t>
                      </a:r>
                      <a:endParaRPr lang="fr-FR" sz="1800">
                        <a:solidFill>
                          <a:srgbClr val="99330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19.8±0.8 d</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14.2±0.2 a</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15.3±0.5 b</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17.7±0.4 d</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29854">
                <a:tc>
                  <a:txBody>
                    <a:bodyPr/>
                    <a:lstStyle/>
                    <a:p>
                      <a:pPr algn="ctr">
                        <a:lnSpc>
                          <a:spcPct val="115000"/>
                        </a:lnSpc>
                        <a:spcAft>
                          <a:spcPts val="0"/>
                        </a:spcAft>
                      </a:pPr>
                      <a:endParaRPr lang="fr-FR" sz="1800" b="1" dirty="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fr-FR" sz="1800">
                          <a:solidFill>
                            <a:srgbClr val="993300"/>
                          </a:solidFill>
                          <a:latin typeface="Times New Roman"/>
                          <a:ea typeface="Calibri"/>
                          <a:cs typeface="Arial"/>
                        </a:rPr>
                        <a:t>Cuites</a:t>
                      </a:r>
                      <a:endParaRPr lang="fr-FR" sz="1800">
                        <a:solidFill>
                          <a:srgbClr val="99330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20.4±0.5</a:t>
                      </a:r>
                      <a:r>
                        <a:rPr lang="fr-FR" sz="1800" b="1" baseline="30000" dirty="0">
                          <a:solidFill>
                            <a:srgbClr val="993300"/>
                          </a:solidFill>
                          <a:latin typeface="Times New Roman"/>
                          <a:ea typeface="Calibri"/>
                          <a:cs typeface="Arial"/>
                        </a:rPr>
                        <a:t> </a:t>
                      </a:r>
                      <a:r>
                        <a:rPr lang="fr-FR" sz="1800" b="1" dirty="0">
                          <a:solidFill>
                            <a:srgbClr val="993300"/>
                          </a:solidFill>
                          <a:latin typeface="Times New Roman"/>
                          <a:ea typeface="Calibri"/>
                          <a:cs typeface="Arial"/>
                        </a:rPr>
                        <a:t>e</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16.5±0.1</a:t>
                      </a:r>
                      <a:r>
                        <a:rPr lang="fr-FR" sz="1800" b="1" baseline="30000" dirty="0">
                          <a:solidFill>
                            <a:srgbClr val="993300"/>
                          </a:solidFill>
                          <a:latin typeface="Times New Roman"/>
                          <a:ea typeface="Calibri"/>
                          <a:cs typeface="Arial"/>
                        </a:rPr>
                        <a:t> </a:t>
                      </a:r>
                      <a:r>
                        <a:rPr lang="fr-FR" sz="1800" b="1" dirty="0">
                          <a:solidFill>
                            <a:srgbClr val="993300"/>
                          </a:solidFill>
                          <a:latin typeface="Times New Roman"/>
                          <a:ea typeface="Calibri"/>
                          <a:cs typeface="Arial"/>
                        </a:rPr>
                        <a:t>c</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15.7±0.1 b</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17.5±0.3 d</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29854">
                <a:tc>
                  <a:txBody>
                    <a:bodyPr/>
                    <a:lstStyle/>
                    <a:p>
                      <a:pPr algn="ctr">
                        <a:lnSpc>
                          <a:spcPct val="115000"/>
                        </a:lnSpc>
                        <a:spcAft>
                          <a:spcPts val="0"/>
                        </a:spcAft>
                      </a:pPr>
                      <a:r>
                        <a:rPr lang="fr-FR" sz="1800" b="1" i="1" dirty="0">
                          <a:solidFill>
                            <a:srgbClr val="993300"/>
                          </a:solidFill>
                          <a:latin typeface="Times New Roman"/>
                          <a:ea typeface="Calibri"/>
                          <a:cs typeface="Arial"/>
                        </a:rPr>
                        <a:t>ΔE*</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fr-FR" sz="1800">
                          <a:solidFill>
                            <a:srgbClr val="993300"/>
                          </a:solidFill>
                          <a:latin typeface="Times New Roman"/>
                          <a:ea typeface="Calibri"/>
                          <a:cs typeface="Arial"/>
                        </a:rPr>
                        <a:t>Crues</a:t>
                      </a:r>
                      <a:endParaRPr lang="fr-FR" sz="1800">
                        <a:solidFill>
                          <a:srgbClr val="99330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3.8</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2.5</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0.7</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29854">
                <a:tc>
                  <a:txBody>
                    <a:bodyPr/>
                    <a:lstStyle/>
                    <a:p>
                      <a:pPr algn="ctr">
                        <a:lnSpc>
                          <a:spcPct val="115000"/>
                        </a:lnSpc>
                        <a:spcAft>
                          <a:spcPts val="0"/>
                        </a:spcAft>
                      </a:pPr>
                      <a:endParaRPr lang="fr-FR" sz="1800" dirty="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80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a:solidFill>
                            <a:srgbClr val="993300"/>
                          </a:solidFill>
                          <a:latin typeface="Times New Roman"/>
                          <a:ea typeface="Calibri"/>
                          <a:cs typeface="Arial"/>
                        </a:rPr>
                        <a:t>Cuites</a:t>
                      </a:r>
                      <a:endParaRPr lang="fr-FR" sz="1800" dirty="0">
                        <a:solidFill>
                          <a:srgbClr val="99330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a:solidFill>
                            <a:srgbClr val="993300"/>
                          </a:solidFill>
                          <a:latin typeface="Times New Roman"/>
                          <a:ea typeface="Calibri"/>
                          <a:cs typeface="Arial"/>
                        </a:rPr>
                        <a:t>--</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993300"/>
                          </a:solidFill>
                          <a:latin typeface="Times New Roman"/>
                          <a:ea typeface="Calibri"/>
                          <a:cs typeface="Arial"/>
                        </a:rPr>
                        <a:t>5.1</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993300"/>
                          </a:solidFill>
                          <a:latin typeface="Times New Roman"/>
                          <a:ea typeface="Calibri"/>
                          <a:cs typeface="Arial"/>
                        </a:rPr>
                        <a:t>4.8</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993300"/>
                          </a:solidFill>
                          <a:latin typeface="Times New Roman"/>
                          <a:ea typeface="Calibri"/>
                          <a:cs typeface="Arial"/>
                        </a:rPr>
                        <a:t>4.0</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3" name="Espace réservé du numéro de diapositive 12"/>
          <p:cNvSpPr>
            <a:spLocks noGrp="1"/>
          </p:cNvSpPr>
          <p:nvPr>
            <p:ph type="sldNum" sz="quarter" idx="12"/>
          </p:nvPr>
        </p:nvSpPr>
        <p:spPr>
          <a:xfrm>
            <a:off x="7046912" y="6592267"/>
            <a:ext cx="2133600" cy="365125"/>
          </a:xfrm>
        </p:spPr>
        <p:txBody>
          <a:bodyPr/>
          <a:lstStyle/>
          <a:p>
            <a:fld id="{595DA4C4-1FAB-46A1-BC97-01521FB48311}" type="slidenum">
              <a:rPr lang="es-ES" smtClean="0"/>
              <a:pPr/>
              <a:t>59</a:t>
            </a:fld>
            <a:endParaRPr lang="es-ES" dirty="0"/>
          </a:p>
        </p:txBody>
      </p:sp>
      <p:grpSp>
        <p:nvGrpSpPr>
          <p:cNvPr id="22" name="Groupe 21"/>
          <p:cNvGrpSpPr/>
          <p:nvPr/>
        </p:nvGrpSpPr>
        <p:grpSpPr>
          <a:xfrm>
            <a:off x="683568" y="1556792"/>
            <a:ext cx="7776864" cy="1440160"/>
            <a:chOff x="683568" y="3356992"/>
            <a:chExt cx="7776864" cy="1440160"/>
          </a:xfrm>
        </p:grpSpPr>
        <p:grpSp>
          <p:nvGrpSpPr>
            <p:cNvPr id="12" name="Groupe 11"/>
            <p:cNvGrpSpPr/>
            <p:nvPr/>
          </p:nvGrpSpPr>
          <p:grpSpPr>
            <a:xfrm>
              <a:off x="683568" y="3356992"/>
              <a:ext cx="7776864" cy="1440160"/>
              <a:chOff x="971600" y="1556792"/>
              <a:chExt cx="7776864" cy="2664296"/>
            </a:xfrm>
          </p:grpSpPr>
          <p:grpSp>
            <p:nvGrpSpPr>
              <p:cNvPr id="14" name="Groupe 14"/>
              <p:cNvGrpSpPr/>
              <p:nvPr/>
            </p:nvGrpSpPr>
            <p:grpSpPr>
              <a:xfrm>
                <a:off x="971600" y="1556792"/>
                <a:ext cx="7776864" cy="2664296"/>
                <a:chOff x="1187624" y="2852936"/>
                <a:chExt cx="7128789" cy="1224136"/>
              </a:xfrm>
            </p:grpSpPr>
            <p:grpSp>
              <p:nvGrpSpPr>
                <p:cNvPr id="16" name="Groupe 12"/>
                <p:cNvGrpSpPr/>
                <p:nvPr/>
              </p:nvGrpSpPr>
              <p:grpSpPr>
                <a:xfrm>
                  <a:off x="1187624" y="2852936"/>
                  <a:ext cx="7128789" cy="1224136"/>
                  <a:chOff x="1331640" y="4941168"/>
                  <a:chExt cx="6696744" cy="1368152"/>
                </a:xfrm>
              </p:grpSpPr>
              <p:sp>
                <p:nvSpPr>
                  <p:cNvPr id="18" name="Rectangle à coins arrondis 17"/>
                  <p:cNvSpPr/>
                  <p:nvPr/>
                </p:nvSpPr>
                <p:spPr>
                  <a:xfrm>
                    <a:off x="1331640" y="4941168"/>
                    <a:ext cx="6696744" cy="1368152"/>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             </a:t>
                    </a:r>
                    <a:endParaRPr lang="fr-FR" sz="2000" b="1" dirty="0">
                      <a:solidFill>
                        <a:srgbClr val="996633"/>
                      </a:solidFill>
                      <a:latin typeface="Times New Roman" pitchFamily="18" charset="0"/>
                      <a:cs typeface="Times New Roman" pitchFamily="18" charset="0"/>
                    </a:endParaRPr>
                  </a:p>
                </p:txBody>
              </p:sp>
              <p:pic>
                <p:nvPicPr>
                  <p:cNvPr id="19" name="Picture 4" descr="Résultat de recherche d'images"/>
                  <p:cNvPicPr>
                    <a:picLocks noChangeAspect="1" noChangeArrowheads="1"/>
                  </p:cNvPicPr>
                  <p:nvPr/>
                </p:nvPicPr>
                <p:blipFill>
                  <a:blip r:embed="rId5" cstate="print"/>
                  <a:srcRect/>
                  <a:stretch>
                    <a:fillRect/>
                  </a:stretch>
                </p:blipFill>
                <p:spPr bwMode="auto">
                  <a:xfrm>
                    <a:off x="1455655" y="5157191"/>
                    <a:ext cx="744082"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7" name="Rectangle 1"/>
                <p:cNvSpPr>
                  <a:spLocks noChangeArrowheads="1"/>
                </p:cNvSpPr>
                <p:nvPr/>
              </p:nvSpPr>
              <p:spPr bwMode="auto">
                <a:xfrm>
                  <a:off x="2267744" y="3268435"/>
                  <a:ext cx="568761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rgbClr val="CC6600"/>
                    </a:solidFill>
                    <a:effectLst/>
                    <a:latin typeface="Arial" pitchFamily="34" charset="0"/>
                    <a:cs typeface="Arial" pitchFamily="34" charset="0"/>
                  </a:endParaRPr>
                </a:p>
              </p:txBody>
            </p:sp>
          </p:grpSp>
          <p:sp>
            <p:nvSpPr>
              <p:cNvPr id="15" name="Rectangle 14"/>
              <p:cNvSpPr/>
              <p:nvPr/>
            </p:nvSpPr>
            <p:spPr>
              <a:xfrm>
                <a:off x="1835696" y="1628798"/>
                <a:ext cx="6840760" cy="414100"/>
              </a:xfrm>
              <a:prstGeom prst="rect">
                <a:avLst/>
              </a:prstGeom>
            </p:spPr>
            <p:txBody>
              <a:bodyPr wrap="square">
                <a:spAutoFit/>
              </a:bodyPr>
              <a:lstStyle/>
              <a:p>
                <a:pPr algn="just">
                  <a:buFont typeface="Wingdings" pitchFamily="2" charset="2"/>
                  <a:buChar char="Ø"/>
                </a:pPr>
                <a:endParaRPr lang="fr-FR" b="1" dirty="0" smtClean="0">
                  <a:solidFill>
                    <a:srgbClr val="CC6600"/>
                  </a:solidFill>
                  <a:latin typeface="Times New Roman" pitchFamily="18" charset="0"/>
                  <a:cs typeface="Times New Roman" pitchFamily="18" charset="0"/>
                </a:endParaRPr>
              </a:p>
            </p:txBody>
          </p:sp>
        </p:grpSp>
        <p:sp>
          <p:nvSpPr>
            <p:cNvPr id="21" name="Rectangle 20"/>
            <p:cNvSpPr/>
            <p:nvPr/>
          </p:nvSpPr>
          <p:spPr>
            <a:xfrm>
              <a:off x="1835696" y="3573016"/>
              <a:ext cx="6336704" cy="1015663"/>
            </a:xfrm>
            <a:prstGeom prst="rect">
              <a:avLst/>
            </a:prstGeom>
          </p:spPr>
          <p:txBody>
            <a:bodyPr wrap="square">
              <a:spAutoFit/>
            </a:bodyPr>
            <a:lstStyle/>
            <a:p>
              <a:pPr algn="ctr">
                <a:buFont typeface="Wingdings" pitchFamily="2" charset="2"/>
                <a:buChar char="Ø"/>
              </a:pPr>
              <a:r>
                <a:rPr lang="fr-FR" sz="2000" dirty="0" smtClean="0">
                  <a:solidFill>
                    <a:srgbClr val="993300"/>
                  </a:solidFill>
                  <a:latin typeface="Times New Roman" pitchFamily="18" charset="0"/>
                  <a:cs typeface="Times New Roman" pitchFamily="18" charset="0"/>
                </a:rPr>
                <a:t>L’augmentation de la rougeur peut être due à l'évolution de la réaction de Maillard au cours du cycle de séchage des pâtes alimentaires</a:t>
              </a:r>
              <a:r>
                <a:rPr lang="fr-FR" sz="2000" dirty="0" smtClean="0">
                  <a:solidFill>
                    <a:srgbClr val="996633"/>
                  </a:solidFill>
                  <a:latin typeface="Times New Roman" pitchFamily="18" charset="0"/>
                  <a:cs typeface="Times New Roman" pitchFamily="18" charset="0"/>
                </a:rPr>
                <a:t>. </a:t>
              </a:r>
              <a:endParaRPr lang="fr-FR" sz="2000" dirty="0">
                <a:solidFill>
                  <a:srgbClr val="996633"/>
                </a:solidFill>
                <a:latin typeface="Times New Roman" pitchFamily="18" charset="0"/>
                <a:cs typeface="Times New Roman" pitchFamily="18" charset="0"/>
              </a:endParaRPr>
            </a:p>
          </p:txBody>
        </p:sp>
      </p:grpSp>
      <p:sp>
        <p:nvSpPr>
          <p:cNvPr id="23" name="Bouée 22"/>
          <p:cNvSpPr/>
          <p:nvPr/>
        </p:nvSpPr>
        <p:spPr>
          <a:xfrm>
            <a:off x="4742806" y="3573016"/>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24" name="Bouée 23"/>
          <p:cNvSpPr/>
          <p:nvPr/>
        </p:nvSpPr>
        <p:spPr>
          <a:xfrm>
            <a:off x="6110958" y="3573016"/>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25" name="Bouée 24"/>
          <p:cNvSpPr/>
          <p:nvPr/>
        </p:nvSpPr>
        <p:spPr>
          <a:xfrm>
            <a:off x="7407102" y="3573016"/>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26" name="Bouée 25"/>
          <p:cNvSpPr/>
          <p:nvPr/>
        </p:nvSpPr>
        <p:spPr>
          <a:xfrm>
            <a:off x="7452320" y="4869160"/>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27" name="Bouée 26"/>
          <p:cNvSpPr/>
          <p:nvPr/>
        </p:nvSpPr>
        <p:spPr>
          <a:xfrm>
            <a:off x="3275856" y="5301208"/>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28" name="Bouée 27"/>
          <p:cNvSpPr/>
          <p:nvPr/>
        </p:nvSpPr>
        <p:spPr>
          <a:xfrm>
            <a:off x="4716016" y="5301208"/>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29" name="Bouée 28"/>
          <p:cNvSpPr/>
          <p:nvPr/>
        </p:nvSpPr>
        <p:spPr>
          <a:xfrm>
            <a:off x="5004048" y="6165304"/>
            <a:ext cx="837306" cy="564270"/>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to="" calcmode="lin" valueType="num">
                                      <p:cBhvr>
                                        <p:cTn id="17" dur="1" fill="hold"/>
                                        <p:tgtEl>
                                          <p:spTgt spid="23"/>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to="" calcmode="lin" valueType="num">
                                      <p:cBhvr>
                                        <p:cTn id="20" dur="1" fill="hold"/>
                                        <p:tgtEl>
                                          <p:spTgt spid="24"/>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to="" calcmode="lin" valueType="num">
                                      <p:cBhvr>
                                        <p:cTn id="23" dur="1" fill="hold"/>
                                        <p:tgtEl>
                                          <p:spTgt spid="25"/>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to="" calcmode="lin" valueType="num">
                                      <p:cBhvr>
                                        <p:cTn id="28" dur="1" fill="hold"/>
                                        <p:tgtEl>
                                          <p:spTgt spid="26"/>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to="" calcmode="lin" valueType="num">
                                      <p:cBhvr>
                                        <p:cTn id="33" dur="1" fill="hold"/>
                                        <p:tgtEl>
                                          <p:spTgt spid="27"/>
                                        </p:tgtEl>
                                        <p:attrNameLst>
                                          <p:attrName/>
                                        </p:attrNameLst>
                                      </p:cBhvr>
                                    </p:anim>
                                  </p:childTnLst>
                                </p:cTn>
                              </p:par>
                              <p:par>
                                <p:cTn id="34" presetID="24"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 to="" calcmode="lin" valueType="num">
                                      <p:cBhvr>
                                        <p:cTn id="36" dur="1" fill="hold"/>
                                        <p:tgtEl>
                                          <p:spTgt spid="28"/>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to="" calcmode="lin" valueType="num">
                                      <p:cBhvr>
                                        <p:cTn id="41" dur="1" fill="hold"/>
                                        <p:tgtEl>
                                          <p:spTgt spid="29"/>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diamond(in)">
                                      <p:cBhvr>
                                        <p:cTn id="4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animBg="1"/>
      <p:bldP spid="24" grpId="0" animBg="1"/>
      <p:bldP spid="25" grpId="0" animBg="1"/>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0" y="-27383"/>
            <a:ext cx="9144000" cy="936103"/>
            <a:chOff x="0" y="-27383"/>
            <a:chExt cx="9144000" cy="936103"/>
          </a:xfrm>
        </p:grpSpPr>
        <p:sp>
          <p:nvSpPr>
            <p:cNvPr id="12" name="Rectangle 11"/>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14"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15"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16" name="Rectangle 15"/>
          <p:cNvSpPr/>
          <p:nvPr/>
        </p:nvSpPr>
        <p:spPr>
          <a:xfrm>
            <a:off x="0"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Introduction</a:t>
            </a:r>
            <a:endParaRPr lang="fr-FR" sz="2400" dirty="0">
              <a:solidFill>
                <a:srgbClr val="996633"/>
              </a:solidFill>
              <a:latin typeface="Times New Roman" pitchFamily="18" charset="0"/>
              <a:cs typeface="Times New Roman" pitchFamily="18" charset="0"/>
            </a:endParaRPr>
          </a:p>
        </p:txBody>
      </p:sp>
      <p:graphicFrame>
        <p:nvGraphicFramePr>
          <p:cNvPr id="17" name="Diagramme 16"/>
          <p:cNvGraphicFramePr/>
          <p:nvPr/>
        </p:nvGraphicFramePr>
        <p:xfrm>
          <a:off x="971600" y="1412776"/>
          <a:ext cx="7272808" cy="4680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Espace réservé du numéro de diapositive 17"/>
          <p:cNvSpPr>
            <a:spLocks noGrp="1"/>
          </p:cNvSpPr>
          <p:nvPr>
            <p:ph type="sldNum" sz="quarter" idx="12"/>
          </p:nvPr>
        </p:nvSpPr>
        <p:spPr/>
        <p:txBody>
          <a:bodyPr/>
          <a:lstStyle/>
          <a:p>
            <a:fld id="{595DA4C4-1FAB-46A1-BC97-01521FB48311}" type="slidenum">
              <a:rPr lang="es-ES" smtClean="0"/>
              <a:pPr/>
              <a:t>6</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to="" calcmode="lin" valueType="num">
                                      <p:cBhvr>
                                        <p:cTn id="7"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5"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7"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8"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9" name="Text Box 10"/>
          <p:cNvSpPr txBox="1">
            <a:spLocks noChangeArrowheads="1"/>
          </p:cNvSpPr>
          <p:nvPr/>
        </p:nvSpPr>
        <p:spPr bwMode="auto">
          <a:xfrm>
            <a:off x="251520" y="1023119"/>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Couleur  des pâtes fraiches</a:t>
            </a:r>
          </a:p>
        </p:txBody>
      </p:sp>
      <p:graphicFrame>
        <p:nvGraphicFramePr>
          <p:cNvPr id="10" name="Tableau 9"/>
          <p:cNvGraphicFramePr>
            <a:graphicFrameLocks noGrp="1"/>
          </p:cNvGraphicFramePr>
          <p:nvPr/>
        </p:nvGraphicFramePr>
        <p:xfrm>
          <a:off x="251520" y="1700808"/>
          <a:ext cx="8712968" cy="4920827"/>
        </p:xfrm>
        <a:graphic>
          <a:graphicData uri="http://schemas.openxmlformats.org/drawingml/2006/table">
            <a:tbl>
              <a:tblPr/>
              <a:tblGrid>
                <a:gridCol w="1550389"/>
                <a:gridCol w="232370"/>
                <a:gridCol w="851872"/>
                <a:gridCol w="1550389"/>
                <a:gridCol w="1540637"/>
                <a:gridCol w="1540637"/>
                <a:gridCol w="1446674"/>
              </a:tblGrid>
              <a:tr h="312251">
                <a:tc>
                  <a:txBody>
                    <a:bodyPr/>
                    <a:lstStyle/>
                    <a:p>
                      <a:pPr>
                        <a:lnSpc>
                          <a:spcPct val="115000"/>
                        </a:lnSpc>
                        <a:spcAft>
                          <a:spcPts val="0"/>
                        </a:spcAft>
                      </a:pPr>
                      <a:r>
                        <a:rPr lang="fr-FR" sz="1800" b="1" dirty="0">
                          <a:solidFill>
                            <a:schemeClr val="bg1"/>
                          </a:solidFill>
                          <a:latin typeface="Times New Roman"/>
                          <a:ea typeface="Calibri"/>
                          <a:cs typeface="Arial"/>
                        </a:rPr>
                        <a:t>Paramètres</a:t>
                      </a:r>
                      <a:endParaRPr lang="fr-FR" sz="18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9933"/>
                    </a:solidFill>
                  </a:tcPr>
                </a:tc>
                <a:tc gridSpan="2">
                  <a:txBody>
                    <a:bodyPr/>
                    <a:lstStyle/>
                    <a:p>
                      <a:pPr algn="ctr">
                        <a:lnSpc>
                          <a:spcPct val="115000"/>
                        </a:lnSpc>
                        <a:spcAft>
                          <a:spcPts val="0"/>
                        </a:spcAft>
                      </a:pPr>
                      <a:r>
                        <a:rPr lang="fr-FR" sz="1800" b="1">
                          <a:solidFill>
                            <a:schemeClr val="bg1"/>
                          </a:solidFill>
                          <a:latin typeface="Times New Roman"/>
                          <a:ea typeface="Calibri"/>
                          <a:cs typeface="Arial"/>
                        </a:rPr>
                        <a:t>Cuisson</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9933"/>
                    </a:solidFill>
                  </a:tcPr>
                </a:tc>
                <a:tc hMerge="1">
                  <a:txBody>
                    <a:bodyPr/>
                    <a:lstStyle/>
                    <a:p>
                      <a:endParaRPr lang="fr-FR"/>
                    </a:p>
                  </a:txBody>
                  <a:tcPr/>
                </a:tc>
                <a:tc gridSpan="4">
                  <a:txBody>
                    <a:bodyPr/>
                    <a:lstStyle/>
                    <a:p>
                      <a:pPr marL="1125220">
                        <a:lnSpc>
                          <a:spcPct val="115000"/>
                        </a:lnSpc>
                        <a:spcAft>
                          <a:spcPts val="0"/>
                        </a:spcAft>
                      </a:pPr>
                      <a:r>
                        <a:rPr lang="fr-FR" sz="1800" b="1" dirty="0">
                          <a:solidFill>
                            <a:schemeClr val="bg1"/>
                          </a:solidFill>
                          <a:latin typeface="Times New Roman"/>
                          <a:ea typeface="Calibri"/>
                          <a:cs typeface="Arial"/>
                        </a:rPr>
                        <a:t>Formulations    (%   de substitution)</a:t>
                      </a:r>
                      <a:endParaRPr lang="fr-FR" sz="18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9933"/>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312251">
                <a:tc rowSpan="2">
                  <a:txBody>
                    <a:bodyPr/>
                    <a:lstStyle/>
                    <a:p>
                      <a:pPr>
                        <a:lnSpc>
                          <a:spcPct val="115000"/>
                        </a:lnSpc>
                        <a:spcAft>
                          <a:spcPts val="0"/>
                        </a:spcAft>
                      </a:pPr>
                      <a:endParaRPr lang="fr-FR"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933"/>
                    </a:solidFill>
                  </a:tcPr>
                </a:tc>
                <a:tc rowSpan="2">
                  <a:txBody>
                    <a:bodyPr/>
                    <a:lstStyle/>
                    <a:p>
                      <a:pPr algn="ctr">
                        <a:lnSpc>
                          <a:spcPct val="115000"/>
                        </a:lnSpc>
                        <a:spcAft>
                          <a:spcPts val="0"/>
                        </a:spcAft>
                      </a:pPr>
                      <a:endParaRPr lang="fr-FR"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9933"/>
                    </a:solidFill>
                  </a:tcPr>
                </a:tc>
                <a:tc rowSpan="2">
                  <a:txBody>
                    <a:bodyPr/>
                    <a:lstStyle/>
                    <a:p>
                      <a:pPr algn="ctr">
                        <a:lnSpc>
                          <a:spcPct val="115000"/>
                        </a:lnSpc>
                        <a:spcAft>
                          <a:spcPts val="0"/>
                        </a:spcAft>
                      </a:pPr>
                      <a:endParaRPr lang="fr-FR" sz="1800" dirty="0">
                        <a:solidFill>
                          <a:schemeClr val="bg1"/>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endParaRPr lang="fr-FR" sz="18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endParaRPr lang="fr-FR" sz="1800" dirty="0">
                        <a:solidFill>
                          <a:schemeClr val="bg1"/>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endParaRPr lang="fr-FR" sz="1800" dirty="0">
                        <a:solidFill>
                          <a:schemeClr val="bg1"/>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endParaRPr lang="fr-FR" sz="1800">
                        <a:solidFill>
                          <a:schemeClr val="bg1"/>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933"/>
                    </a:solidFill>
                  </a:tcPr>
                </a:tc>
              </a:tr>
              <a:tr h="312251">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1800" b="1">
                          <a:solidFill>
                            <a:schemeClr val="bg1"/>
                          </a:solidFill>
                          <a:latin typeface="Times New Roman"/>
                          <a:ea typeface="Calibri"/>
                          <a:cs typeface="Arial"/>
                        </a:rPr>
                        <a:t>0%</a:t>
                      </a:r>
                      <a:endParaRPr lang="fr-FR" sz="18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fr-FR" sz="1800" b="1" dirty="0">
                          <a:solidFill>
                            <a:schemeClr val="bg1"/>
                          </a:solidFill>
                          <a:latin typeface="Times New Roman"/>
                          <a:ea typeface="Calibri"/>
                          <a:cs typeface="Arial"/>
                        </a:rPr>
                        <a:t>10%</a:t>
                      </a:r>
                      <a:endParaRPr lang="fr-FR" sz="18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fr-FR" sz="1800" b="1" dirty="0">
                          <a:solidFill>
                            <a:schemeClr val="bg1"/>
                          </a:solidFill>
                          <a:latin typeface="Times New Roman"/>
                          <a:ea typeface="Calibri"/>
                          <a:cs typeface="Arial"/>
                        </a:rPr>
                        <a:t>30%</a:t>
                      </a:r>
                      <a:endParaRPr lang="fr-FR" sz="18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fr-FR" sz="1800" b="1" dirty="0">
                          <a:solidFill>
                            <a:schemeClr val="bg1"/>
                          </a:solidFill>
                          <a:latin typeface="Times New Roman"/>
                          <a:ea typeface="Calibri"/>
                          <a:cs typeface="Arial"/>
                        </a:rPr>
                        <a:t>50%</a:t>
                      </a:r>
                      <a:endParaRPr lang="fr-FR" sz="18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r>
              <a:tr h="312251">
                <a:tc>
                  <a:txBody>
                    <a:bodyPr/>
                    <a:lstStyle/>
                    <a:p>
                      <a:pPr algn="ctr">
                        <a:lnSpc>
                          <a:spcPct val="115000"/>
                        </a:lnSpc>
                        <a:spcAft>
                          <a:spcPts val="0"/>
                        </a:spcAft>
                      </a:pPr>
                      <a:endParaRPr lang="fr-FR"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fr-F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fr-FR" sz="1600">
                        <a:solidFill>
                          <a:schemeClr val="bg1"/>
                        </a:solidFill>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fr-F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fr-F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fr-FR"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fr-FR"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12251">
                <a:tc>
                  <a:txBody>
                    <a:bodyPr/>
                    <a:lstStyle/>
                    <a:p>
                      <a:pPr algn="ctr">
                        <a:lnSpc>
                          <a:spcPct val="115000"/>
                        </a:lnSpc>
                        <a:spcAft>
                          <a:spcPts val="0"/>
                        </a:spcAft>
                      </a:pPr>
                      <a:r>
                        <a:rPr lang="fr-FR" sz="1800" b="1" i="1" dirty="0">
                          <a:solidFill>
                            <a:srgbClr val="993300"/>
                          </a:solidFill>
                          <a:latin typeface="Times New Roman"/>
                          <a:ea typeface="Calibri"/>
                          <a:cs typeface="Arial"/>
                        </a:rPr>
                        <a:t>L*</a:t>
                      </a:r>
                      <a:endParaRPr lang="fr-FR" sz="1800" b="1" i="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dirty="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fr-FR" sz="1800" dirty="0">
                          <a:solidFill>
                            <a:srgbClr val="993300"/>
                          </a:solidFill>
                          <a:latin typeface="Times New Roman"/>
                          <a:ea typeface="Calibri"/>
                          <a:cs typeface="Arial"/>
                        </a:rPr>
                        <a:t>Crues</a:t>
                      </a:r>
                      <a:endParaRPr lang="fr-FR" sz="1800" dirty="0">
                        <a:solidFill>
                          <a:srgbClr val="99330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87.27±2 ab</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83.64±4.9 c</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85.01±0.5 bc</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83.69±1.15 c</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2251">
                <a:tc>
                  <a:txBody>
                    <a:bodyPr/>
                    <a:lstStyle/>
                    <a:p>
                      <a:pPr algn="ctr">
                        <a:lnSpc>
                          <a:spcPct val="115000"/>
                        </a:lnSpc>
                        <a:spcAft>
                          <a:spcPts val="0"/>
                        </a:spcAft>
                      </a:pPr>
                      <a:endParaRPr lang="fr-FR" sz="1800" b="1" i="1">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fr-FR" sz="1800" dirty="0">
                          <a:solidFill>
                            <a:srgbClr val="993300"/>
                          </a:solidFill>
                          <a:latin typeface="Times New Roman"/>
                          <a:ea typeface="Calibri"/>
                          <a:cs typeface="Arial"/>
                        </a:rPr>
                        <a:t>Cuites</a:t>
                      </a:r>
                      <a:endParaRPr lang="fr-FR" sz="1800" dirty="0">
                        <a:solidFill>
                          <a:srgbClr val="99330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89.61±0.18 a</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smtClean="0">
                          <a:solidFill>
                            <a:srgbClr val="993300"/>
                          </a:solidFill>
                          <a:latin typeface="Times New Roman"/>
                          <a:ea typeface="Calibri"/>
                          <a:cs typeface="Arial"/>
                        </a:rPr>
                        <a:t>86.83±0.2 </a:t>
                      </a:r>
                      <a:r>
                        <a:rPr lang="fr-FR" sz="1800" b="1" dirty="0">
                          <a:solidFill>
                            <a:srgbClr val="993300"/>
                          </a:solidFill>
                          <a:latin typeface="Times New Roman"/>
                          <a:ea typeface="Calibri"/>
                          <a:cs typeface="Arial"/>
                        </a:rPr>
                        <a:t>abc</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84.79±0.45 bc</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83.75±0.5 c</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07284">
                <a:tc>
                  <a:txBody>
                    <a:bodyPr/>
                    <a:lstStyle/>
                    <a:p>
                      <a:pPr algn="ctr">
                        <a:lnSpc>
                          <a:spcPct val="150000"/>
                        </a:lnSpc>
                        <a:spcAft>
                          <a:spcPts val="0"/>
                        </a:spcAft>
                      </a:pPr>
                      <a:endParaRPr lang="fr-FR" sz="1800" b="1" i="1">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endParaRPr lang="fr-FR" sz="180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endParaRPr lang="fr-FR" sz="1800">
                        <a:solidFill>
                          <a:srgbClr val="993300"/>
                        </a:solidFill>
                        <a:latin typeface="Times New Roman"/>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endParaRPr lang="fr-FR" sz="1800" b="1" dirty="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endParaRPr lang="fr-FR" sz="1800" b="1" dirty="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endParaRPr lang="fr-FR" sz="1800" b="1">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endParaRPr lang="fr-FR" sz="1800" b="1">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2251">
                <a:tc>
                  <a:txBody>
                    <a:bodyPr/>
                    <a:lstStyle/>
                    <a:p>
                      <a:pPr algn="ctr">
                        <a:lnSpc>
                          <a:spcPct val="115000"/>
                        </a:lnSpc>
                        <a:spcAft>
                          <a:spcPts val="0"/>
                        </a:spcAft>
                      </a:pPr>
                      <a:r>
                        <a:rPr lang="fr-FR" sz="1800" b="1" i="1" dirty="0">
                          <a:solidFill>
                            <a:srgbClr val="993300"/>
                          </a:solidFill>
                          <a:latin typeface="Times New Roman"/>
                          <a:ea typeface="Calibri"/>
                          <a:cs typeface="Arial"/>
                        </a:rPr>
                        <a:t>a*</a:t>
                      </a:r>
                      <a:endParaRPr lang="fr-FR" sz="1800" b="1" i="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fr-FR" sz="1800">
                          <a:solidFill>
                            <a:srgbClr val="993300"/>
                          </a:solidFill>
                          <a:latin typeface="Times New Roman"/>
                          <a:ea typeface="Calibri"/>
                          <a:cs typeface="Arial"/>
                        </a:rPr>
                        <a:t>Crues</a:t>
                      </a:r>
                      <a:endParaRPr lang="fr-FR" sz="1800">
                        <a:solidFill>
                          <a:srgbClr val="99330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3.64±0.1 a</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1.32±0.09 b</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1.83±0.2 f</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1.71±0.11 de</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2251">
                <a:tc>
                  <a:txBody>
                    <a:bodyPr/>
                    <a:lstStyle/>
                    <a:p>
                      <a:pPr algn="ctr">
                        <a:lnSpc>
                          <a:spcPct val="115000"/>
                        </a:lnSpc>
                        <a:spcAft>
                          <a:spcPts val="0"/>
                        </a:spcAft>
                      </a:pPr>
                      <a:endParaRPr lang="fr-FR" sz="1800" b="1" i="1" dirty="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fr-FR" sz="1800">
                          <a:solidFill>
                            <a:srgbClr val="993300"/>
                          </a:solidFill>
                          <a:latin typeface="Times New Roman"/>
                          <a:ea typeface="Calibri"/>
                          <a:cs typeface="Arial"/>
                        </a:rPr>
                        <a:t>Cuites</a:t>
                      </a:r>
                      <a:endParaRPr lang="fr-FR" sz="1800">
                        <a:solidFill>
                          <a:srgbClr val="99330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3.64±0.06 a</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1.45±0.06 </a:t>
                      </a:r>
                      <a:r>
                        <a:rPr lang="fr-FR" sz="1800" b="1" dirty="0" err="1">
                          <a:solidFill>
                            <a:srgbClr val="993300"/>
                          </a:solidFill>
                          <a:latin typeface="Times New Roman"/>
                          <a:ea typeface="Calibri"/>
                          <a:cs typeface="Arial"/>
                        </a:rPr>
                        <a:t>bc</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1.57±0.03 cd</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1.72±0.08 de</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07284">
                <a:tc>
                  <a:txBody>
                    <a:bodyPr/>
                    <a:lstStyle/>
                    <a:p>
                      <a:pPr algn="ctr">
                        <a:lnSpc>
                          <a:spcPct val="150000"/>
                        </a:lnSpc>
                        <a:spcAft>
                          <a:spcPts val="0"/>
                        </a:spcAft>
                      </a:pPr>
                      <a:endParaRPr lang="fr-FR" sz="1800" b="1" i="1" dirty="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endParaRPr lang="fr-FR" sz="180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endParaRPr lang="fr-FR" sz="1800">
                        <a:solidFill>
                          <a:srgbClr val="993300"/>
                        </a:solidFill>
                        <a:latin typeface="Times New Roman"/>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endParaRPr lang="fr-FR" sz="1800" b="1">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endParaRPr lang="fr-FR" sz="1800" b="1" dirty="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endParaRPr lang="fr-FR" sz="1800" b="1">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endParaRPr lang="fr-FR" sz="1800" b="1">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2251">
                <a:tc>
                  <a:txBody>
                    <a:bodyPr/>
                    <a:lstStyle/>
                    <a:p>
                      <a:pPr algn="ctr">
                        <a:lnSpc>
                          <a:spcPct val="115000"/>
                        </a:lnSpc>
                        <a:spcAft>
                          <a:spcPts val="0"/>
                        </a:spcAft>
                      </a:pPr>
                      <a:r>
                        <a:rPr lang="fr-FR" sz="1800" b="1" i="1" dirty="0">
                          <a:solidFill>
                            <a:srgbClr val="993300"/>
                          </a:solidFill>
                          <a:latin typeface="Times New Roman"/>
                          <a:ea typeface="Calibri"/>
                          <a:cs typeface="Arial"/>
                        </a:rPr>
                        <a:t>b*</a:t>
                      </a:r>
                      <a:endParaRPr lang="fr-FR" sz="1800" b="1" i="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fr-FR" sz="1800">
                          <a:solidFill>
                            <a:srgbClr val="993300"/>
                          </a:solidFill>
                          <a:latin typeface="Times New Roman"/>
                          <a:ea typeface="Calibri"/>
                          <a:cs typeface="Arial"/>
                        </a:rPr>
                        <a:t>Crues</a:t>
                      </a:r>
                      <a:endParaRPr lang="fr-FR" sz="1800">
                        <a:solidFill>
                          <a:srgbClr val="99330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21.33±2.3 a</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12.6±0.27 b</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16.6±0.9 c</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16.72±0.58 c</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2251">
                <a:tc>
                  <a:txBody>
                    <a:bodyPr/>
                    <a:lstStyle/>
                    <a:p>
                      <a:pPr algn="ctr">
                        <a:lnSpc>
                          <a:spcPct val="115000"/>
                        </a:lnSpc>
                        <a:spcAft>
                          <a:spcPts val="0"/>
                        </a:spcAft>
                      </a:pPr>
                      <a:endParaRPr lang="fr-FR" sz="1800" b="1" i="1" dirty="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fr-FR" sz="1800">
                          <a:solidFill>
                            <a:srgbClr val="993300"/>
                          </a:solidFill>
                          <a:latin typeface="Times New Roman"/>
                          <a:ea typeface="Calibri"/>
                          <a:cs typeface="Arial"/>
                        </a:rPr>
                        <a:t>Cuites</a:t>
                      </a:r>
                      <a:endParaRPr lang="fr-FR" sz="1800">
                        <a:solidFill>
                          <a:srgbClr val="99330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19.88±0.52 a</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11.88±0.11 b</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13.23±0.4 b</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15.14±0.89 c</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2251">
                <a:tc>
                  <a:txBody>
                    <a:bodyPr/>
                    <a:lstStyle/>
                    <a:p>
                      <a:pPr algn="ctr">
                        <a:lnSpc>
                          <a:spcPct val="115000"/>
                        </a:lnSpc>
                        <a:spcAft>
                          <a:spcPts val="0"/>
                        </a:spcAft>
                      </a:pPr>
                      <a:endParaRPr lang="fr-FR" sz="1800" b="1" i="1" dirty="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endParaRPr lang="fr-FR" sz="1800">
                        <a:solidFill>
                          <a:srgbClr val="993300"/>
                        </a:solidFill>
                        <a:latin typeface="Times New Roman"/>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b="1">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b="1" dirty="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b="1" dirty="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b="1">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2251">
                <a:tc>
                  <a:txBody>
                    <a:bodyPr/>
                    <a:lstStyle/>
                    <a:p>
                      <a:pPr algn="ctr">
                        <a:lnSpc>
                          <a:spcPct val="115000"/>
                        </a:lnSpc>
                        <a:spcAft>
                          <a:spcPts val="0"/>
                        </a:spcAft>
                      </a:pPr>
                      <a:r>
                        <a:rPr lang="fr-FR" sz="1800" b="1" i="1" dirty="0">
                          <a:solidFill>
                            <a:srgbClr val="993300"/>
                          </a:solidFill>
                          <a:latin typeface="Times New Roman"/>
                          <a:ea typeface="Calibri"/>
                          <a:cs typeface="Arial"/>
                        </a:rPr>
                        <a:t>ΔE*</a:t>
                      </a:r>
                      <a:endParaRPr lang="fr-FR" sz="1800" b="1" i="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80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fr-FR" sz="1800">
                          <a:solidFill>
                            <a:srgbClr val="993300"/>
                          </a:solidFill>
                          <a:latin typeface="Times New Roman"/>
                          <a:ea typeface="Calibri"/>
                          <a:cs typeface="Arial"/>
                        </a:rPr>
                        <a:t>Crues</a:t>
                      </a:r>
                      <a:endParaRPr lang="fr-FR" sz="1800">
                        <a:solidFill>
                          <a:srgbClr val="99330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a:solidFill>
                            <a:srgbClr val="993300"/>
                          </a:solidFill>
                          <a:latin typeface="Times New Roman"/>
                          <a:ea typeface="Calibri"/>
                          <a:cs typeface="Arial"/>
                        </a:rPr>
                        <a:t>--</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9.73</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5.54</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800" b="1" dirty="0">
                          <a:solidFill>
                            <a:srgbClr val="993300"/>
                          </a:solidFill>
                          <a:latin typeface="Times New Roman"/>
                          <a:ea typeface="Calibri"/>
                          <a:cs typeface="Arial"/>
                        </a:rPr>
                        <a:t>6.14</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2251">
                <a:tc>
                  <a:txBody>
                    <a:bodyPr/>
                    <a:lstStyle/>
                    <a:p>
                      <a:pPr>
                        <a:lnSpc>
                          <a:spcPct val="115000"/>
                        </a:lnSpc>
                        <a:spcAft>
                          <a:spcPts val="0"/>
                        </a:spcAft>
                      </a:pPr>
                      <a:endParaRPr lang="fr-FR" sz="180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800">
                        <a:solidFill>
                          <a:srgbClr val="9933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a:solidFill>
                            <a:srgbClr val="993300"/>
                          </a:solidFill>
                          <a:latin typeface="Times New Roman"/>
                          <a:ea typeface="Calibri"/>
                          <a:cs typeface="Arial"/>
                        </a:rPr>
                        <a:t>Cuites</a:t>
                      </a:r>
                      <a:endParaRPr lang="fr-FR" sz="1800" dirty="0">
                        <a:solidFill>
                          <a:srgbClr val="99330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a:solidFill>
                            <a:srgbClr val="993300"/>
                          </a:solidFill>
                          <a:latin typeface="Times New Roman"/>
                          <a:ea typeface="Calibri"/>
                          <a:cs typeface="Arial"/>
                        </a:rPr>
                        <a:t>--</a:t>
                      </a:r>
                      <a:endParaRPr lang="fr-FR" sz="1800" b="1">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993300"/>
                          </a:solidFill>
                          <a:latin typeface="Times New Roman"/>
                          <a:ea typeface="Calibri"/>
                          <a:cs typeface="Arial"/>
                        </a:rPr>
                        <a:t>8.74</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993300"/>
                          </a:solidFill>
                          <a:latin typeface="Times New Roman"/>
                          <a:ea typeface="Calibri"/>
                          <a:cs typeface="Arial"/>
                        </a:rPr>
                        <a:t>8.45</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993300"/>
                          </a:solidFill>
                          <a:latin typeface="Times New Roman"/>
                          <a:ea typeface="Calibri"/>
                          <a:cs typeface="Arial"/>
                        </a:rPr>
                        <a:t>7.77</a:t>
                      </a:r>
                      <a:endParaRPr lang="fr-FR" sz="1800" b="1" dirty="0">
                        <a:solidFill>
                          <a:srgbClr val="9933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3" name="Espace réservé du numéro de diapositive 12"/>
          <p:cNvSpPr>
            <a:spLocks noGrp="1"/>
          </p:cNvSpPr>
          <p:nvPr>
            <p:ph type="sldNum" sz="quarter" idx="12"/>
          </p:nvPr>
        </p:nvSpPr>
        <p:spPr>
          <a:xfrm>
            <a:off x="7092280" y="6592267"/>
            <a:ext cx="2133600" cy="365125"/>
          </a:xfrm>
        </p:spPr>
        <p:txBody>
          <a:bodyPr/>
          <a:lstStyle/>
          <a:p>
            <a:fld id="{595DA4C4-1FAB-46A1-BC97-01521FB48311}" type="slidenum">
              <a:rPr lang="es-ES" smtClean="0"/>
              <a:pPr/>
              <a:t>60</a:t>
            </a:fld>
            <a:endParaRPr lang="es-ES"/>
          </a:p>
        </p:txBody>
      </p:sp>
      <p:sp>
        <p:nvSpPr>
          <p:cNvPr id="12" name="Bouée 11"/>
          <p:cNvSpPr/>
          <p:nvPr/>
        </p:nvSpPr>
        <p:spPr>
          <a:xfrm>
            <a:off x="4742806" y="5805264"/>
            <a:ext cx="837306" cy="852302"/>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4" name="Bouée 13"/>
          <p:cNvSpPr/>
          <p:nvPr/>
        </p:nvSpPr>
        <p:spPr>
          <a:xfrm>
            <a:off x="6300192" y="5877272"/>
            <a:ext cx="837306" cy="852302"/>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5" name="Bouée 14"/>
          <p:cNvSpPr/>
          <p:nvPr/>
        </p:nvSpPr>
        <p:spPr>
          <a:xfrm>
            <a:off x="7812360" y="5877272"/>
            <a:ext cx="837306" cy="852302"/>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6" name="Bouée 15"/>
          <p:cNvSpPr/>
          <p:nvPr/>
        </p:nvSpPr>
        <p:spPr>
          <a:xfrm>
            <a:off x="6084168" y="4941168"/>
            <a:ext cx="837306" cy="852302"/>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7" name="Bouée 16"/>
          <p:cNvSpPr/>
          <p:nvPr/>
        </p:nvSpPr>
        <p:spPr>
          <a:xfrm>
            <a:off x="6012160" y="3933056"/>
            <a:ext cx="837306" cy="852302"/>
          </a:xfrm>
          <a:prstGeom prst="donut">
            <a:avLst>
              <a:gd name="adj" fmla="val 8166"/>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grpSp>
        <p:nvGrpSpPr>
          <p:cNvPr id="18" name="Groupe 17"/>
          <p:cNvGrpSpPr/>
          <p:nvPr/>
        </p:nvGrpSpPr>
        <p:grpSpPr>
          <a:xfrm>
            <a:off x="827584" y="1484784"/>
            <a:ext cx="7776864" cy="1512168"/>
            <a:chOff x="683568" y="3356990"/>
            <a:chExt cx="7776864" cy="1872207"/>
          </a:xfrm>
        </p:grpSpPr>
        <p:grpSp>
          <p:nvGrpSpPr>
            <p:cNvPr id="19" name="Groupe 11"/>
            <p:cNvGrpSpPr/>
            <p:nvPr/>
          </p:nvGrpSpPr>
          <p:grpSpPr>
            <a:xfrm>
              <a:off x="683568" y="3356990"/>
              <a:ext cx="7776864" cy="1872207"/>
              <a:chOff x="971600" y="1556789"/>
              <a:chExt cx="7776864" cy="3463583"/>
            </a:xfrm>
          </p:grpSpPr>
          <p:grpSp>
            <p:nvGrpSpPr>
              <p:cNvPr id="21" name="Groupe 14"/>
              <p:cNvGrpSpPr/>
              <p:nvPr/>
            </p:nvGrpSpPr>
            <p:grpSpPr>
              <a:xfrm>
                <a:off x="971600" y="1556789"/>
                <a:ext cx="7776864" cy="3463583"/>
                <a:chOff x="1187624" y="2852935"/>
                <a:chExt cx="7128789" cy="1591376"/>
              </a:xfrm>
            </p:grpSpPr>
            <p:grpSp>
              <p:nvGrpSpPr>
                <p:cNvPr id="23" name="Groupe 12"/>
                <p:cNvGrpSpPr/>
                <p:nvPr/>
              </p:nvGrpSpPr>
              <p:grpSpPr>
                <a:xfrm>
                  <a:off x="1187624" y="2852935"/>
                  <a:ext cx="7128789" cy="1591376"/>
                  <a:chOff x="1331640" y="4941168"/>
                  <a:chExt cx="6696744" cy="1778597"/>
                </a:xfrm>
              </p:grpSpPr>
              <p:sp>
                <p:nvSpPr>
                  <p:cNvPr id="25" name="Rectangle à coins arrondis 24"/>
                  <p:cNvSpPr/>
                  <p:nvPr/>
                </p:nvSpPr>
                <p:spPr>
                  <a:xfrm>
                    <a:off x="1331640" y="4941168"/>
                    <a:ext cx="6696744" cy="1778597"/>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6633"/>
                        </a:solidFill>
                        <a:latin typeface="Times New Roman" pitchFamily="18" charset="0"/>
                        <a:cs typeface="Times New Roman" pitchFamily="18" charset="0"/>
                      </a:rPr>
                      <a:t>             </a:t>
                    </a:r>
                    <a:endParaRPr lang="fr-FR" sz="2000" b="1" dirty="0">
                      <a:solidFill>
                        <a:srgbClr val="996633"/>
                      </a:solidFill>
                      <a:latin typeface="Times New Roman" pitchFamily="18" charset="0"/>
                      <a:cs typeface="Times New Roman" pitchFamily="18" charset="0"/>
                    </a:endParaRPr>
                  </a:p>
                </p:txBody>
              </p:sp>
              <p:pic>
                <p:nvPicPr>
                  <p:cNvPr id="26" name="Picture 4" descr="Résultat de recherche d'images"/>
                  <p:cNvPicPr>
                    <a:picLocks noChangeAspect="1" noChangeArrowheads="1"/>
                  </p:cNvPicPr>
                  <p:nvPr/>
                </p:nvPicPr>
                <p:blipFill>
                  <a:blip r:embed="rId5" cstate="print"/>
                  <a:srcRect/>
                  <a:stretch>
                    <a:fillRect/>
                  </a:stretch>
                </p:blipFill>
                <p:spPr bwMode="auto">
                  <a:xfrm>
                    <a:off x="1579668" y="5373218"/>
                    <a:ext cx="744082" cy="9361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4" name="Rectangle 1"/>
                <p:cNvSpPr>
                  <a:spLocks noChangeArrowheads="1"/>
                </p:cNvSpPr>
                <p:nvPr/>
              </p:nvSpPr>
              <p:spPr bwMode="auto">
                <a:xfrm>
                  <a:off x="2267744" y="3268435"/>
                  <a:ext cx="568761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rgbClr val="CC6600"/>
                    </a:solidFill>
                    <a:effectLst/>
                    <a:latin typeface="Arial" pitchFamily="34" charset="0"/>
                    <a:cs typeface="Arial" pitchFamily="34" charset="0"/>
                  </a:endParaRPr>
                </a:p>
              </p:txBody>
            </p:sp>
          </p:grpSp>
          <p:sp>
            <p:nvSpPr>
              <p:cNvPr id="22" name="Rectangle 21"/>
              <p:cNvSpPr/>
              <p:nvPr/>
            </p:nvSpPr>
            <p:spPr>
              <a:xfrm>
                <a:off x="1835696" y="1628798"/>
                <a:ext cx="6840760" cy="414100"/>
              </a:xfrm>
              <a:prstGeom prst="rect">
                <a:avLst/>
              </a:prstGeom>
            </p:spPr>
            <p:txBody>
              <a:bodyPr wrap="square">
                <a:spAutoFit/>
              </a:bodyPr>
              <a:lstStyle/>
              <a:p>
                <a:pPr algn="just">
                  <a:buFont typeface="Wingdings" pitchFamily="2" charset="2"/>
                  <a:buChar char="Ø"/>
                </a:pPr>
                <a:endParaRPr lang="fr-FR" b="1" dirty="0" smtClean="0">
                  <a:solidFill>
                    <a:srgbClr val="CC6600"/>
                  </a:solidFill>
                  <a:latin typeface="Times New Roman" pitchFamily="18" charset="0"/>
                  <a:cs typeface="Times New Roman" pitchFamily="18" charset="0"/>
                </a:endParaRPr>
              </a:p>
            </p:txBody>
          </p:sp>
        </p:grpSp>
        <p:sp>
          <p:nvSpPr>
            <p:cNvPr id="20" name="Rectangle 19"/>
            <p:cNvSpPr/>
            <p:nvPr/>
          </p:nvSpPr>
          <p:spPr>
            <a:xfrm>
              <a:off x="1835696" y="3678617"/>
              <a:ext cx="6336704" cy="1257487"/>
            </a:xfrm>
            <a:prstGeom prst="rect">
              <a:avLst/>
            </a:prstGeom>
          </p:spPr>
          <p:txBody>
            <a:bodyPr wrap="square">
              <a:spAutoFit/>
            </a:bodyPr>
            <a:lstStyle/>
            <a:p>
              <a:pPr algn="ctr"/>
              <a:r>
                <a:rPr lang="fr-FR" sz="2000" dirty="0" smtClean="0">
                  <a:solidFill>
                    <a:srgbClr val="993300"/>
                  </a:solidFill>
                  <a:latin typeface="Times New Roman" pitchFamily="18" charset="0"/>
                  <a:cs typeface="Times New Roman" pitchFamily="18" charset="0"/>
                </a:rPr>
                <a:t>La diminution de la couleur jaune dans les pâtes enrichies est due à la présence plus faible de pigments caroténoïdes dans la féverole par rapport à la semoule de blé dur</a:t>
              </a:r>
              <a:endParaRPr lang="fr-FR" sz="2000" dirty="0">
                <a:solidFill>
                  <a:srgbClr val="9933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5"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vertical)">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to="" calcmode="lin" valueType="num">
                                      <p:cBhvr>
                                        <p:cTn id="17" dur="1" fill="hold"/>
                                        <p:tgtEl>
                                          <p:spTgt spid="1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to="" calcmode="lin" valueType="num">
                                      <p:cBhvr>
                                        <p:cTn id="22" dur="1" fill="hold"/>
                                        <p:tgtEl>
                                          <p:spTgt spid="1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to="" calcmode="lin" valueType="num">
                                      <p:cBhvr>
                                        <p:cTn id="27" dur="1" fill="hold"/>
                                        <p:tgtEl>
                                          <p:spTgt spid="12"/>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to="" calcmode="lin" valueType="num">
                                      <p:cBhvr>
                                        <p:cTn id="30" dur="1" fill="hold"/>
                                        <p:tgtEl>
                                          <p:spTgt spid="14"/>
                                        </p:tgtEl>
                                        <p:attrNameLst>
                                          <p:attrName/>
                                        </p:attrNameLst>
                                      </p:cBhvr>
                                    </p:anim>
                                  </p:childTnLst>
                                </p:cTn>
                              </p:par>
                              <p:par>
                                <p:cTn id="31" presetID="24"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to="" calcmode="lin" valueType="num">
                                      <p:cBhvr>
                                        <p:cTn id="33" dur="1" fill="hold"/>
                                        <p:tgtEl>
                                          <p:spTgt spid="15"/>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amond(in)">
                                      <p:cBhvr>
                                        <p:cTn id="3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4" grpId="0" animBg="1"/>
      <p:bldP spid="15" grpId="0" animBg="1"/>
      <p:bldP spid="16" grpId="0" animBg="1"/>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5"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7"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8"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9" name="Text Box 10"/>
          <p:cNvSpPr txBox="1">
            <a:spLocks noChangeArrowheads="1"/>
          </p:cNvSpPr>
          <p:nvPr/>
        </p:nvSpPr>
        <p:spPr bwMode="auto">
          <a:xfrm>
            <a:off x="251520" y="980728"/>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Qualité sensorielle des pâtes sèches</a:t>
            </a:r>
          </a:p>
        </p:txBody>
      </p:sp>
      <p:graphicFrame>
        <p:nvGraphicFramePr>
          <p:cNvPr id="10" name="Graphique 9"/>
          <p:cNvGraphicFramePr/>
          <p:nvPr/>
        </p:nvGraphicFramePr>
        <p:xfrm>
          <a:off x="179512" y="1556792"/>
          <a:ext cx="8640960" cy="5112567"/>
        </p:xfrm>
        <a:graphic>
          <a:graphicData uri="http://schemas.openxmlformats.org/drawingml/2006/chart">
            <c:chart xmlns:c="http://schemas.openxmlformats.org/drawingml/2006/chart" xmlns:r="http://schemas.openxmlformats.org/officeDocument/2006/relationships" r:id="rId5"/>
          </a:graphicData>
        </a:graphic>
      </p:graphicFrame>
      <p:sp>
        <p:nvSpPr>
          <p:cNvPr id="13" name="Espace réservé du numéro de diapositive 12"/>
          <p:cNvSpPr>
            <a:spLocks noGrp="1"/>
          </p:cNvSpPr>
          <p:nvPr>
            <p:ph type="sldNum" sz="quarter" idx="12"/>
          </p:nvPr>
        </p:nvSpPr>
        <p:spPr>
          <a:xfrm>
            <a:off x="6876256" y="6448251"/>
            <a:ext cx="2133600" cy="365125"/>
          </a:xfrm>
        </p:spPr>
        <p:txBody>
          <a:bodyPr/>
          <a:lstStyle/>
          <a:p>
            <a:fld id="{595DA4C4-1FAB-46A1-BC97-01521FB48311}" type="slidenum">
              <a:rPr lang="es-ES" smtClean="0"/>
              <a:pPr/>
              <a:t>61</a:t>
            </a:fld>
            <a:endParaRPr lang="es-ES" dirty="0"/>
          </a:p>
        </p:txBody>
      </p:sp>
      <p:sp>
        <p:nvSpPr>
          <p:cNvPr id="16" name="Flèche droite 15"/>
          <p:cNvSpPr/>
          <p:nvPr/>
        </p:nvSpPr>
        <p:spPr>
          <a:xfrm>
            <a:off x="6012160" y="1988840"/>
            <a:ext cx="648072" cy="216024"/>
          </a:xfrm>
          <a:prstGeom prst="rightArrow">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7" name="Flèche vers le bas 16"/>
          <p:cNvSpPr/>
          <p:nvPr/>
        </p:nvSpPr>
        <p:spPr>
          <a:xfrm rot="18430580">
            <a:off x="8351870" y="1754029"/>
            <a:ext cx="232804" cy="927607"/>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8" name="Flèche vers le bas 17"/>
          <p:cNvSpPr/>
          <p:nvPr/>
        </p:nvSpPr>
        <p:spPr>
          <a:xfrm rot="18430580">
            <a:off x="7199741" y="1826039"/>
            <a:ext cx="232804" cy="927607"/>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2" name="Flèche vers le bas 21"/>
          <p:cNvSpPr/>
          <p:nvPr/>
        </p:nvSpPr>
        <p:spPr>
          <a:xfrm rot="18430580">
            <a:off x="2159181" y="1538006"/>
            <a:ext cx="232804" cy="927607"/>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3" name="Flèche vers le bas 22"/>
          <p:cNvSpPr/>
          <p:nvPr/>
        </p:nvSpPr>
        <p:spPr>
          <a:xfrm rot="18430580">
            <a:off x="1151069" y="1465999"/>
            <a:ext cx="232804" cy="927607"/>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4" name="Flèche vers le bas 23"/>
          <p:cNvSpPr/>
          <p:nvPr/>
        </p:nvSpPr>
        <p:spPr>
          <a:xfrm rot="18430580">
            <a:off x="3167293" y="1610013"/>
            <a:ext cx="232804" cy="927607"/>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5" name="Flèche vers le bas 24"/>
          <p:cNvSpPr/>
          <p:nvPr/>
        </p:nvSpPr>
        <p:spPr>
          <a:xfrm rot="18430580">
            <a:off x="5039502" y="1610014"/>
            <a:ext cx="232804" cy="927607"/>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6" name="Flèche vers le bas 25"/>
          <p:cNvSpPr/>
          <p:nvPr/>
        </p:nvSpPr>
        <p:spPr>
          <a:xfrm rot="18430580">
            <a:off x="4015710" y="1584075"/>
            <a:ext cx="232804" cy="927607"/>
          </a:xfrm>
          <a:prstGeom prst="downArrow">
            <a:avLst/>
          </a:prstGeom>
          <a:solidFill>
            <a:srgbClr val="CAA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grpSp>
        <p:nvGrpSpPr>
          <p:cNvPr id="27" name="Groupe 26"/>
          <p:cNvGrpSpPr/>
          <p:nvPr/>
        </p:nvGrpSpPr>
        <p:grpSpPr>
          <a:xfrm>
            <a:off x="827584" y="1628800"/>
            <a:ext cx="7919571" cy="1224136"/>
            <a:chOff x="0" y="485723"/>
            <a:chExt cx="7919571" cy="1719141"/>
          </a:xfrm>
        </p:grpSpPr>
        <p:grpSp>
          <p:nvGrpSpPr>
            <p:cNvPr id="28" name="Groupe 19"/>
            <p:cNvGrpSpPr/>
            <p:nvPr/>
          </p:nvGrpSpPr>
          <p:grpSpPr>
            <a:xfrm>
              <a:off x="0" y="485723"/>
              <a:ext cx="7912788" cy="1719141"/>
              <a:chOff x="0" y="485723"/>
              <a:chExt cx="7912788" cy="1719141"/>
            </a:xfrm>
          </p:grpSpPr>
          <p:sp>
            <p:nvSpPr>
              <p:cNvPr id="30" name="Rectangle à coins arrondis 29"/>
              <p:cNvSpPr/>
              <p:nvPr/>
            </p:nvSpPr>
            <p:spPr>
              <a:xfrm>
                <a:off x="0" y="485723"/>
                <a:ext cx="7912788" cy="1719141"/>
              </a:xfrm>
              <a:prstGeom prst="roundRect">
                <a:avLst/>
              </a:prstGeom>
              <a:solidFill>
                <a:srgbClr val="FFCC0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2000" dirty="0" smtClean="0">
                    <a:solidFill>
                      <a:srgbClr val="996633"/>
                    </a:solidFill>
                    <a:latin typeface="Times New Roman" pitchFamily="18" charset="0"/>
                    <a:cs typeface="Times New Roman" pitchFamily="18" charset="0"/>
                  </a:rPr>
                  <a:t>             </a:t>
                </a:r>
                <a:endParaRPr lang="fr-FR" sz="2000" b="1" dirty="0">
                  <a:solidFill>
                    <a:srgbClr val="996633"/>
                  </a:solidFill>
                  <a:latin typeface="Times New Roman" pitchFamily="18" charset="0"/>
                  <a:cs typeface="Times New Roman" pitchFamily="18" charset="0"/>
                </a:endParaRPr>
              </a:p>
            </p:txBody>
          </p:sp>
          <p:pic>
            <p:nvPicPr>
              <p:cNvPr id="31" name="Picture 4" descr="Résultat de recherche d'images"/>
              <p:cNvPicPr>
                <a:picLocks noChangeAspect="1" noChangeArrowheads="1"/>
              </p:cNvPicPr>
              <p:nvPr/>
            </p:nvPicPr>
            <p:blipFill>
              <a:blip r:embed="rId6" cstate="print"/>
              <a:srcRect/>
              <a:stretch>
                <a:fillRect/>
              </a:stretch>
            </p:blipFill>
            <p:spPr bwMode="auto">
              <a:xfrm>
                <a:off x="144016" y="687975"/>
                <a:ext cx="900608" cy="1224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9" name="Rectangle 28"/>
            <p:cNvSpPr/>
            <p:nvPr/>
          </p:nvSpPr>
          <p:spPr>
            <a:xfrm>
              <a:off x="1224136" y="789101"/>
              <a:ext cx="6695435" cy="99413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Font typeface="Wingdings" pitchFamily="2" charset="2"/>
                <a:buChar char="Ø"/>
              </a:pPr>
              <a:r>
                <a:rPr lang="fr-FR" sz="2000" dirty="0" smtClean="0">
                  <a:solidFill>
                    <a:srgbClr val="993300"/>
                  </a:solidFill>
                  <a:latin typeface="Times New Roman" pitchFamily="18" charset="0"/>
                  <a:cs typeface="Times New Roman" pitchFamily="18" charset="0"/>
                </a:rPr>
                <a:t>La réduction de la </a:t>
              </a:r>
              <a:r>
                <a:rPr lang="fr-FR" sz="2000" dirty="0" err="1" smtClean="0">
                  <a:solidFill>
                    <a:srgbClr val="993300"/>
                  </a:solidFill>
                  <a:latin typeface="Times New Roman" pitchFamily="18" charset="0"/>
                  <a:cs typeface="Times New Roman" pitchFamily="18" charset="0"/>
                </a:rPr>
                <a:t>masticabilité</a:t>
              </a:r>
              <a:r>
                <a:rPr lang="fr-FR" sz="2000" dirty="0" smtClean="0">
                  <a:solidFill>
                    <a:srgbClr val="993300"/>
                  </a:solidFill>
                  <a:latin typeface="Times New Roman" pitchFamily="18" charset="0"/>
                  <a:cs typeface="Times New Roman" pitchFamily="18" charset="0"/>
                </a:rPr>
                <a:t> pour les pâtes composées est attribuée à l'augmentation de la teneur en amylose.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to="" calcmode="lin" valueType="num">
                                      <p:cBhvr>
                                        <p:cTn id="17" dur="1" fill="hold"/>
                                        <p:tgtEl>
                                          <p:spTgt spid="23"/>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to="" calcmode="lin" valueType="num">
                                      <p:cBhvr>
                                        <p:cTn id="20" dur="1" fill="hold"/>
                                        <p:tgtEl>
                                          <p:spTgt spid="22"/>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to="" calcmode="lin" valueType="num">
                                      <p:cBhvr>
                                        <p:cTn id="23" dur="1" fill="hold"/>
                                        <p:tgtEl>
                                          <p:spTgt spid="24"/>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to="" calcmode="lin" valueType="num">
                                      <p:cBhvr>
                                        <p:cTn id="26" dur="1" fill="hold"/>
                                        <p:tgtEl>
                                          <p:spTgt spid="25"/>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to="" calcmode="lin" valueType="num">
                                      <p:cBhvr>
                                        <p:cTn id="31" dur="1" fill="hold"/>
                                        <p:tgtEl>
                                          <p:spTgt spid="16"/>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to="" calcmode="lin" valueType="num">
                                      <p:cBhvr>
                                        <p:cTn id="36" dur="1" fill="hold"/>
                                        <p:tgtEl>
                                          <p:spTgt spid="18"/>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to="" calcmode="lin" valueType="num">
                                      <p:cBhvr>
                                        <p:cTn id="39" dur="1" fill="hold"/>
                                        <p:tgtEl>
                                          <p:spTgt spid="17"/>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diamond(in)">
                                      <p:cBhvr>
                                        <p:cTn id="5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P spid="16" grpId="0" animBg="1"/>
      <p:bldP spid="17" grpId="0" animBg="1"/>
      <p:bldP spid="18" grpId="0" animBg="1"/>
      <p:bldP spid="22" grpId="0" animBg="1"/>
      <p:bldP spid="23" grpId="0" animBg="1"/>
      <p:bldP spid="24" grpId="0" animBg="1"/>
      <p:bldP spid="25" grpId="0" animBg="1"/>
      <p:bldP spid="2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5"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7"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8"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Résultats et discussion</a:t>
              </a:r>
              <a:endParaRPr lang="fr-FR" sz="2400" dirty="0">
                <a:solidFill>
                  <a:srgbClr val="996633"/>
                </a:solidFill>
                <a:latin typeface="Times New Roman" pitchFamily="18" charset="0"/>
                <a:cs typeface="Times New Roman" pitchFamily="18" charset="0"/>
              </a:endParaRPr>
            </a:p>
          </p:txBody>
        </p:sp>
      </p:grpSp>
      <p:sp>
        <p:nvSpPr>
          <p:cNvPr id="9" name="Text Box 10"/>
          <p:cNvSpPr txBox="1">
            <a:spLocks noChangeArrowheads="1"/>
          </p:cNvSpPr>
          <p:nvPr/>
        </p:nvSpPr>
        <p:spPr bwMode="auto">
          <a:xfrm>
            <a:off x="251520" y="1095127"/>
            <a:ext cx="8243888" cy="461665"/>
          </a:xfrm>
          <a:prstGeom prst="rect">
            <a:avLst/>
          </a:prstGeom>
          <a:noFill/>
          <a:ln w="9525">
            <a:noFill/>
            <a:miter lim="800000"/>
            <a:headEnd/>
            <a:tailEnd/>
          </a:ln>
          <a:effectLst/>
        </p:spPr>
        <p:txBody>
          <a:bodyPr wrap="square">
            <a:spAutoFit/>
          </a:bodyPr>
          <a:lstStyle/>
          <a:p>
            <a:pPr algn="ctr">
              <a:spcBef>
                <a:spcPct val="50000"/>
              </a:spcBef>
              <a:buClr>
                <a:schemeClr val="tx2">
                  <a:lumMod val="75000"/>
                </a:schemeClr>
              </a:buClr>
              <a:buFont typeface="Wingdings" pitchFamily="2" charset="2"/>
              <a:buChar char="F"/>
              <a:defRPr/>
            </a:pPr>
            <a:r>
              <a:rPr lang="fr-FR" sz="2400" dirty="0" smtClean="0">
                <a:solidFill>
                  <a:srgbClr val="996633"/>
                </a:solidFill>
                <a:latin typeface="Times New Roman" pitchFamily="18" charset="0"/>
                <a:cs typeface="Times New Roman" pitchFamily="18" charset="0"/>
              </a:rPr>
              <a:t>Qualité sensorielle des pâtes fraiches</a:t>
            </a:r>
          </a:p>
        </p:txBody>
      </p:sp>
      <p:graphicFrame>
        <p:nvGraphicFramePr>
          <p:cNvPr id="10" name="Graphique 9"/>
          <p:cNvGraphicFramePr/>
          <p:nvPr/>
        </p:nvGraphicFramePr>
        <p:xfrm>
          <a:off x="179513" y="1801522"/>
          <a:ext cx="8712968" cy="4867838"/>
        </p:xfrm>
        <a:graphic>
          <a:graphicData uri="http://schemas.openxmlformats.org/drawingml/2006/chart">
            <c:chart xmlns:c="http://schemas.openxmlformats.org/drawingml/2006/chart" xmlns:r="http://schemas.openxmlformats.org/officeDocument/2006/relationships" r:id="rId5"/>
          </a:graphicData>
        </a:graphic>
      </p:graphicFrame>
      <p:sp>
        <p:nvSpPr>
          <p:cNvPr id="13" name="Espace réservé du numéro de diapositive 12"/>
          <p:cNvSpPr>
            <a:spLocks noGrp="1"/>
          </p:cNvSpPr>
          <p:nvPr>
            <p:ph type="sldNum" sz="quarter" idx="12"/>
          </p:nvPr>
        </p:nvSpPr>
        <p:spPr>
          <a:xfrm>
            <a:off x="7010400" y="6492875"/>
            <a:ext cx="2133600" cy="365125"/>
          </a:xfrm>
        </p:spPr>
        <p:txBody>
          <a:bodyPr/>
          <a:lstStyle/>
          <a:p>
            <a:fld id="{595DA4C4-1FAB-46A1-BC97-01521FB48311}" type="slidenum">
              <a:rPr lang="es-ES" smtClean="0"/>
              <a:pPr/>
              <a:t>62</a:t>
            </a:fld>
            <a:endParaRPr lang="es-ES" dirty="0"/>
          </a:p>
        </p:txBody>
      </p:sp>
      <p:sp>
        <p:nvSpPr>
          <p:cNvPr id="12" name="Flèche vers le bas 11"/>
          <p:cNvSpPr/>
          <p:nvPr/>
        </p:nvSpPr>
        <p:spPr>
          <a:xfrm rot="18430580">
            <a:off x="8351870" y="1970053"/>
            <a:ext cx="232804" cy="927607"/>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4" name="Flèche vers le bas 13"/>
          <p:cNvSpPr/>
          <p:nvPr/>
        </p:nvSpPr>
        <p:spPr>
          <a:xfrm rot="18430580">
            <a:off x="3167292" y="1898046"/>
            <a:ext cx="232804" cy="927607"/>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5" name="Flèche vers le bas 14"/>
          <p:cNvSpPr/>
          <p:nvPr/>
        </p:nvSpPr>
        <p:spPr>
          <a:xfrm rot="18430580">
            <a:off x="1007053" y="1826038"/>
            <a:ext cx="232804" cy="927607"/>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6" name="Flèche vers le bas 15"/>
          <p:cNvSpPr/>
          <p:nvPr/>
        </p:nvSpPr>
        <p:spPr>
          <a:xfrm rot="18430580">
            <a:off x="2159182" y="1898046"/>
            <a:ext cx="232804" cy="927607"/>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7" name="Flèche vers le bas 16"/>
          <p:cNvSpPr/>
          <p:nvPr/>
        </p:nvSpPr>
        <p:spPr>
          <a:xfrm rot="18430580">
            <a:off x="4175405" y="1970054"/>
            <a:ext cx="232804" cy="927607"/>
          </a:xfrm>
          <a:prstGeom prst="downArrow">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8" name="Flèche vers le bas 17"/>
          <p:cNvSpPr/>
          <p:nvPr/>
        </p:nvSpPr>
        <p:spPr>
          <a:xfrm rot="18430580">
            <a:off x="5111510" y="2042062"/>
            <a:ext cx="232804" cy="927607"/>
          </a:xfrm>
          <a:prstGeom prst="downArrow">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19" name="Flèche courbée vers le haut 18"/>
          <p:cNvSpPr/>
          <p:nvPr/>
        </p:nvSpPr>
        <p:spPr>
          <a:xfrm>
            <a:off x="6948264" y="2348880"/>
            <a:ext cx="720080" cy="360040"/>
          </a:xfrm>
          <a:prstGeom prst="curvedUpArrow">
            <a:avLst/>
          </a:prstGeom>
          <a:solidFill>
            <a:srgbClr val="CAA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2" name="Rectangle 21"/>
          <p:cNvSpPr/>
          <p:nvPr/>
        </p:nvSpPr>
        <p:spPr>
          <a:xfrm>
            <a:off x="2411760" y="2204864"/>
            <a:ext cx="6120680"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25" name="Flèche vers le bas 24"/>
          <p:cNvSpPr/>
          <p:nvPr/>
        </p:nvSpPr>
        <p:spPr>
          <a:xfrm rot="18430580">
            <a:off x="6191630" y="2042062"/>
            <a:ext cx="232804" cy="927607"/>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grpSp>
        <p:nvGrpSpPr>
          <p:cNvPr id="26" name="Groupe 25"/>
          <p:cNvGrpSpPr/>
          <p:nvPr/>
        </p:nvGrpSpPr>
        <p:grpSpPr>
          <a:xfrm>
            <a:off x="755576" y="1628800"/>
            <a:ext cx="7912788" cy="1872208"/>
            <a:chOff x="827584" y="2276872"/>
            <a:chExt cx="7912788" cy="1872208"/>
          </a:xfrm>
        </p:grpSpPr>
        <p:sp>
          <p:nvSpPr>
            <p:cNvPr id="27" name="Rectangle à coins arrondis 26"/>
            <p:cNvSpPr/>
            <p:nvPr/>
          </p:nvSpPr>
          <p:spPr>
            <a:xfrm>
              <a:off x="827584" y="2276872"/>
              <a:ext cx="7912788" cy="1872208"/>
            </a:xfrm>
            <a:prstGeom prst="roundRect">
              <a:avLst/>
            </a:prstGeom>
            <a:solidFill>
              <a:srgbClr val="FFCC0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2000" b="1" dirty="0">
                <a:solidFill>
                  <a:srgbClr val="996633"/>
                </a:solidFill>
                <a:latin typeface="Times New Roman" pitchFamily="18" charset="0"/>
                <a:cs typeface="Times New Roman" pitchFamily="18" charset="0"/>
              </a:endParaRPr>
            </a:p>
          </p:txBody>
        </p:sp>
        <p:pic>
          <p:nvPicPr>
            <p:cNvPr id="28" name="Picture 4" descr="Résultat de recherche d'images"/>
            <p:cNvPicPr>
              <a:picLocks noChangeAspect="1" noChangeArrowheads="1"/>
            </p:cNvPicPr>
            <p:nvPr/>
          </p:nvPicPr>
          <p:blipFill>
            <a:blip r:embed="rId6" cstate="print"/>
            <a:srcRect/>
            <a:stretch>
              <a:fillRect/>
            </a:stretch>
          </p:blipFill>
          <p:spPr bwMode="auto">
            <a:xfrm>
              <a:off x="1115616" y="2636912"/>
              <a:ext cx="1008112"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Rectangle 28"/>
            <p:cNvSpPr/>
            <p:nvPr/>
          </p:nvSpPr>
          <p:spPr>
            <a:xfrm>
              <a:off x="2267744" y="2420888"/>
              <a:ext cx="6264696" cy="151216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3300"/>
                  </a:solidFill>
                  <a:latin typeface="Times New Roman" pitchFamily="18" charset="0"/>
                  <a:cs typeface="Times New Roman" pitchFamily="18" charset="0"/>
                </a:rPr>
                <a:t>La résistance à la cassure (élasticité) est liée à la force du réseau </a:t>
              </a:r>
              <a:r>
                <a:rPr lang="fr-FR" sz="2000" dirty="0" err="1" smtClean="0">
                  <a:solidFill>
                    <a:srgbClr val="993300"/>
                  </a:solidFill>
                  <a:latin typeface="Times New Roman" pitchFamily="18" charset="0"/>
                  <a:cs typeface="Times New Roman" pitchFamily="18" charset="0"/>
                </a:rPr>
                <a:t>gluténique</a:t>
              </a:r>
              <a:r>
                <a:rPr lang="fr-FR" sz="2000" dirty="0" smtClean="0">
                  <a:solidFill>
                    <a:srgbClr val="993300"/>
                  </a:solidFill>
                  <a:latin typeface="Times New Roman" pitchFamily="18" charset="0"/>
                  <a:cs typeface="Times New Roman" pitchFamily="18" charset="0"/>
                </a:rPr>
                <a:t> formé au cours du pétrissage de la pate ;  c’est pourquoi elle est plus prononcée dans les </a:t>
              </a:r>
              <a:r>
                <a:rPr lang="fr-FR" sz="2000" i="1" dirty="0" smtClean="0">
                  <a:solidFill>
                    <a:srgbClr val="993300"/>
                  </a:solidFill>
                  <a:latin typeface="Times New Roman" pitchFamily="18" charset="0"/>
                  <a:cs typeface="Times New Roman" pitchFamily="18" charset="0"/>
                </a:rPr>
                <a:t>Cicatellis </a:t>
              </a:r>
              <a:r>
                <a:rPr lang="fr-FR" sz="2000" dirty="0" smtClean="0">
                  <a:solidFill>
                    <a:srgbClr val="993300"/>
                  </a:solidFill>
                  <a:latin typeface="Times New Roman" pitchFamily="18" charset="0"/>
                  <a:cs typeface="Times New Roman" pitchFamily="18" charset="0"/>
                </a:rPr>
                <a:t>traditionnelles. </a:t>
              </a:r>
              <a:endParaRPr lang="fr-FR" sz="2000" b="1" dirty="0">
                <a:solidFill>
                  <a:srgbClr val="99330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to="" calcmode="lin" valueType="num">
                                      <p:cBhvr>
                                        <p:cTn id="17" dur="1" fill="hold"/>
                                        <p:tgtEl>
                                          <p:spTgt spid="15"/>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to="" calcmode="lin" valueType="num">
                                      <p:cBhvr>
                                        <p:cTn id="20" dur="1" fill="hold"/>
                                        <p:tgtEl>
                                          <p:spTgt spid="16"/>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to="" calcmode="lin" valueType="num">
                                      <p:cBhvr>
                                        <p:cTn id="23" dur="1" fill="hold"/>
                                        <p:tgtEl>
                                          <p:spTgt spid="14"/>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to="" calcmode="lin" valueType="num">
                                      <p:cBhvr>
                                        <p:cTn id="28" dur="1" fill="hold"/>
                                        <p:tgtEl>
                                          <p:spTgt spid="17"/>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to="" calcmode="lin" valueType="num">
                                      <p:cBhvr>
                                        <p:cTn id="31" dur="1" fill="hold"/>
                                        <p:tgtEl>
                                          <p:spTgt spid="18"/>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to="" calcmode="lin" valueType="num">
                                      <p:cBhvr>
                                        <p:cTn id="36" dur="1" fill="hold"/>
                                        <p:tgtEl>
                                          <p:spTgt spid="19"/>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to="" calcmode="lin" valueType="num">
                                      <p:cBhvr>
                                        <p:cTn id="41" dur="1" fill="hold"/>
                                        <p:tgtEl>
                                          <p:spTgt spid="12"/>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to="" calcmode="lin" valueType="num">
                                      <p:cBhvr>
                                        <p:cTn id="46" dur="1" fill="hold"/>
                                        <p:tgtEl>
                                          <p:spTgt spid="25"/>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diamond(in)">
                                      <p:cBhvr>
                                        <p:cTn id="5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P spid="12" grpId="0" animBg="1"/>
      <p:bldP spid="14" grpId="0" animBg="1"/>
      <p:bldP spid="15" grpId="0" animBg="1"/>
      <p:bldP spid="16" grpId="0" animBg="1"/>
      <p:bldP spid="17" grpId="0" animBg="1"/>
      <p:bldP spid="18" grpId="0" animBg="1"/>
      <p:bldP spid="19" grpId="0" animBg="1"/>
      <p:bldP spid="2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5"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7"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8"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Conclusion </a:t>
              </a:r>
              <a:endParaRPr lang="fr-FR" sz="2400" dirty="0">
                <a:solidFill>
                  <a:srgbClr val="996633"/>
                </a:solidFill>
                <a:latin typeface="Times New Roman" pitchFamily="18" charset="0"/>
                <a:cs typeface="Times New Roman" pitchFamily="18" charset="0"/>
              </a:endParaRPr>
            </a:p>
          </p:txBody>
        </p:sp>
      </p:grpSp>
      <p:sp>
        <p:nvSpPr>
          <p:cNvPr id="11" name="Espace réservé du numéro de diapositive 10"/>
          <p:cNvSpPr>
            <a:spLocks noGrp="1"/>
          </p:cNvSpPr>
          <p:nvPr>
            <p:ph type="sldNum" sz="quarter" idx="12"/>
          </p:nvPr>
        </p:nvSpPr>
        <p:spPr/>
        <p:txBody>
          <a:bodyPr/>
          <a:lstStyle/>
          <a:p>
            <a:fld id="{595DA4C4-1FAB-46A1-BC97-01521FB48311}" type="slidenum">
              <a:rPr lang="es-ES" smtClean="0"/>
              <a:pPr/>
              <a:t>63</a:t>
            </a:fld>
            <a:endParaRPr lang="es-ES" dirty="0"/>
          </a:p>
        </p:txBody>
      </p:sp>
      <p:sp>
        <p:nvSpPr>
          <p:cNvPr id="16" name="Text Box 10"/>
          <p:cNvSpPr txBox="1">
            <a:spLocks noChangeArrowheads="1"/>
          </p:cNvSpPr>
          <p:nvPr/>
        </p:nvSpPr>
        <p:spPr bwMode="black">
          <a:xfrm>
            <a:off x="2055813" y="2895600"/>
            <a:ext cx="327025" cy="579438"/>
          </a:xfrm>
          <a:prstGeom prst="rect">
            <a:avLst/>
          </a:prstGeom>
          <a:noFill/>
          <a:ln w="9525">
            <a:noFill/>
            <a:miter lim="800000"/>
            <a:headEnd/>
            <a:tailEnd/>
          </a:ln>
          <a:effectLst/>
        </p:spPr>
        <p:txBody>
          <a:bodyPr>
            <a:spAutoFit/>
          </a:bodyPr>
          <a:lstStyle/>
          <a:p>
            <a:pPr algn="ctr">
              <a:spcBef>
                <a:spcPct val="50000"/>
              </a:spcBef>
            </a:pPr>
            <a:r>
              <a:rPr lang="en-US" sz="3200" b="1" i="1" dirty="0">
                <a:solidFill>
                  <a:srgbClr val="FFFFFF"/>
                </a:solidFill>
                <a:cs typeface="Arial" charset="0"/>
              </a:rPr>
              <a:t>1</a:t>
            </a:r>
          </a:p>
        </p:txBody>
      </p:sp>
      <p:sp>
        <p:nvSpPr>
          <p:cNvPr id="17" name="Text Box 14"/>
          <p:cNvSpPr txBox="1">
            <a:spLocks noChangeArrowheads="1"/>
          </p:cNvSpPr>
          <p:nvPr/>
        </p:nvSpPr>
        <p:spPr bwMode="black">
          <a:xfrm>
            <a:off x="2060575" y="3735388"/>
            <a:ext cx="346075" cy="579437"/>
          </a:xfrm>
          <a:prstGeom prst="rect">
            <a:avLst/>
          </a:prstGeom>
          <a:noFill/>
          <a:ln w="9525">
            <a:noFill/>
            <a:miter lim="800000"/>
            <a:headEnd/>
            <a:tailEnd/>
          </a:ln>
          <a:effectLst/>
        </p:spPr>
        <p:txBody>
          <a:bodyPr>
            <a:spAutoFit/>
          </a:bodyPr>
          <a:lstStyle/>
          <a:p>
            <a:pPr algn="ctr">
              <a:spcBef>
                <a:spcPct val="50000"/>
              </a:spcBef>
            </a:pPr>
            <a:r>
              <a:rPr lang="en-US" sz="3200" b="1" i="1" dirty="0">
                <a:solidFill>
                  <a:srgbClr val="FFFFFF"/>
                </a:solidFill>
                <a:cs typeface="Arial" charset="0"/>
              </a:rPr>
              <a:t>2</a:t>
            </a:r>
          </a:p>
        </p:txBody>
      </p:sp>
      <p:sp>
        <p:nvSpPr>
          <p:cNvPr id="18" name="Text Box 18"/>
          <p:cNvSpPr txBox="1">
            <a:spLocks noChangeArrowheads="1"/>
          </p:cNvSpPr>
          <p:nvPr/>
        </p:nvSpPr>
        <p:spPr bwMode="black">
          <a:xfrm>
            <a:off x="2063750" y="4573588"/>
            <a:ext cx="314325" cy="579437"/>
          </a:xfrm>
          <a:prstGeom prst="rect">
            <a:avLst/>
          </a:prstGeom>
          <a:noFill/>
          <a:ln w="9525">
            <a:noFill/>
            <a:miter lim="800000"/>
            <a:headEnd/>
            <a:tailEnd/>
          </a:ln>
          <a:effectLst/>
        </p:spPr>
        <p:txBody>
          <a:bodyPr>
            <a:spAutoFit/>
          </a:bodyPr>
          <a:lstStyle/>
          <a:p>
            <a:pPr algn="ctr">
              <a:spcBef>
                <a:spcPct val="50000"/>
              </a:spcBef>
            </a:pPr>
            <a:r>
              <a:rPr lang="en-US" sz="3200" b="1" i="1" dirty="0">
                <a:solidFill>
                  <a:srgbClr val="FFFFFF"/>
                </a:solidFill>
                <a:cs typeface="Arial" charset="0"/>
              </a:rPr>
              <a:t>3</a:t>
            </a:r>
          </a:p>
        </p:txBody>
      </p:sp>
      <p:sp>
        <p:nvSpPr>
          <p:cNvPr id="19" name="Text Box 22"/>
          <p:cNvSpPr txBox="1">
            <a:spLocks noChangeArrowheads="1"/>
          </p:cNvSpPr>
          <p:nvPr/>
        </p:nvSpPr>
        <p:spPr bwMode="black">
          <a:xfrm>
            <a:off x="2055813" y="5411788"/>
            <a:ext cx="327025" cy="579437"/>
          </a:xfrm>
          <a:prstGeom prst="rect">
            <a:avLst/>
          </a:prstGeom>
          <a:noFill/>
          <a:ln w="9525">
            <a:noFill/>
            <a:miter lim="800000"/>
            <a:headEnd/>
            <a:tailEnd/>
          </a:ln>
          <a:effectLst/>
        </p:spPr>
        <p:txBody>
          <a:bodyPr>
            <a:spAutoFit/>
          </a:bodyPr>
          <a:lstStyle/>
          <a:p>
            <a:pPr algn="ctr">
              <a:spcBef>
                <a:spcPct val="50000"/>
              </a:spcBef>
            </a:pPr>
            <a:r>
              <a:rPr lang="en-US" sz="3200" b="1" i="1" dirty="0">
                <a:solidFill>
                  <a:srgbClr val="FFFFFF"/>
                </a:solidFill>
                <a:cs typeface="Arial" charset="0"/>
              </a:rPr>
              <a:t>4</a:t>
            </a:r>
          </a:p>
        </p:txBody>
      </p:sp>
      <p:grpSp>
        <p:nvGrpSpPr>
          <p:cNvPr id="63" name="Groupe 62"/>
          <p:cNvGrpSpPr/>
          <p:nvPr/>
        </p:nvGrpSpPr>
        <p:grpSpPr>
          <a:xfrm>
            <a:off x="0" y="1364011"/>
            <a:ext cx="9071991" cy="1488925"/>
            <a:chOff x="0" y="1364011"/>
            <a:chExt cx="9071991" cy="1488925"/>
          </a:xfrm>
        </p:grpSpPr>
        <p:grpSp>
          <p:nvGrpSpPr>
            <p:cNvPr id="43" name="Groupe 42"/>
            <p:cNvGrpSpPr/>
            <p:nvPr/>
          </p:nvGrpSpPr>
          <p:grpSpPr>
            <a:xfrm>
              <a:off x="35496" y="1364011"/>
              <a:ext cx="9036495" cy="1488925"/>
              <a:chOff x="2026952" y="2944813"/>
              <a:chExt cx="5135848" cy="1488925"/>
            </a:xfrm>
            <a:solidFill>
              <a:srgbClr val="CCCC00"/>
            </a:solidFill>
          </p:grpSpPr>
          <p:sp>
            <p:nvSpPr>
              <p:cNvPr id="15" name="AutoShape 5"/>
              <p:cNvSpPr>
                <a:spLocks noChangeArrowheads="1"/>
              </p:cNvSpPr>
              <p:nvPr/>
            </p:nvSpPr>
            <p:spPr bwMode="gray">
              <a:xfrm>
                <a:off x="2089150" y="2944813"/>
                <a:ext cx="5073650" cy="1488925"/>
              </a:xfrm>
              <a:prstGeom prst="roundRect">
                <a:avLst>
                  <a:gd name="adj" fmla="val 50000"/>
                </a:avLst>
              </a:prstGeom>
              <a:solidFill>
                <a:srgbClr val="C89400"/>
              </a:solidFill>
              <a:ln w="28575">
                <a:noFill/>
                <a:round/>
                <a:headEnd/>
                <a:tailEnd/>
              </a:ln>
              <a:effectLst/>
            </p:spPr>
            <p:txBody>
              <a:bodyPr wrap="none" anchor="ctr"/>
              <a:lstStyle/>
              <a:p>
                <a:endParaRPr lang="fr-FR"/>
              </a:p>
            </p:txBody>
          </p:sp>
          <p:sp>
            <p:nvSpPr>
              <p:cNvPr id="20" name="Text Box 23"/>
              <p:cNvSpPr txBox="1">
                <a:spLocks noChangeArrowheads="1"/>
              </p:cNvSpPr>
              <p:nvPr/>
            </p:nvSpPr>
            <p:spPr bwMode="gray">
              <a:xfrm>
                <a:off x="2026952" y="2993578"/>
                <a:ext cx="5033824" cy="1292662"/>
              </a:xfrm>
              <a:prstGeom prst="rect">
                <a:avLst/>
              </a:prstGeom>
              <a:noFill/>
              <a:ln w="9525">
                <a:noFill/>
                <a:miter lim="800000"/>
                <a:headEnd/>
                <a:tailEnd/>
              </a:ln>
              <a:effectLst/>
            </p:spPr>
            <p:txBody>
              <a:bodyPr wrap="square">
                <a:spAutoFit/>
              </a:bodyPr>
              <a:lstStyle/>
              <a:p>
                <a:pPr marL="457200" indent="-457200" algn="ctr">
                  <a:spcBef>
                    <a:spcPct val="50000"/>
                  </a:spcBef>
                  <a:buClr>
                    <a:schemeClr val="tx1"/>
                  </a:buClr>
                </a:pPr>
                <a:r>
                  <a:rPr lang="fr-FR" sz="2400" dirty="0" smtClean="0"/>
                  <a:t>       </a:t>
                </a:r>
                <a:r>
                  <a:rPr lang="fr-FR" b="1" dirty="0" smtClean="0">
                    <a:solidFill>
                      <a:schemeClr val="bg1"/>
                    </a:solidFill>
                    <a:latin typeface="Times New Roman" pitchFamily="18" charset="0"/>
                    <a:cs typeface="Times New Roman" pitchFamily="18" charset="0"/>
                  </a:rPr>
                  <a:t>Nos données analytiques ont montré pour les pâtes enrichies en féverole, une amélioration significative (</a:t>
                </a:r>
                <a:r>
                  <a:rPr lang="fr-FR" b="1" i="1" dirty="0" smtClean="0">
                    <a:solidFill>
                      <a:schemeClr val="bg1"/>
                    </a:solidFill>
                    <a:latin typeface="Times New Roman" pitchFamily="18" charset="0"/>
                    <a:cs typeface="Times New Roman" pitchFamily="18" charset="0"/>
                  </a:rPr>
                  <a:t>p&lt;0,05</a:t>
                </a:r>
                <a:r>
                  <a:rPr lang="fr-FR" b="1" dirty="0" smtClean="0">
                    <a:solidFill>
                      <a:schemeClr val="bg1"/>
                    </a:solidFill>
                    <a:latin typeface="Times New Roman" pitchFamily="18" charset="0"/>
                    <a:cs typeface="Times New Roman" pitchFamily="18" charset="0"/>
                  </a:rPr>
                  <a:t>) des teneurs en  protéines, acides aminés, fibres alimentaires et minéraux. La digestibilité </a:t>
                </a:r>
                <a:r>
                  <a:rPr lang="fr-FR" b="1" i="1" dirty="0" smtClean="0">
                    <a:solidFill>
                      <a:schemeClr val="bg1"/>
                    </a:solidFill>
                    <a:latin typeface="Times New Roman" pitchFamily="18" charset="0"/>
                    <a:cs typeface="Times New Roman" pitchFamily="18" charset="0"/>
                  </a:rPr>
                  <a:t>in vitro</a:t>
                </a:r>
                <a:r>
                  <a:rPr lang="fr-FR" b="1" dirty="0" smtClean="0">
                    <a:solidFill>
                      <a:schemeClr val="bg1"/>
                    </a:solidFill>
                    <a:latin typeface="Times New Roman" pitchFamily="18" charset="0"/>
                    <a:cs typeface="Times New Roman" pitchFamily="18" charset="0"/>
                  </a:rPr>
                  <a:t> des protéines a été légèrement améliorée suite à l'addition de légumineuses.</a:t>
                </a:r>
                <a:endParaRPr lang="en-US" b="1" dirty="0">
                  <a:solidFill>
                    <a:schemeClr val="bg1"/>
                  </a:solidFill>
                  <a:latin typeface="Times New Roman" pitchFamily="18" charset="0"/>
                  <a:cs typeface="Times New Roman" pitchFamily="18" charset="0"/>
                </a:endParaRPr>
              </a:p>
            </p:txBody>
          </p:sp>
        </p:grpSp>
        <p:sp>
          <p:nvSpPr>
            <p:cNvPr id="55" name="Ellipse 54"/>
            <p:cNvSpPr/>
            <p:nvPr/>
          </p:nvSpPr>
          <p:spPr>
            <a:xfrm>
              <a:off x="0" y="1772816"/>
              <a:ext cx="539552"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i="1" dirty="0" smtClean="0">
                  <a:solidFill>
                    <a:srgbClr val="C89400"/>
                  </a:solidFill>
                  <a:latin typeface="Arial" pitchFamily="34" charset="0"/>
                  <a:cs typeface="Arial" pitchFamily="34" charset="0"/>
                </a:rPr>
                <a:t>1</a:t>
              </a:r>
            </a:p>
          </p:txBody>
        </p:sp>
      </p:grpSp>
      <p:grpSp>
        <p:nvGrpSpPr>
          <p:cNvPr id="30" name="Groupe 29"/>
          <p:cNvGrpSpPr/>
          <p:nvPr/>
        </p:nvGrpSpPr>
        <p:grpSpPr>
          <a:xfrm>
            <a:off x="35496" y="3143539"/>
            <a:ext cx="8928992" cy="1365581"/>
            <a:chOff x="35496" y="3143539"/>
            <a:chExt cx="8928992" cy="1365581"/>
          </a:xfrm>
        </p:grpSpPr>
        <p:grpSp>
          <p:nvGrpSpPr>
            <p:cNvPr id="58" name="Groupe 57"/>
            <p:cNvGrpSpPr/>
            <p:nvPr/>
          </p:nvGrpSpPr>
          <p:grpSpPr>
            <a:xfrm>
              <a:off x="35496" y="3143539"/>
              <a:ext cx="8928992" cy="1365581"/>
              <a:chOff x="197735" y="2708920"/>
              <a:chExt cx="5199443" cy="503238"/>
            </a:xfrm>
          </p:grpSpPr>
          <p:sp>
            <p:nvSpPr>
              <p:cNvPr id="14" name="AutoShape 4"/>
              <p:cNvSpPr>
                <a:spLocks noChangeArrowheads="1"/>
              </p:cNvSpPr>
              <p:nvPr/>
            </p:nvSpPr>
            <p:spPr bwMode="gray">
              <a:xfrm>
                <a:off x="323528" y="2708920"/>
                <a:ext cx="5073650" cy="503238"/>
              </a:xfrm>
              <a:prstGeom prst="roundRect">
                <a:avLst>
                  <a:gd name="adj" fmla="val 50000"/>
                </a:avLst>
              </a:prstGeom>
              <a:solidFill>
                <a:srgbClr val="F6C700"/>
              </a:solidFill>
              <a:ln w="28575">
                <a:solidFill>
                  <a:srgbClr val="FFCC00"/>
                </a:solidFill>
                <a:round/>
                <a:headEnd/>
                <a:tailEnd/>
              </a:ln>
              <a:effectLst/>
            </p:spPr>
            <p:txBody>
              <a:bodyPr wrap="none" anchor="ctr"/>
              <a:lstStyle/>
              <a:p>
                <a:endParaRPr lang="fr-FR"/>
              </a:p>
            </p:txBody>
          </p:sp>
          <p:sp>
            <p:nvSpPr>
              <p:cNvPr id="57" name="Ellipse 56"/>
              <p:cNvSpPr/>
              <p:nvPr/>
            </p:nvSpPr>
            <p:spPr>
              <a:xfrm>
                <a:off x="197735" y="2846390"/>
                <a:ext cx="368995" cy="206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i="1" dirty="0" smtClean="0">
                    <a:solidFill>
                      <a:srgbClr val="FFCC00"/>
                    </a:solidFill>
                    <a:latin typeface="Arial" pitchFamily="34" charset="0"/>
                    <a:cs typeface="Arial" pitchFamily="34" charset="0"/>
                  </a:rPr>
                  <a:t>2</a:t>
                </a:r>
              </a:p>
            </p:txBody>
          </p:sp>
        </p:grpSp>
        <p:sp>
          <p:nvSpPr>
            <p:cNvPr id="4097" name="Rectangle 1"/>
            <p:cNvSpPr>
              <a:spLocks noChangeArrowheads="1"/>
            </p:cNvSpPr>
            <p:nvPr/>
          </p:nvSpPr>
          <p:spPr bwMode="auto">
            <a:xfrm>
              <a:off x="745121" y="3369766"/>
              <a:ext cx="8003343"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Nous avons relevé une contribution  aux recommandations alimentaires de référence (ANREF) plus élevée</a:t>
              </a:r>
              <a:r>
                <a:rPr kumimoji="0" lang="fr-FR" b="1" i="0" u="none" strike="noStrike" cap="none" normalizeH="0" dirty="0" smtClean="0">
                  <a:ln>
                    <a:noFill/>
                  </a:ln>
                  <a:solidFill>
                    <a:srgbClr val="993300"/>
                  </a:solidFill>
                  <a:effectLst/>
                  <a:latin typeface="Times New Roman" pitchFamily="18" charset="0"/>
                  <a:ea typeface="Calibri" pitchFamily="34" charset="0"/>
                  <a:cs typeface="Times New Roman" pitchFamily="18" charset="0"/>
                </a:rPr>
                <a:t> </a:t>
              </a:r>
              <a:r>
                <a:rPr kumimoji="0" lang="fr-FR" b="1" i="0"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des </a:t>
              </a:r>
              <a:r>
                <a:rPr kumimoji="0" lang="fr-FR" b="1" i="1"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Maccheronccinis </a:t>
              </a:r>
              <a:r>
                <a:rPr kumimoji="0" lang="fr-FR" b="1" i="0"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et </a:t>
              </a:r>
              <a:r>
                <a:rPr kumimoji="0" lang="fr-FR" b="1" i="1"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Cicatellis </a:t>
              </a:r>
              <a:r>
                <a:rPr kumimoji="0" lang="fr-FR" b="1" i="0"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(200 g/jour/personne) à base de féverole, particulièrement pour le fer et le zinc.</a:t>
              </a:r>
              <a:endParaRPr kumimoji="0" lang="fr-FR" b="1" i="0" u="none" strike="noStrike" cap="none" normalizeH="0" baseline="0" dirty="0" smtClean="0">
                <a:ln>
                  <a:noFill/>
                </a:ln>
                <a:solidFill>
                  <a:srgbClr val="993300"/>
                </a:solidFill>
                <a:effectLst/>
                <a:latin typeface="Arial" pitchFamily="34" charset="0"/>
                <a:cs typeface="Arial" pitchFamily="34" charset="0"/>
              </a:endParaRPr>
            </a:p>
          </p:txBody>
        </p:sp>
      </p:grpSp>
      <p:grpSp>
        <p:nvGrpSpPr>
          <p:cNvPr id="62" name="Groupe 61"/>
          <p:cNvGrpSpPr/>
          <p:nvPr/>
        </p:nvGrpSpPr>
        <p:grpSpPr>
          <a:xfrm>
            <a:off x="35496" y="4797152"/>
            <a:ext cx="8956173" cy="1409764"/>
            <a:chOff x="35496" y="5013175"/>
            <a:chExt cx="8956173" cy="1409764"/>
          </a:xfrm>
        </p:grpSpPr>
        <p:grpSp>
          <p:nvGrpSpPr>
            <p:cNvPr id="45" name="Groupe 44"/>
            <p:cNvGrpSpPr/>
            <p:nvPr/>
          </p:nvGrpSpPr>
          <p:grpSpPr>
            <a:xfrm>
              <a:off x="323528" y="5013175"/>
              <a:ext cx="8668141" cy="1409764"/>
              <a:chOff x="2089150" y="4622800"/>
              <a:chExt cx="5073650" cy="503238"/>
            </a:xfrm>
            <a:solidFill>
              <a:srgbClr val="CAAB5E"/>
            </a:solidFill>
          </p:grpSpPr>
          <p:sp>
            <p:nvSpPr>
              <p:cNvPr id="13" name="AutoShape 3"/>
              <p:cNvSpPr>
                <a:spLocks noChangeArrowheads="1"/>
              </p:cNvSpPr>
              <p:nvPr/>
            </p:nvSpPr>
            <p:spPr bwMode="gray">
              <a:xfrm>
                <a:off x="2089150" y="4622800"/>
                <a:ext cx="5073650" cy="503238"/>
              </a:xfrm>
              <a:prstGeom prst="roundRect">
                <a:avLst>
                  <a:gd name="adj" fmla="val 50000"/>
                </a:avLst>
              </a:prstGeom>
              <a:grpFill/>
              <a:ln w="28575">
                <a:solidFill>
                  <a:srgbClr val="CAAB5E"/>
                </a:solidFill>
                <a:round/>
                <a:headEnd/>
                <a:tailEnd/>
              </a:ln>
              <a:effectLst/>
            </p:spPr>
            <p:txBody>
              <a:bodyPr wrap="none" anchor="ctr"/>
              <a:lstStyle/>
              <a:p>
                <a:endParaRPr lang="fr-FR"/>
              </a:p>
            </p:txBody>
          </p:sp>
          <p:sp>
            <p:nvSpPr>
              <p:cNvPr id="22" name="Text Box 25"/>
              <p:cNvSpPr txBox="1">
                <a:spLocks noChangeArrowheads="1"/>
              </p:cNvSpPr>
              <p:nvPr/>
            </p:nvSpPr>
            <p:spPr bwMode="gray">
              <a:xfrm>
                <a:off x="2342037" y="4657002"/>
                <a:ext cx="4636262" cy="428477"/>
              </a:xfrm>
              <a:prstGeom prst="rect">
                <a:avLst/>
              </a:prstGeom>
              <a:noFill/>
              <a:ln w="9525">
                <a:noFill/>
                <a:miter lim="800000"/>
                <a:headEnd/>
                <a:tailEnd/>
              </a:ln>
              <a:effectLst/>
            </p:spPr>
            <p:txBody>
              <a:bodyPr wrap="square">
                <a:spAutoFit/>
              </a:bodyPr>
              <a:lstStyle/>
              <a:p>
                <a:pPr algn="ctr"/>
                <a:r>
                  <a:rPr lang="fr-FR" b="1" dirty="0" smtClean="0">
                    <a:solidFill>
                      <a:schemeClr val="bg1"/>
                    </a:solidFill>
                    <a:latin typeface="Times New Roman" pitchFamily="18" charset="0"/>
                    <a:cs typeface="Times New Roman" pitchFamily="18" charset="0"/>
                  </a:rPr>
                  <a:t>L’apport élevé de fibres et amidon résistant par la féverole  modifie la composition des pâtes et se traduit par un ralentissement de l’hydrolyse des glucides, qui pourrait également avoir des avantages pour la santé en réduisant l‘IG.</a:t>
                </a:r>
                <a:endParaRPr lang="fr-FR" b="1" dirty="0">
                  <a:solidFill>
                    <a:schemeClr val="bg1"/>
                  </a:solidFill>
                  <a:latin typeface="Times New Roman" pitchFamily="18" charset="0"/>
                  <a:cs typeface="Times New Roman" pitchFamily="18" charset="0"/>
                </a:endParaRPr>
              </a:p>
            </p:txBody>
          </p:sp>
        </p:grpSp>
        <p:sp>
          <p:nvSpPr>
            <p:cNvPr id="61" name="Ellipse 60"/>
            <p:cNvSpPr/>
            <p:nvPr/>
          </p:nvSpPr>
          <p:spPr>
            <a:xfrm>
              <a:off x="35496" y="5373216"/>
              <a:ext cx="592693"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i="1" dirty="0" smtClean="0">
                  <a:solidFill>
                    <a:srgbClr val="996633"/>
                  </a:solidFill>
                  <a:latin typeface="Arial" pitchFamily="34" charset="0"/>
                  <a:cs typeface="Arial" pitchFamily="34" charset="0"/>
                </a:rPr>
                <a:t>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1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downRight)">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strips(downRight)">
                                      <p:cBhvr>
                                        <p:cTn id="17"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grpSp>
          <p:nvGrpSpPr>
            <p:cNvPr id="3" name="Groupe 1"/>
            <p:cNvGrpSpPr/>
            <p:nvPr/>
          </p:nvGrpSpPr>
          <p:grpSpPr>
            <a:xfrm>
              <a:off x="0" y="-27383"/>
              <a:ext cx="9144000" cy="936103"/>
              <a:chOff x="0" y="-27383"/>
              <a:chExt cx="9144000" cy="936103"/>
            </a:xfrm>
          </p:grpSpPr>
          <p:sp>
            <p:nvSpPr>
              <p:cNvPr id="5"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7"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8"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4" name="Rectangle 3"/>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Conclusion </a:t>
              </a:r>
              <a:endParaRPr lang="fr-FR" sz="2400" dirty="0">
                <a:solidFill>
                  <a:srgbClr val="996633"/>
                </a:solidFill>
                <a:latin typeface="Times New Roman" pitchFamily="18" charset="0"/>
                <a:cs typeface="Times New Roman" pitchFamily="18" charset="0"/>
              </a:endParaRPr>
            </a:p>
          </p:txBody>
        </p:sp>
      </p:grpSp>
      <p:sp>
        <p:nvSpPr>
          <p:cNvPr id="11" name="Espace réservé du numéro de diapositive 10"/>
          <p:cNvSpPr>
            <a:spLocks noGrp="1"/>
          </p:cNvSpPr>
          <p:nvPr>
            <p:ph type="sldNum" sz="quarter" idx="12"/>
          </p:nvPr>
        </p:nvSpPr>
        <p:spPr>
          <a:xfrm>
            <a:off x="6974904" y="6520259"/>
            <a:ext cx="2133600" cy="365125"/>
          </a:xfrm>
        </p:spPr>
        <p:txBody>
          <a:bodyPr/>
          <a:lstStyle/>
          <a:p>
            <a:fld id="{595DA4C4-1FAB-46A1-BC97-01521FB48311}" type="slidenum">
              <a:rPr lang="es-ES" smtClean="0"/>
              <a:pPr/>
              <a:t>64</a:t>
            </a:fld>
            <a:endParaRPr lang="es-ES" dirty="0"/>
          </a:p>
        </p:txBody>
      </p:sp>
      <p:grpSp>
        <p:nvGrpSpPr>
          <p:cNvPr id="18" name="Groupe 17"/>
          <p:cNvGrpSpPr/>
          <p:nvPr/>
        </p:nvGrpSpPr>
        <p:grpSpPr>
          <a:xfrm>
            <a:off x="35496" y="1299156"/>
            <a:ext cx="8956173" cy="1409764"/>
            <a:chOff x="35496" y="5013175"/>
            <a:chExt cx="8956173" cy="1409764"/>
          </a:xfrm>
          <a:solidFill>
            <a:srgbClr val="FFCC66"/>
          </a:solidFill>
        </p:grpSpPr>
        <p:grpSp>
          <p:nvGrpSpPr>
            <p:cNvPr id="19" name="Groupe 44"/>
            <p:cNvGrpSpPr/>
            <p:nvPr/>
          </p:nvGrpSpPr>
          <p:grpSpPr>
            <a:xfrm>
              <a:off x="323528" y="5013175"/>
              <a:ext cx="8668141" cy="1409764"/>
              <a:chOff x="2089150" y="4622800"/>
              <a:chExt cx="5073650" cy="503238"/>
            </a:xfrm>
            <a:grpFill/>
          </p:grpSpPr>
          <p:sp>
            <p:nvSpPr>
              <p:cNvPr id="21" name="AutoShape 3"/>
              <p:cNvSpPr>
                <a:spLocks noChangeArrowheads="1"/>
              </p:cNvSpPr>
              <p:nvPr/>
            </p:nvSpPr>
            <p:spPr bwMode="gray">
              <a:xfrm>
                <a:off x="2089150" y="4622800"/>
                <a:ext cx="5073650" cy="503238"/>
              </a:xfrm>
              <a:prstGeom prst="roundRect">
                <a:avLst>
                  <a:gd name="adj" fmla="val 50000"/>
                </a:avLst>
              </a:prstGeom>
              <a:solidFill>
                <a:srgbClr val="B3773B"/>
              </a:solidFill>
              <a:ln w="28575">
                <a:noFill/>
                <a:round/>
                <a:headEnd/>
                <a:tailEnd/>
              </a:ln>
              <a:effectLst/>
            </p:spPr>
            <p:txBody>
              <a:bodyPr wrap="none" anchor="ctr"/>
              <a:lstStyle/>
              <a:p>
                <a:endParaRPr lang="fr-FR"/>
              </a:p>
            </p:txBody>
          </p:sp>
          <p:sp>
            <p:nvSpPr>
              <p:cNvPr id="22" name="Text Box 25"/>
              <p:cNvSpPr txBox="1">
                <a:spLocks noChangeArrowheads="1"/>
              </p:cNvSpPr>
              <p:nvPr/>
            </p:nvSpPr>
            <p:spPr bwMode="gray">
              <a:xfrm>
                <a:off x="2342037" y="4719327"/>
                <a:ext cx="4636262" cy="329598"/>
              </a:xfrm>
              <a:prstGeom prst="rect">
                <a:avLst/>
              </a:prstGeom>
              <a:noFill/>
              <a:ln w="9525">
                <a:noFill/>
                <a:miter lim="800000"/>
                <a:headEnd/>
                <a:tailEnd/>
              </a:ln>
              <a:effectLst/>
            </p:spPr>
            <p:txBody>
              <a:bodyPr wrap="square">
                <a:spAutoFit/>
              </a:bodyPr>
              <a:lstStyle/>
              <a:p>
                <a:pPr algn="ctr"/>
                <a:r>
                  <a:rPr lang="fr-FR" b="1" dirty="0" smtClean="0">
                    <a:solidFill>
                      <a:schemeClr val="bg1"/>
                    </a:solidFill>
                    <a:latin typeface="Times New Roman" pitchFamily="18" charset="0"/>
                    <a:cs typeface="Times New Roman" pitchFamily="18" charset="0"/>
                  </a:rPr>
                  <a:t>La solubilité des protéines de fèverole a induit une réduction du temps de cuisson optimal et une augmentation des pertes à la  cuisson des pâtes enrichies en légumineuses.</a:t>
                </a:r>
                <a:endParaRPr lang="fr-FR" b="1" dirty="0">
                  <a:solidFill>
                    <a:schemeClr val="bg1"/>
                  </a:solidFill>
                  <a:latin typeface="Times New Roman" pitchFamily="18" charset="0"/>
                  <a:cs typeface="Times New Roman" pitchFamily="18" charset="0"/>
                </a:endParaRPr>
              </a:p>
            </p:txBody>
          </p:sp>
        </p:grpSp>
        <p:sp>
          <p:nvSpPr>
            <p:cNvPr id="20" name="Ellipse 19"/>
            <p:cNvSpPr/>
            <p:nvPr/>
          </p:nvSpPr>
          <p:spPr>
            <a:xfrm>
              <a:off x="35496" y="5373216"/>
              <a:ext cx="592693"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i="1" dirty="0" smtClean="0">
                  <a:solidFill>
                    <a:srgbClr val="993300"/>
                  </a:solidFill>
                  <a:latin typeface="Arial" pitchFamily="34" charset="0"/>
                  <a:cs typeface="Arial" pitchFamily="34" charset="0"/>
                </a:rPr>
                <a:t>4</a:t>
              </a:r>
            </a:p>
          </p:txBody>
        </p:sp>
      </p:grpSp>
      <p:grpSp>
        <p:nvGrpSpPr>
          <p:cNvPr id="23" name="Groupe 22"/>
          <p:cNvGrpSpPr/>
          <p:nvPr/>
        </p:nvGrpSpPr>
        <p:grpSpPr>
          <a:xfrm>
            <a:off x="35496" y="2996952"/>
            <a:ext cx="8956173" cy="1625781"/>
            <a:chOff x="35496" y="5013182"/>
            <a:chExt cx="8956173" cy="1769799"/>
          </a:xfrm>
          <a:solidFill>
            <a:srgbClr val="E6AA00"/>
          </a:solidFill>
        </p:grpSpPr>
        <p:grpSp>
          <p:nvGrpSpPr>
            <p:cNvPr id="24" name="Groupe 44"/>
            <p:cNvGrpSpPr/>
            <p:nvPr/>
          </p:nvGrpSpPr>
          <p:grpSpPr>
            <a:xfrm>
              <a:off x="323528" y="5013182"/>
              <a:ext cx="8668141" cy="1769799"/>
              <a:chOff x="2089150" y="4622800"/>
              <a:chExt cx="5073650" cy="631758"/>
            </a:xfrm>
            <a:grpFill/>
          </p:grpSpPr>
          <p:sp>
            <p:nvSpPr>
              <p:cNvPr id="26" name="AutoShape 3"/>
              <p:cNvSpPr>
                <a:spLocks noChangeArrowheads="1"/>
              </p:cNvSpPr>
              <p:nvPr/>
            </p:nvSpPr>
            <p:spPr bwMode="gray">
              <a:xfrm>
                <a:off x="2089150" y="4622800"/>
                <a:ext cx="5073650" cy="631758"/>
              </a:xfrm>
              <a:prstGeom prst="roundRect">
                <a:avLst>
                  <a:gd name="adj" fmla="val 50000"/>
                </a:avLst>
              </a:prstGeom>
              <a:solidFill>
                <a:srgbClr val="C9C400"/>
              </a:solidFill>
              <a:ln w="28575">
                <a:noFill/>
                <a:round/>
                <a:headEnd/>
                <a:tailEnd/>
              </a:ln>
              <a:effectLst/>
            </p:spPr>
            <p:txBody>
              <a:bodyPr wrap="none" anchor="ctr"/>
              <a:lstStyle/>
              <a:p>
                <a:endParaRPr lang="fr-FR"/>
              </a:p>
            </p:txBody>
          </p:sp>
          <p:sp>
            <p:nvSpPr>
              <p:cNvPr id="27" name="Text Box 25"/>
              <p:cNvSpPr txBox="1">
                <a:spLocks noChangeArrowheads="1"/>
              </p:cNvSpPr>
              <p:nvPr/>
            </p:nvSpPr>
            <p:spPr bwMode="gray">
              <a:xfrm>
                <a:off x="2342037" y="4688014"/>
                <a:ext cx="4636262" cy="466433"/>
              </a:xfrm>
              <a:prstGeom prst="rect">
                <a:avLst/>
              </a:prstGeom>
              <a:noFill/>
              <a:ln w="9525">
                <a:noFill/>
                <a:miter lim="800000"/>
                <a:headEnd/>
                <a:tailEnd/>
              </a:ln>
              <a:effectLst/>
            </p:spPr>
            <p:txBody>
              <a:bodyPr wrap="square">
                <a:spAutoFit/>
              </a:bodyPr>
              <a:lstStyle/>
              <a:p>
                <a:pPr algn="ctr"/>
                <a:r>
                  <a:rPr lang="fr-FR" b="1" dirty="0" smtClean="0">
                    <a:solidFill>
                      <a:srgbClr val="993300"/>
                    </a:solidFill>
                    <a:latin typeface="Times New Roman" pitchFamily="18" charset="0"/>
                    <a:cs typeface="Times New Roman" pitchFamily="18" charset="0"/>
                  </a:rPr>
                  <a:t>Les propriétés thermiques des amidons ont montré l’existence de pics de gélatinisation dans le cas des </a:t>
                </a:r>
                <a:r>
                  <a:rPr lang="fr-FR" b="1" i="1" dirty="0" smtClean="0">
                    <a:solidFill>
                      <a:srgbClr val="993300"/>
                    </a:solidFill>
                    <a:latin typeface="Times New Roman" pitchFamily="18" charset="0"/>
                    <a:cs typeface="Times New Roman" pitchFamily="18" charset="0"/>
                  </a:rPr>
                  <a:t>Maccheronccinis </a:t>
                </a:r>
                <a:r>
                  <a:rPr lang="fr-FR" b="1" dirty="0" smtClean="0">
                    <a:solidFill>
                      <a:srgbClr val="993300"/>
                    </a:solidFill>
                    <a:latin typeface="Times New Roman" pitchFamily="18" charset="0"/>
                    <a:cs typeface="Times New Roman" pitchFamily="18" charset="0"/>
                  </a:rPr>
                  <a:t>et leur absence dans les thermogrammes des </a:t>
                </a:r>
                <a:r>
                  <a:rPr lang="fr-FR" b="1" i="1" dirty="0" smtClean="0">
                    <a:solidFill>
                      <a:srgbClr val="993300"/>
                    </a:solidFill>
                    <a:latin typeface="Times New Roman" pitchFamily="18" charset="0"/>
                    <a:cs typeface="Times New Roman" pitchFamily="18" charset="0"/>
                  </a:rPr>
                  <a:t>Cicatellis</a:t>
                </a:r>
                <a:r>
                  <a:rPr lang="fr-FR" b="1" dirty="0" smtClean="0">
                    <a:solidFill>
                      <a:srgbClr val="993300"/>
                    </a:solidFill>
                    <a:latin typeface="Times New Roman" pitchFamily="18" charset="0"/>
                    <a:cs typeface="Times New Roman" pitchFamily="18" charset="0"/>
                  </a:rPr>
                  <a:t>. L’analyse de la texture a monté que les pâtes enrichies  étaient moins fermes et plus adhésives. </a:t>
                </a:r>
                <a:endParaRPr lang="fr-FR" b="1" dirty="0">
                  <a:solidFill>
                    <a:srgbClr val="993300"/>
                  </a:solidFill>
                  <a:latin typeface="Times New Roman" pitchFamily="18" charset="0"/>
                  <a:cs typeface="Times New Roman" pitchFamily="18" charset="0"/>
                </a:endParaRPr>
              </a:p>
            </p:txBody>
          </p:sp>
        </p:grpSp>
        <p:sp>
          <p:nvSpPr>
            <p:cNvPr id="25" name="Ellipse 24"/>
            <p:cNvSpPr/>
            <p:nvPr/>
          </p:nvSpPr>
          <p:spPr>
            <a:xfrm>
              <a:off x="35496" y="5558843"/>
              <a:ext cx="592693"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i="1" dirty="0" smtClean="0">
                  <a:solidFill>
                    <a:srgbClr val="808000"/>
                  </a:solidFill>
                  <a:latin typeface="Arial" pitchFamily="34" charset="0"/>
                  <a:cs typeface="Arial" pitchFamily="34" charset="0"/>
                </a:rPr>
                <a:t>5</a:t>
              </a:r>
            </a:p>
          </p:txBody>
        </p:sp>
      </p:grpSp>
      <p:grpSp>
        <p:nvGrpSpPr>
          <p:cNvPr id="28" name="Groupe 27"/>
          <p:cNvGrpSpPr/>
          <p:nvPr/>
        </p:nvGrpSpPr>
        <p:grpSpPr>
          <a:xfrm>
            <a:off x="35496" y="4941168"/>
            <a:ext cx="8956173" cy="1512168"/>
            <a:chOff x="35496" y="5013180"/>
            <a:chExt cx="8956173" cy="1450267"/>
          </a:xfrm>
          <a:solidFill>
            <a:srgbClr val="D3B977"/>
          </a:solidFill>
        </p:grpSpPr>
        <p:grpSp>
          <p:nvGrpSpPr>
            <p:cNvPr id="29" name="Groupe 44"/>
            <p:cNvGrpSpPr/>
            <p:nvPr/>
          </p:nvGrpSpPr>
          <p:grpSpPr>
            <a:xfrm>
              <a:off x="323528" y="5013180"/>
              <a:ext cx="8668141" cy="1450267"/>
              <a:chOff x="2089150" y="4622800"/>
              <a:chExt cx="5073650" cy="517696"/>
            </a:xfrm>
            <a:grpFill/>
          </p:grpSpPr>
          <p:sp>
            <p:nvSpPr>
              <p:cNvPr id="31" name="AutoShape 3"/>
              <p:cNvSpPr>
                <a:spLocks noChangeArrowheads="1"/>
              </p:cNvSpPr>
              <p:nvPr/>
            </p:nvSpPr>
            <p:spPr bwMode="gray">
              <a:xfrm>
                <a:off x="2089150" y="4622800"/>
                <a:ext cx="5073650" cy="517696"/>
              </a:xfrm>
              <a:prstGeom prst="roundRect">
                <a:avLst>
                  <a:gd name="adj" fmla="val 50000"/>
                </a:avLst>
              </a:prstGeom>
              <a:solidFill>
                <a:srgbClr val="C46200"/>
              </a:solidFill>
              <a:ln w="28575">
                <a:noFill/>
                <a:round/>
                <a:headEnd/>
                <a:tailEnd/>
              </a:ln>
              <a:effectLst/>
            </p:spPr>
            <p:txBody>
              <a:bodyPr wrap="none" anchor="ctr"/>
              <a:lstStyle/>
              <a:p>
                <a:endParaRPr lang="fr-FR"/>
              </a:p>
            </p:txBody>
          </p:sp>
          <p:sp>
            <p:nvSpPr>
              <p:cNvPr id="32" name="Text Box 25"/>
              <p:cNvSpPr txBox="1">
                <a:spLocks noChangeArrowheads="1"/>
              </p:cNvSpPr>
              <p:nvPr/>
            </p:nvSpPr>
            <p:spPr bwMode="gray">
              <a:xfrm>
                <a:off x="2299889" y="4686660"/>
                <a:ext cx="4804853" cy="366008"/>
              </a:xfrm>
              <a:prstGeom prst="rect">
                <a:avLst/>
              </a:prstGeom>
              <a:noFill/>
              <a:ln w="9525">
                <a:noFill/>
                <a:miter lim="800000"/>
                <a:headEnd/>
                <a:tailEnd/>
              </a:ln>
              <a:effectLst/>
            </p:spPr>
            <p:txBody>
              <a:bodyPr wrap="square">
                <a:spAutoFit/>
              </a:bodyPr>
              <a:lstStyle/>
              <a:p>
                <a:pPr algn="ctr"/>
                <a:r>
                  <a:rPr lang="fr-FR" b="1" dirty="0" smtClean="0">
                    <a:solidFill>
                      <a:schemeClr val="bg1"/>
                    </a:solidFill>
                    <a:latin typeface="Times New Roman" pitchFamily="18" charset="0"/>
                    <a:cs typeface="Times New Roman" pitchFamily="18" charset="0"/>
                  </a:rPr>
                  <a:t>Les paramètres de couleur ont indiqué pour les pâtes composées une couleur</a:t>
                </a:r>
              </a:p>
              <a:p>
                <a:pPr algn="ctr"/>
                <a:r>
                  <a:rPr lang="fr-FR" b="1" dirty="0" smtClean="0">
                    <a:solidFill>
                      <a:schemeClr val="bg1"/>
                    </a:solidFill>
                    <a:latin typeface="Times New Roman" pitchFamily="18" charset="0"/>
                    <a:cs typeface="Times New Roman" pitchFamily="18" charset="0"/>
                  </a:rPr>
                  <a:t>plus foncée, plus rouge et moins jaune. Les pâtes</a:t>
                </a:r>
                <a:r>
                  <a:rPr lang="fr-FR" b="1" i="1" dirty="0" smtClean="0">
                    <a:solidFill>
                      <a:schemeClr val="bg1"/>
                    </a:solidFill>
                    <a:latin typeface="Times New Roman" pitchFamily="18" charset="0"/>
                    <a:cs typeface="Times New Roman" pitchFamily="18" charset="0"/>
                  </a:rPr>
                  <a:t> </a:t>
                </a:r>
                <a:r>
                  <a:rPr lang="fr-FR" b="1" dirty="0" smtClean="0">
                    <a:solidFill>
                      <a:schemeClr val="bg1"/>
                    </a:solidFill>
                    <a:latin typeface="Times New Roman" pitchFamily="18" charset="0"/>
                    <a:cs typeface="Times New Roman" pitchFamily="18" charset="0"/>
                  </a:rPr>
                  <a:t>traditionnelles étaient mieux acceptées que leurs correspondantes enrichies et les </a:t>
                </a:r>
                <a:r>
                  <a:rPr lang="fr-FR" b="1" i="1" dirty="0" smtClean="0">
                    <a:solidFill>
                      <a:schemeClr val="bg1"/>
                    </a:solidFill>
                    <a:latin typeface="Times New Roman" pitchFamily="18" charset="0"/>
                    <a:cs typeface="Times New Roman" pitchFamily="18" charset="0"/>
                  </a:rPr>
                  <a:t>Cicatellis </a:t>
                </a:r>
                <a:r>
                  <a:rPr lang="fr-FR" b="1" dirty="0" smtClean="0">
                    <a:solidFill>
                      <a:schemeClr val="bg1"/>
                    </a:solidFill>
                    <a:latin typeface="Times New Roman" pitchFamily="18" charset="0"/>
                    <a:cs typeface="Times New Roman" pitchFamily="18" charset="0"/>
                  </a:rPr>
                  <a:t>composées de 50% de féverole ont montés une  bonne perception sensorielle.</a:t>
                </a:r>
                <a:endParaRPr lang="fr-FR" b="1" dirty="0">
                  <a:solidFill>
                    <a:schemeClr val="bg1"/>
                  </a:solidFill>
                  <a:latin typeface="Times New Roman" pitchFamily="18" charset="0"/>
                  <a:cs typeface="Times New Roman" pitchFamily="18" charset="0"/>
                </a:endParaRPr>
              </a:p>
            </p:txBody>
          </p:sp>
        </p:grpSp>
        <p:sp>
          <p:nvSpPr>
            <p:cNvPr id="30" name="Ellipse 29"/>
            <p:cNvSpPr/>
            <p:nvPr/>
          </p:nvSpPr>
          <p:spPr>
            <a:xfrm>
              <a:off x="35496" y="5417777"/>
              <a:ext cx="592693"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i="1" dirty="0" smtClean="0">
                  <a:solidFill>
                    <a:srgbClr val="F27900"/>
                  </a:solidFill>
                  <a:latin typeface="Arial" pitchFamily="34" charset="0"/>
                  <a:cs typeface="Arial" pitchFamily="34" charset="0"/>
                </a:rPr>
                <a:t>6</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Righ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downRight)">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downRight)">
                                      <p:cBhvr>
                                        <p:cTn id="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95DA4C4-1FAB-46A1-BC97-01521FB48311}" type="slidenum">
              <a:rPr lang="es-ES" smtClean="0"/>
              <a:pPr/>
              <a:t>65</a:t>
            </a:fld>
            <a:endParaRPr lang="es-ES"/>
          </a:p>
        </p:txBody>
      </p:sp>
      <p:grpSp>
        <p:nvGrpSpPr>
          <p:cNvPr id="3" name="Groupe 2"/>
          <p:cNvGrpSpPr/>
          <p:nvPr/>
        </p:nvGrpSpPr>
        <p:grpSpPr>
          <a:xfrm>
            <a:off x="0" y="-27383"/>
            <a:ext cx="9144000" cy="936103"/>
            <a:chOff x="0" y="-27383"/>
            <a:chExt cx="9144000" cy="936103"/>
          </a:xfrm>
        </p:grpSpPr>
        <p:grpSp>
          <p:nvGrpSpPr>
            <p:cNvPr id="4"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5" name="Rectangle 4"/>
            <p:cNvSpPr/>
            <p:nvPr/>
          </p:nvSpPr>
          <p:spPr>
            <a:xfrm>
              <a:off x="179512"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Perspectives </a:t>
              </a:r>
              <a:endParaRPr lang="fr-FR" sz="2400" dirty="0">
                <a:solidFill>
                  <a:srgbClr val="996633"/>
                </a:solidFill>
                <a:latin typeface="Times New Roman" pitchFamily="18" charset="0"/>
                <a:cs typeface="Times New Roman" pitchFamily="18" charset="0"/>
              </a:endParaRPr>
            </a:p>
          </p:txBody>
        </p:sp>
      </p:grpSp>
      <p:sp>
        <p:nvSpPr>
          <p:cNvPr id="10" name="AutoShape 55"/>
          <p:cNvSpPr>
            <a:spLocks noChangeArrowheads="1"/>
          </p:cNvSpPr>
          <p:nvPr/>
        </p:nvSpPr>
        <p:spPr bwMode="gray">
          <a:xfrm>
            <a:off x="467544" y="1556792"/>
            <a:ext cx="8352928" cy="1224136"/>
          </a:xfrm>
          <a:prstGeom prst="roundRect">
            <a:avLst>
              <a:gd name="adj" fmla="val 16667"/>
            </a:avLst>
          </a:prstGeom>
          <a:solidFill>
            <a:srgbClr val="F6C700">
              <a:alpha val="30000"/>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lvl="0" algn="just"/>
            <a:endParaRPr lang="fr-FR" sz="2000" dirty="0" smtClean="0"/>
          </a:p>
          <a:p>
            <a:pPr lvl="0" algn="ctr"/>
            <a:r>
              <a:rPr lang="fr-FR" sz="2000" dirty="0" smtClean="0">
                <a:solidFill>
                  <a:srgbClr val="996633"/>
                </a:solidFill>
                <a:latin typeface="Times New Roman" pitchFamily="18" charset="0"/>
                <a:cs typeface="Times New Roman" pitchFamily="18" charset="0"/>
              </a:rPr>
              <a:t> Des essais sur animaux sont nécessaires pour une évaluation </a:t>
            </a:r>
            <a:r>
              <a:rPr lang="fr-FR" sz="2000" i="1" dirty="0" smtClean="0">
                <a:solidFill>
                  <a:srgbClr val="996633"/>
                </a:solidFill>
                <a:latin typeface="Times New Roman" pitchFamily="18" charset="0"/>
                <a:cs typeface="Times New Roman" pitchFamily="18" charset="0"/>
              </a:rPr>
              <a:t>in vivo </a:t>
            </a:r>
            <a:r>
              <a:rPr lang="fr-FR" sz="2000" dirty="0" smtClean="0">
                <a:solidFill>
                  <a:srgbClr val="996633"/>
                </a:solidFill>
                <a:latin typeface="Times New Roman" pitchFamily="18" charset="0"/>
                <a:cs typeface="Times New Roman" pitchFamily="18" charset="0"/>
              </a:rPr>
              <a:t>de la  </a:t>
            </a:r>
          </a:p>
          <a:p>
            <a:pPr lvl="0" algn="ctr"/>
            <a:r>
              <a:rPr lang="fr-FR" sz="2000" dirty="0" smtClean="0">
                <a:solidFill>
                  <a:srgbClr val="996633"/>
                </a:solidFill>
                <a:latin typeface="Times New Roman" pitchFamily="18" charset="0"/>
                <a:cs typeface="Times New Roman" pitchFamily="18" charset="0"/>
              </a:rPr>
              <a:t> qualité nutritionnelle </a:t>
            </a:r>
            <a:r>
              <a:rPr lang="fr-FR" sz="2000" smtClean="0">
                <a:solidFill>
                  <a:srgbClr val="996633"/>
                </a:solidFill>
                <a:latin typeface="Times New Roman" pitchFamily="18" charset="0"/>
                <a:cs typeface="Times New Roman" pitchFamily="18" charset="0"/>
              </a:rPr>
              <a:t>des pâtes </a:t>
            </a:r>
            <a:r>
              <a:rPr lang="fr-FR" sz="2000" dirty="0" smtClean="0">
                <a:solidFill>
                  <a:srgbClr val="996633"/>
                </a:solidFill>
                <a:latin typeface="Times New Roman" pitchFamily="18" charset="0"/>
                <a:cs typeface="Times New Roman" pitchFamily="18" charset="0"/>
              </a:rPr>
              <a:t>enrichies. De tels essais pourraient être couplés</a:t>
            </a:r>
          </a:p>
          <a:p>
            <a:pPr lvl="0" algn="ctr"/>
            <a:r>
              <a:rPr lang="fr-FR" sz="2000" dirty="0" smtClean="0">
                <a:solidFill>
                  <a:srgbClr val="996633"/>
                </a:solidFill>
                <a:latin typeface="Times New Roman" pitchFamily="18" charset="0"/>
                <a:cs typeface="Times New Roman" pitchFamily="18" charset="0"/>
              </a:rPr>
              <a:t> avec la mesure de  l’IG.</a:t>
            </a:r>
          </a:p>
          <a:p>
            <a:endParaRPr lang="fr-FR" dirty="0">
              <a:solidFill>
                <a:srgbClr val="966F00"/>
              </a:solidFill>
            </a:endParaRPr>
          </a:p>
        </p:txBody>
      </p:sp>
      <p:sp>
        <p:nvSpPr>
          <p:cNvPr id="11" name="AutoShape 55"/>
          <p:cNvSpPr>
            <a:spLocks noChangeArrowheads="1"/>
          </p:cNvSpPr>
          <p:nvPr/>
        </p:nvSpPr>
        <p:spPr bwMode="gray">
          <a:xfrm>
            <a:off x="467544" y="2984129"/>
            <a:ext cx="8352928" cy="948927"/>
          </a:xfrm>
          <a:prstGeom prst="roundRect">
            <a:avLst>
              <a:gd name="adj" fmla="val 16667"/>
            </a:avLst>
          </a:prstGeom>
          <a:solidFill>
            <a:srgbClr val="F6C700">
              <a:alpha val="30000"/>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lvl="0" algn="ctr"/>
            <a:r>
              <a:rPr lang="fr-FR" sz="2000" dirty="0" smtClean="0">
                <a:solidFill>
                  <a:srgbClr val="996633"/>
                </a:solidFill>
                <a:latin typeface="Times New Roman" pitchFamily="18" charset="0"/>
                <a:cs typeface="Times New Roman" pitchFamily="18" charset="0"/>
              </a:rPr>
              <a:t>Elargir l’étude aux effets des facteurs antinutritionnels sur la digestibilité et  </a:t>
            </a:r>
          </a:p>
          <a:p>
            <a:pPr lvl="0" algn="ctr"/>
            <a:r>
              <a:rPr lang="fr-FR" sz="2000" dirty="0" smtClean="0">
                <a:solidFill>
                  <a:srgbClr val="996633"/>
                </a:solidFill>
                <a:latin typeface="Times New Roman" pitchFamily="18" charset="0"/>
                <a:cs typeface="Times New Roman" pitchFamily="18" charset="0"/>
              </a:rPr>
              <a:t>réduire leur impact  au moyen d’un traitement préalable des graines de féverole.</a:t>
            </a:r>
            <a:endParaRPr lang="fr-FR" sz="2000" dirty="0">
              <a:solidFill>
                <a:srgbClr val="996633"/>
              </a:solidFill>
              <a:latin typeface="Times New Roman" pitchFamily="18" charset="0"/>
              <a:cs typeface="Times New Roman" pitchFamily="18" charset="0"/>
            </a:endParaRPr>
          </a:p>
        </p:txBody>
      </p:sp>
      <p:sp>
        <p:nvSpPr>
          <p:cNvPr id="12" name="AutoShape 55"/>
          <p:cNvSpPr>
            <a:spLocks noChangeArrowheads="1"/>
          </p:cNvSpPr>
          <p:nvPr/>
        </p:nvSpPr>
        <p:spPr bwMode="gray">
          <a:xfrm>
            <a:off x="467544" y="4208265"/>
            <a:ext cx="8352928" cy="876919"/>
          </a:xfrm>
          <a:prstGeom prst="roundRect">
            <a:avLst>
              <a:gd name="adj" fmla="val 16667"/>
            </a:avLst>
          </a:prstGeom>
          <a:solidFill>
            <a:srgbClr val="F6C700">
              <a:alpha val="30000"/>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lvl="0" algn="ctr"/>
            <a:endParaRPr lang="fr-FR" dirty="0" smtClean="0"/>
          </a:p>
          <a:p>
            <a:pPr lvl="0" algn="ctr"/>
            <a:r>
              <a:rPr lang="fr-FR" sz="2000" dirty="0" smtClean="0">
                <a:solidFill>
                  <a:srgbClr val="996633"/>
                </a:solidFill>
                <a:latin typeface="Times New Roman" pitchFamily="18" charset="0"/>
                <a:cs typeface="Times New Roman" pitchFamily="18" charset="0"/>
              </a:rPr>
              <a:t>Elargir cette étude à d’autres associations « céréales-légumineuses » pour la </a:t>
            </a:r>
          </a:p>
          <a:p>
            <a:pPr lvl="0" algn="ctr"/>
            <a:r>
              <a:rPr lang="fr-FR" sz="2000" dirty="0" smtClean="0">
                <a:solidFill>
                  <a:srgbClr val="996633"/>
                </a:solidFill>
                <a:latin typeface="Times New Roman" pitchFamily="18" charset="0"/>
                <a:cs typeface="Times New Roman" pitchFamily="18" charset="0"/>
              </a:rPr>
              <a:t>production d’autres types de pâtes alimentaires tels que le couscous.</a:t>
            </a:r>
          </a:p>
          <a:p>
            <a:endParaRPr lang="fr-FR" dirty="0">
              <a:solidFill>
                <a:srgbClr val="966F00"/>
              </a:solidFill>
            </a:endParaRPr>
          </a:p>
        </p:txBody>
      </p:sp>
      <p:grpSp>
        <p:nvGrpSpPr>
          <p:cNvPr id="15" name="Groupe 14"/>
          <p:cNvGrpSpPr/>
          <p:nvPr/>
        </p:nvGrpSpPr>
        <p:grpSpPr>
          <a:xfrm>
            <a:off x="467544" y="5301208"/>
            <a:ext cx="8352928" cy="1020935"/>
            <a:chOff x="467544" y="5301208"/>
            <a:chExt cx="8352928" cy="1020935"/>
          </a:xfrm>
        </p:grpSpPr>
        <p:sp>
          <p:nvSpPr>
            <p:cNvPr id="13" name="AutoShape 55"/>
            <p:cNvSpPr>
              <a:spLocks noChangeArrowheads="1"/>
            </p:cNvSpPr>
            <p:nvPr/>
          </p:nvSpPr>
          <p:spPr bwMode="gray">
            <a:xfrm>
              <a:off x="467544" y="5301208"/>
              <a:ext cx="8352928" cy="1020935"/>
            </a:xfrm>
            <a:prstGeom prst="roundRect">
              <a:avLst>
                <a:gd name="adj" fmla="val 16667"/>
              </a:avLst>
            </a:prstGeom>
            <a:solidFill>
              <a:srgbClr val="F6C700">
                <a:alpha val="30000"/>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dirty="0">
                <a:solidFill>
                  <a:srgbClr val="966F00"/>
                </a:solidFill>
              </a:endParaRPr>
            </a:p>
          </p:txBody>
        </p:sp>
        <p:sp>
          <p:nvSpPr>
            <p:cNvPr id="91137" name="Rectangle 1"/>
            <p:cNvSpPr>
              <a:spLocks noChangeArrowheads="1"/>
            </p:cNvSpPr>
            <p:nvPr/>
          </p:nvSpPr>
          <p:spPr bwMode="auto">
            <a:xfrm>
              <a:off x="539552" y="5445224"/>
              <a:ext cx="813690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2000" b="0" i="0" u="none" strike="noStrike" cap="none" normalizeH="0" baseline="0" dirty="0" smtClean="0">
                  <a:ln>
                    <a:noFill/>
                  </a:ln>
                  <a:solidFill>
                    <a:srgbClr val="996633"/>
                  </a:solidFill>
                  <a:effectLst/>
                  <a:latin typeface="Times New Roman" pitchFamily="18" charset="0"/>
                  <a:ea typeface="Calibri" pitchFamily="34" charset="0"/>
                  <a:cs typeface="Times New Roman" pitchFamily="18" charset="0"/>
                </a:rPr>
                <a:t>Les pâtes fraiches pourraient être un model d’étude des emballages visant à prolonger leur durée de conservation.</a:t>
              </a:r>
              <a:endParaRPr kumimoji="0" lang="fr-FR" sz="2000" b="0" i="0" u="none" strike="noStrike" cap="none" normalizeH="0" baseline="0" dirty="0" smtClean="0">
                <a:ln>
                  <a:noFill/>
                </a:ln>
                <a:solidFill>
                  <a:srgbClr val="996633"/>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plus(in)">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plus(in)">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plus(in)">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010400" y="6309320"/>
            <a:ext cx="2133600" cy="365125"/>
          </a:xfrm>
        </p:spPr>
        <p:txBody>
          <a:bodyPr/>
          <a:lstStyle/>
          <a:p>
            <a:fld id="{595DA4C4-1FAB-46A1-BC97-01521FB48311}" type="slidenum">
              <a:rPr lang="es-ES" smtClean="0"/>
              <a:pPr/>
              <a:t>66</a:t>
            </a:fld>
            <a:endParaRPr lang="es-ES" dirty="0"/>
          </a:p>
        </p:txBody>
      </p:sp>
      <p:grpSp>
        <p:nvGrpSpPr>
          <p:cNvPr id="4" name="Groupe 1"/>
          <p:cNvGrpSpPr/>
          <p:nvPr/>
        </p:nvGrpSpPr>
        <p:grpSpPr>
          <a:xfrm>
            <a:off x="0" y="-27383"/>
            <a:ext cx="9144000" cy="936103"/>
            <a:chOff x="0" y="-27383"/>
            <a:chExt cx="9144000" cy="936103"/>
          </a:xfrm>
        </p:grpSpPr>
        <p:sp>
          <p:nvSpPr>
            <p:cNvPr id="6"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8"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9"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10" name="Rectangle 9"/>
          <p:cNvSpPr/>
          <p:nvPr/>
        </p:nvSpPr>
        <p:spPr>
          <a:xfrm>
            <a:off x="2915816" y="1124744"/>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Remerciements </a:t>
            </a:r>
            <a:endParaRPr lang="fr-FR" sz="2400" dirty="0">
              <a:solidFill>
                <a:srgbClr val="996633"/>
              </a:solidFill>
              <a:latin typeface="Times New Roman" pitchFamily="18" charset="0"/>
              <a:cs typeface="Times New Roman" pitchFamily="18" charset="0"/>
            </a:endParaRPr>
          </a:p>
        </p:txBody>
      </p:sp>
      <p:grpSp>
        <p:nvGrpSpPr>
          <p:cNvPr id="29" name="Groupe 28"/>
          <p:cNvGrpSpPr/>
          <p:nvPr/>
        </p:nvGrpSpPr>
        <p:grpSpPr>
          <a:xfrm>
            <a:off x="899592" y="1844824"/>
            <a:ext cx="7534275" cy="1008112"/>
            <a:chOff x="899592" y="1844824"/>
            <a:chExt cx="7534275" cy="1008112"/>
          </a:xfrm>
        </p:grpSpPr>
        <p:sp>
          <p:nvSpPr>
            <p:cNvPr id="11" name="AutoShape 3"/>
            <p:cNvSpPr>
              <a:spLocks noChangeArrowheads="1"/>
            </p:cNvSpPr>
            <p:nvPr/>
          </p:nvSpPr>
          <p:spPr bwMode="gray">
            <a:xfrm>
              <a:off x="899592" y="1844824"/>
              <a:ext cx="7534275" cy="1008112"/>
            </a:xfrm>
            <a:prstGeom prst="roundRect">
              <a:avLst>
                <a:gd name="adj" fmla="val 9144"/>
              </a:avLst>
            </a:prstGeom>
            <a:noFill/>
            <a:ln w="28575">
              <a:solidFill>
                <a:schemeClr val="accent2"/>
              </a:solidFill>
              <a:round/>
              <a:headEnd/>
              <a:tailEnd/>
            </a:ln>
            <a:effectLst/>
            <a:extLst>
              <a:ext uri="{AF507438-7753-43E0-B8FC-AC1667EBCBE1}">
                <a14:hiddenEffects xmln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p>
          </p:txBody>
        </p:sp>
        <p:pic>
          <p:nvPicPr>
            <p:cNvPr id="15" name="Picture 2" descr="C:\Users\massinissa\Documents\Thèse 2014\Rédaction de la thèse\Ma thèse\Présentations et Communications\Logos\logo ub sur un fond claire grande taille.png"/>
            <p:cNvPicPr>
              <a:picLocks noChangeAspect="1" noChangeArrowheads="1"/>
            </p:cNvPicPr>
            <p:nvPr/>
          </p:nvPicPr>
          <p:blipFill>
            <a:blip r:embed="rId5" cstate="print"/>
            <a:srcRect/>
            <a:stretch>
              <a:fillRect/>
            </a:stretch>
          </p:blipFill>
          <p:spPr bwMode="auto">
            <a:xfrm>
              <a:off x="6948264" y="1916832"/>
              <a:ext cx="1480898" cy="864096"/>
            </a:xfrm>
            <a:prstGeom prst="rect">
              <a:avLst/>
            </a:prstGeom>
            <a:noFill/>
          </p:spPr>
        </p:pic>
        <p:sp>
          <p:nvSpPr>
            <p:cNvPr id="16" name="Text Box 16"/>
            <p:cNvSpPr txBox="1">
              <a:spLocks noChangeArrowheads="1"/>
            </p:cNvSpPr>
            <p:nvPr/>
          </p:nvSpPr>
          <p:spPr bwMode="gray">
            <a:xfrm>
              <a:off x="958354" y="1916832"/>
              <a:ext cx="7358062" cy="923330"/>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dirty="0">
                  <a:solidFill>
                    <a:srgbClr val="993300"/>
                  </a:solidFill>
                  <a:latin typeface="Times New Roman" pitchFamily="18" charset="0"/>
                  <a:cs typeface="Times New Roman" pitchFamily="18" charset="0"/>
                </a:rPr>
                <a:t>Laboratoire de </a:t>
              </a:r>
              <a:r>
                <a:rPr lang="fr-FR" dirty="0" smtClean="0">
                  <a:solidFill>
                    <a:srgbClr val="993300"/>
                  </a:solidFill>
                  <a:latin typeface="Times New Roman" pitchFamily="18" charset="0"/>
                  <a:cs typeface="Times New Roman" pitchFamily="18" charset="0"/>
                </a:rPr>
                <a:t>Nutrition et Alimentation</a:t>
              </a:r>
              <a:endParaRPr lang="fr-FR" dirty="0">
                <a:solidFill>
                  <a:srgbClr val="993300"/>
                </a:solidFill>
                <a:latin typeface="Times New Roman" pitchFamily="18" charset="0"/>
                <a:cs typeface="Times New Roman" pitchFamily="18" charset="0"/>
              </a:endParaRPr>
            </a:p>
            <a:p>
              <a:pPr algn="ctr"/>
              <a:r>
                <a:rPr lang="fr-FR" dirty="0">
                  <a:solidFill>
                    <a:srgbClr val="993300"/>
                  </a:solidFill>
                  <a:latin typeface="Times New Roman" pitchFamily="18" charset="0"/>
                  <a:cs typeface="Times New Roman" pitchFamily="18" charset="0"/>
                </a:rPr>
                <a:t>Université de Bejaia</a:t>
              </a:r>
            </a:p>
            <a:p>
              <a:pPr algn="ctr"/>
              <a:r>
                <a:rPr lang="fr-FR" dirty="0" smtClean="0">
                  <a:solidFill>
                    <a:srgbClr val="993300"/>
                  </a:solidFill>
                  <a:latin typeface="Times New Roman" pitchFamily="18" charset="0"/>
                  <a:cs typeface="Times New Roman" pitchFamily="18" charset="0"/>
                </a:rPr>
                <a:t>Pr. Zaidi Farid</a:t>
              </a:r>
              <a:endParaRPr lang="fr-FR" dirty="0">
                <a:solidFill>
                  <a:srgbClr val="993300"/>
                </a:solidFill>
                <a:latin typeface="Times New Roman" pitchFamily="18" charset="0"/>
                <a:cs typeface="Times New Roman" pitchFamily="18" charset="0"/>
              </a:endParaRPr>
            </a:p>
          </p:txBody>
        </p:sp>
      </p:grpSp>
      <p:sp>
        <p:nvSpPr>
          <p:cNvPr id="1026" name="AutoShape 2" descr="Résultat de recherche d'images pour &quot;usine pates fraiches italie vue d'extérieu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Résultat de recherche d'images pour &quot;usine pates fraiches italie vue d'extérieu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31" name="Groupe 30"/>
          <p:cNvGrpSpPr/>
          <p:nvPr/>
        </p:nvGrpSpPr>
        <p:grpSpPr>
          <a:xfrm>
            <a:off x="899592" y="4293097"/>
            <a:ext cx="7534275" cy="1008112"/>
            <a:chOff x="899592" y="4293097"/>
            <a:chExt cx="7534275" cy="1008112"/>
          </a:xfrm>
        </p:grpSpPr>
        <p:sp>
          <p:nvSpPr>
            <p:cNvPr id="13" name="AutoShape 3"/>
            <p:cNvSpPr>
              <a:spLocks noChangeArrowheads="1"/>
            </p:cNvSpPr>
            <p:nvPr/>
          </p:nvSpPr>
          <p:spPr bwMode="gray">
            <a:xfrm>
              <a:off x="899592" y="4293097"/>
              <a:ext cx="7534275" cy="1008112"/>
            </a:xfrm>
            <a:prstGeom prst="roundRect">
              <a:avLst>
                <a:gd name="adj" fmla="val 9144"/>
              </a:avLst>
            </a:prstGeom>
            <a:noFill/>
            <a:ln w="28575">
              <a:solidFill>
                <a:schemeClr val="accent2"/>
              </a:solidFill>
              <a:round/>
              <a:headEnd/>
              <a:tailEnd/>
            </a:ln>
            <a:effectLst/>
            <a:extLst>
              <a:ext uri="{AF507438-7753-43E0-B8FC-AC1667EBCBE1}">
                <a14:hiddenEffects xmln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p>
          </p:txBody>
        </p:sp>
        <p:sp>
          <p:nvSpPr>
            <p:cNvPr id="19" name="Text Box 16"/>
            <p:cNvSpPr txBox="1">
              <a:spLocks noChangeArrowheads="1"/>
            </p:cNvSpPr>
            <p:nvPr/>
          </p:nvSpPr>
          <p:spPr bwMode="gray">
            <a:xfrm>
              <a:off x="899592" y="4437112"/>
              <a:ext cx="7358062" cy="646331"/>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dirty="0" smtClean="0">
                  <a:solidFill>
                    <a:srgbClr val="993300"/>
                  </a:solidFill>
                  <a:latin typeface="Times New Roman" pitchFamily="18" charset="0"/>
                  <a:cs typeface="Times New Roman" pitchFamily="18" charset="0"/>
                </a:rPr>
                <a:t>Université de Foggia en Italie </a:t>
              </a:r>
              <a:endParaRPr lang="fr-FR" dirty="0">
                <a:solidFill>
                  <a:srgbClr val="993300"/>
                </a:solidFill>
                <a:latin typeface="Times New Roman" pitchFamily="18" charset="0"/>
                <a:cs typeface="Times New Roman" pitchFamily="18" charset="0"/>
              </a:endParaRPr>
            </a:p>
            <a:p>
              <a:pPr algn="ctr"/>
              <a:r>
                <a:rPr lang="fr-FR" dirty="0" smtClean="0">
                  <a:solidFill>
                    <a:srgbClr val="993300"/>
                  </a:solidFill>
                  <a:latin typeface="Times New Roman" pitchFamily="18" charset="0"/>
                  <a:cs typeface="Times New Roman" pitchFamily="18" charset="0"/>
                </a:rPr>
                <a:t>Dr. Carmen </a:t>
              </a:r>
              <a:r>
                <a:rPr lang="fr-FR" dirty="0" err="1" smtClean="0">
                  <a:solidFill>
                    <a:srgbClr val="993300"/>
                  </a:solidFill>
                  <a:latin typeface="Times New Roman" pitchFamily="18" charset="0"/>
                  <a:cs typeface="Times New Roman" pitchFamily="18" charset="0"/>
                </a:rPr>
                <a:t>Lamacchia</a:t>
              </a:r>
              <a:endParaRPr lang="fr-FR" dirty="0">
                <a:solidFill>
                  <a:srgbClr val="993300"/>
                </a:solidFill>
                <a:latin typeface="Times New Roman" pitchFamily="18" charset="0"/>
                <a:cs typeface="Times New Roman" pitchFamily="18" charset="0"/>
              </a:endParaRPr>
            </a:p>
          </p:txBody>
        </p:sp>
        <p:pic>
          <p:nvPicPr>
            <p:cNvPr id="1029" name="Picture 5" descr="C:\Users\user\Desktop\téléchargement.jpg"/>
            <p:cNvPicPr>
              <a:picLocks noChangeAspect="1" noChangeArrowheads="1"/>
            </p:cNvPicPr>
            <p:nvPr/>
          </p:nvPicPr>
          <p:blipFill>
            <a:blip r:embed="rId6" cstate="print"/>
            <a:srcRect/>
            <a:stretch>
              <a:fillRect/>
            </a:stretch>
          </p:blipFill>
          <p:spPr bwMode="auto">
            <a:xfrm>
              <a:off x="6228184" y="4365104"/>
              <a:ext cx="2088232" cy="936104"/>
            </a:xfrm>
            <a:prstGeom prst="rect">
              <a:avLst/>
            </a:prstGeom>
            <a:noFill/>
          </p:spPr>
        </p:pic>
      </p:grpSp>
      <p:grpSp>
        <p:nvGrpSpPr>
          <p:cNvPr id="32" name="Groupe 31"/>
          <p:cNvGrpSpPr/>
          <p:nvPr/>
        </p:nvGrpSpPr>
        <p:grpSpPr>
          <a:xfrm>
            <a:off x="899592" y="5510039"/>
            <a:ext cx="7534275" cy="943297"/>
            <a:chOff x="899592" y="5510039"/>
            <a:chExt cx="7534275" cy="943297"/>
          </a:xfrm>
        </p:grpSpPr>
        <p:sp>
          <p:nvSpPr>
            <p:cNvPr id="14" name="AutoShape 3"/>
            <p:cNvSpPr>
              <a:spLocks noChangeArrowheads="1"/>
            </p:cNvSpPr>
            <p:nvPr/>
          </p:nvSpPr>
          <p:spPr bwMode="gray">
            <a:xfrm>
              <a:off x="899592" y="5510039"/>
              <a:ext cx="7534275" cy="943297"/>
            </a:xfrm>
            <a:prstGeom prst="roundRect">
              <a:avLst>
                <a:gd name="adj" fmla="val 9144"/>
              </a:avLst>
            </a:prstGeom>
            <a:noFill/>
            <a:ln w="28575">
              <a:solidFill>
                <a:schemeClr val="accent2"/>
              </a:solidFill>
              <a:round/>
              <a:headEnd/>
              <a:tailEnd/>
            </a:ln>
            <a:effectLst/>
            <a:extLst>
              <a:ext uri="{AF507438-7753-43E0-B8FC-AC1667EBCBE1}">
                <a14:hiddenEffects xmln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p>
          </p:txBody>
        </p:sp>
        <p:sp>
          <p:nvSpPr>
            <p:cNvPr id="21" name="Text Box 16"/>
            <p:cNvSpPr txBox="1">
              <a:spLocks noChangeArrowheads="1"/>
            </p:cNvSpPr>
            <p:nvPr/>
          </p:nvSpPr>
          <p:spPr bwMode="gray">
            <a:xfrm>
              <a:off x="1043608" y="5662989"/>
              <a:ext cx="7358062" cy="646331"/>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dirty="0" smtClean="0">
                  <a:solidFill>
                    <a:srgbClr val="993300"/>
                  </a:solidFill>
                  <a:latin typeface="Times New Roman" pitchFamily="18" charset="0"/>
                  <a:cs typeface="Times New Roman" pitchFamily="18" charset="0"/>
                </a:rPr>
                <a:t>L’IATA de Valence</a:t>
              </a:r>
              <a:endParaRPr lang="fr-FR" dirty="0">
                <a:solidFill>
                  <a:srgbClr val="993300"/>
                </a:solidFill>
                <a:latin typeface="Times New Roman" pitchFamily="18" charset="0"/>
                <a:cs typeface="Times New Roman" pitchFamily="18" charset="0"/>
              </a:endParaRPr>
            </a:p>
            <a:p>
              <a:pPr algn="ctr"/>
              <a:r>
                <a:rPr lang="fr-FR" dirty="0" smtClean="0">
                  <a:solidFill>
                    <a:srgbClr val="993300"/>
                  </a:solidFill>
                  <a:latin typeface="Times New Roman" pitchFamily="18" charset="0"/>
                  <a:cs typeface="Times New Roman" pitchFamily="18" charset="0"/>
                </a:rPr>
                <a:t>Dr. Monika Haros</a:t>
              </a:r>
              <a:endParaRPr lang="fr-FR" dirty="0">
                <a:solidFill>
                  <a:srgbClr val="993300"/>
                </a:solidFill>
                <a:latin typeface="Times New Roman" pitchFamily="18" charset="0"/>
                <a:cs typeface="Times New Roman" pitchFamily="18" charset="0"/>
              </a:endParaRPr>
            </a:p>
          </p:txBody>
        </p:sp>
        <p:pic>
          <p:nvPicPr>
            <p:cNvPr id="1030" name="Picture 6" descr="C:\Users\user\Desktop\220px-Pcuv8.jpg"/>
            <p:cNvPicPr>
              <a:picLocks noChangeAspect="1" noChangeArrowheads="1"/>
            </p:cNvPicPr>
            <p:nvPr/>
          </p:nvPicPr>
          <p:blipFill>
            <a:blip r:embed="rId7" cstate="print"/>
            <a:srcRect/>
            <a:stretch>
              <a:fillRect/>
            </a:stretch>
          </p:blipFill>
          <p:spPr bwMode="auto">
            <a:xfrm>
              <a:off x="971600" y="5589240"/>
              <a:ext cx="2505968" cy="864096"/>
            </a:xfrm>
            <a:prstGeom prst="rect">
              <a:avLst/>
            </a:prstGeom>
            <a:noFill/>
          </p:spPr>
        </p:pic>
      </p:grpSp>
      <p:sp>
        <p:nvSpPr>
          <p:cNvPr id="1033" name="AutoShape 9" descr="Résultat de recherche d'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5" name="AutoShape 11" descr="Résultat de recherche d'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7" name="AutoShape 13" descr="Résultat de recherche d'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30" name="Groupe 29"/>
          <p:cNvGrpSpPr/>
          <p:nvPr/>
        </p:nvGrpSpPr>
        <p:grpSpPr>
          <a:xfrm>
            <a:off x="899592" y="2996952"/>
            <a:ext cx="7574086" cy="1224136"/>
            <a:chOff x="899592" y="2996952"/>
            <a:chExt cx="7574086" cy="1224136"/>
          </a:xfrm>
        </p:grpSpPr>
        <p:sp>
          <p:nvSpPr>
            <p:cNvPr id="12" name="AutoShape 3"/>
            <p:cNvSpPr>
              <a:spLocks noChangeArrowheads="1"/>
            </p:cNvSpPr>
            <p:nvPr/>
          </p:nvSpPr>
          <p:spPr bwMode="gray">
            <a:xfrm>
              <a:off x="899592" y="3068961"/>
              <a:ext cx="7534275" cy="1008112"/>
            </a:xfrm>
            <a:prstGeom prst="roundRect">
              <a:avLst>
                <a:gd name="adj" fmla="val 9144"/>
              </a:avLst>
            </a:prstGeom>
            <a:noFill/>
            <a:ln w="28575">
              <a:solidFill>
                <a:schemeClr val="accent2"/>
              </a:solidFill>
              <a:round/>
              <a:headEnd/>
              <a:tailEnd/>
            </a:ln>
            <a:effectLst/>
            <a:extLst>
              <a:ext uri="{AF507438-7753-43E0-B8FC-AC1667EBCBE1}">
                <a14:hiddenEffects xmlns="" xmlns:a14="http://schemas.microsoft.com/office/drawing/2010/main">
                  <a:effectLst>
                    <a:outerShdw dist="35921" dir="2700000" algn="ctr" rotWithShape="0">
                      <a:srgbClr val="1C1C1C">
                        <a:alpha val="50000"/>
                      </a:srgbClr>
                    </a:outerShdw>
                  </a:effectLst>
                </a14:hiddenEffects>
              </a:ext>
            </a:extLst>
          </p:spPr>
          <p:txBody>
            <a:bodyPr wrap="none" anchor="ctr"/>
            <a:lstStyle/>
            <a:p>
              <a:endParaRPr lang="en-US"/>
            </a:p>
          </p:txBody>
        </p:sp>
        <p:pic>
          <p:nvPicPr>
            <p:cNvPr id="1031" name="Picture 7" descr="C:\Users\Public\Pictures\SAM_0191.JPG"/>
            <p:cNvPicPr>
              <a:picLocks noChangeAspect="1" noChangeArrowheads="1"/>
            </p:cNvPicPr>
            <p:nvPr/>
          </p:nvPicPr>
          <p:blipFill>
            <a:blip r:embed="rId8" cstate="print"/>
            <a:srcRect/>
            <a:stretch>
              <a:fillRect/>
            </a:stretch>
          </p:blipFill>
          <p:spPr bwMode="auto">
            <a:xfrm>
              <a:off x="971600" y="3140968"/>
              <a:ext cx="2016224" cy="936104"/>
            </a:xfrm>
            <a:prstGeom prst="rect">
              <a:avLst/>
            </a:prstGeom>
            <a:noFill/>
          </p:spPr>
        </p:pic>
        <p:pic>
          <p:nvPicPr>
            <p:cNvPr id="1038" name="Picture 14" descr="C:\Users\user\Desktop\SPAGHETTI-6.png"/>
            <p:cNvPicPr>
              <a:picLocks noChangeAspect="1" noChangeArrowheads="1"/>
            </p:cNvPicPr>
            <p:nvPr/>
          </p:nvPicPr>
          <p:blipFill>
            <a:blip r:embed="rId9" cstate="print"/>
            <a:srcRect b="67679"/>
            <a:stretch>
              <a:fillRect/>
            </a:stretch>
          </p:blipFill>
          <p:spPr bwMode="auto">
            <a:xfrm>
              <a:off x="6804248" y="2996952"/>
              <a:ext cx="1595140" cy="1224136"/>
            </a:xfrm>
            <a:prstGeom prst="rect">
              <a:avLst/>
            </a:prstGeom>
            <a:noFill/>
          </p:spPr>
        </p:pic>
        <p:sp>
          <p:nvSpPr>
            <p:cNvPr id="28" name="Text Box 16"/>
            <p:cNvSpPr txBox="1">
              <a:spLocks noChangeArrowheads="1"/>
            </p:cNvSpPr>
            <p:nvPr/>
          </p:nvSpPr>
          <p:spPr bwMode="gray">
            <a:xfrm>
              <a:off x="1115616" y="3286725"/>
              <a:ext cx="7358062" cy="646331"/>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dirty="0" smtClean="0">
                  <a:solidFill>
                    <a:srgbClr val="993300"/>
                  </a:solidFill>
                  <a:latin typeface="Times New Roman" pitchFamily="18" charset="0"/>
                  <a:cs typeface="Times New Roman" pitchFamily="18" charset="0"/>
                </a:rPr>
                <a:t>Responsables des usines </a:t>
              </a:r>
              <a:r>
                <a:rPr lang="fr-FR" dirty="0" err="1" smtClean="0">
                  <a:solidFill>
                    <a:srgbClr val="993300"/>
                  </a:solidFill>
                  <a:latin typeface="Times New Roman" pitchFamily="18" charset="0"/>
                  <a:cs typeface="Times New Roman" pitchFamily="18" charset="0"/>
                </a:rPr>
                <a:t>Belladauna</a:t>
              </a:r>
              <a:r>
                <a:rPr lang="fr-FR" dirty="0" smtClean="0">
                  <a:solidFill>
                    <a:srgbClr val="993300"/>
                  </a:solidFill>
                  <a:latin typeface="Times New Roman" pitchFamily="18" charset="0"/>
                  <a:cs typeface="Times New Roman" pitchFamily="18" charset="0"/>
                </a:rPr>
                <a:t> </a:t>
              </a:r>
            </a:p>
            <a:p>
              <a:pPr algn="ctr"/>
              <a:r>
                <a:rPr lang="fr-FR" dirty="0" smtClean="0">
                  <a:solidFill>
                    <a:srgbClr val="993300"/>
                  </a:solidFill>
                  <a:latin typeface="Times New Roman" pitchFamily="18" charset="0"/>
                  <a:cs typeface="Times New Roman" pitchFamily="18" charset="0"/>
                </a:rPr>
                <a:t>et Manfredonia à Foggia</a:t>
              </a:r>
              <a:endParaRPr lang="fr-FR" dirty="0">
                <a:solidFill>
                  <a:srgbClr val="99330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10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strips(downLeft)">
                                      <p:cBhvr>
                                        <p:cTn id="18" dur="10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linds(horizont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strips(downRight)">
                                      <p:cBhvr>
                                        <p:cTn id="2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ésultat de recherche d'images"/>
          <p:cNvPicPr>
            <a:picLocks noChangeAspect="1" noChangeArrowheads="1"/>
          </p:cNvPicPr>
          <p:nvPr/>
        </p:nvPicPr>
        <p:blipFill>
          <a:blip r:embed="rId2" cstate="print">
            <a:lum contrast="-40000"/>
          </a:blip>
          <a:srcRect/>
          <a:stretch>
            <a:fillRect/>
          </a:stretch>
        </p:blipFill>
        <p:spPr bwMode="auto">
          <a:xfrm>
            <a:off x="-1" y="0"/>
            <a:ext cx="9144001" cy="6858000"/>
          </a:xfrm>
          <a:prstGeom prst="rect">
            <a:avLst/>
          </a:prstGeom>
          <a:noFill/>
        </p:spPr>
      </p:pic>
      <p:sp>
        <p:nvSpPr>
          <p:cNvPr id="4" name="Rectangle 3"/>
          <p:cNvSpPr/>
          <p:nvPr/>
        </p:nvSpPr>
        <p:spPr>
          <a:xfrm>
            <a:off x="1475656" y="1720758"/>
            <a:ext cx="6715172" cy="2500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600" dirty="0" smtClean="0">
                <a:solidFill>
                  <a:schemeClr val="bg1"/>
                </a:solidFill>
                <a:latin typeface="Monotype Corsiva" pitchFamily="66" charset="0"/>
                <a:cs typeface="Times New Roman" pitchFamily="18" charset="0"/>
              </a:rPr>
              <a:t>Merci pour votre attention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sp>
          <p:nvSpPr>
            <p:cNvPr id="3"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5"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6"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7" name="Rectangle 6"/>
          <p:cNvSpPr/>
          <p:nvPr/>
        </p:nvSpPr>
        <p:spPr>
          <a:xfrm>
            <a:off x="0"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Introduction</a:t>
            </a:r>
            <a:endParaRPr lang="fr-FR" sz="2400" dirty="0">
              <a:solidFill>
                <a:srgbClr val="996633"/>
              </a:solidFill>
              <a:latin typeface="Times New Roman" pitchFamily="18" charset="0"/>
              <a:cs typeface="Times New Roman" pitchFamily="18" charset="0"/>
            </a:endParaRPr>
          </a:p>
        </p:txBody>
      </p:sp>
      <p:sp>
        <p:nvSpPr>
          <p:cNvPr id="10" name="AutoShape 20"/>
          <p:cNvSpPr>
            <a:spLocks noChangeArrowheads="1"/>
          </p:cNvSpPr>
          <p:nvPr/>
        </p:nvSpPr>
        <p:spPr bwMode="gray">
          <a:xfrm>
            <a:off x="3995936" y="1369334"/>
            <a:ext cx="4571446" cy="619507"/>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ctr"/>
            <a:r>
              <a:rPr lang="fr-FR" dirty="0" smtClean="0"/>
              <a:t> </a:t>
            </a:r>
            <a:r>
              <a:rPr lang="fr-FR" dirty="0" smtClean="0">
                <a:solidFill>
                  <a:srgbClr val="993300"/>
                </a:solidFill>
                <a:latin typeface="Times New Roman" pitchFamily="18" charset="0"/>
                <a:cs typeface="Times New Roman" pitchFamily="18" charset="0"/>
              </a:rPr>
              <a:t>Appartient à la famille des légumineuses</a:t>
            </a:r>
            <a:endParaRPr lang="fr-FR" dirty="0">
              <a:solidFill>
                <a:srgbClr val="993300"/>
              </a:solidFill>
              <a:latin typeface="Times New Roman" pitchFamily="18" charset="0"/>
              <a:cs typeface="Times New Roman" pitchFamily="18" charset="0"/>
            </a:endParaRPr>
          </a:p>
        </p:txBody>
      </p:sp>
      <p:sp>
        <p:nvSpPr>
          <p:cNvPr id="12" name="AutoShape 24"/>
          <p:cNvSpPr>
            <a:spLocks noChangeArrowheads="1"/>
          </p:cNvSpPr>
          <p:nvPr/>
        </p:nvSpPr>
        <p:spPr bwMode="gray">
          <a:xfrm>
            <a:off x="3960424" y="3169534"/>
            <a:ext cx="4644024" cy="619507"/>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ctr"/>
            <a:r>
              <a:rPr lang="fr-FR" dirty="0" smtClean="0">
                <a:solidFill>
                  <a:srgbClr val="993300"/>
                </a:solidFill>
                <a:latin typeface="Times New Roman" pitchFamily="18" charset="0"/>
                <a:cs typeface="Times New Roman" pitchFamily="18" charset="0"/>
              </a:rPr>
              <a:t> Riche en Lys et en </a:t>
            </a:r>
            <a:r>
              <a:rPr lang="fr-FR" dirty="0" err="1" smtClean="0">
                <a:solidFill>
                  <a:srgbClr val="993300"/>
                </a:solidFill>
                <a:latin typeface="Times New Roman" pitchFamily="18" charset="0"/>
                <a:cs typeface="Times New Roman" pitchFamily="18" charset="0"/>
              </a:rPr>
              <a:t>Thr</a:t>
            </a:r>
            <a:r>
              <a:rPr lang="fr-FR" dirty="0" smtClean="0">
                <a:solidFill>
                  <a:srgbClr val="993300"/>
                </a:solidFill>
                <a:latin typeface="Times New Roman" pitchFamily="18" charset="0"/>
                <a:cs typeface="Times New Roman" pitchFamily="18" charset="0"/>
              </a:rPr>
              <a:t> (limitant dans le blé) et </a:t>
            </a:r>
          </a:p>
          <a:p>
            <a:pPr algn="ctr"/>
            <a:r>
              <a:rPr lang="fr-FR" dirty="0" smtClean="0">
                <a:solidFill>
                  <a:srgbClr val="993300"/>
                </a:solidFill>
                <a:latin typeface="Times New Roman" pitchFamily="18" charset="0"/>
                <a:cs typeface="Times New Roman" pitchFamily="18" charset="0"/>
              </a:rPr>
              <a:t> en vitamines (acide folique) </a:t>
            </a:r>
            <a:endParaRPr lang="fr-FR" dirty="0">
              <a:solidFill>
                <a:srgbClr val="993300"/>
              </a:solidFill>
              <a:latin typeface="Times New Roman" pitchFamily="18" charset="0"/>
              <a:cs typeface="Times New Roman" pitchFamily="18" charset="0"/>
            </a:endParaRPr>
          </a:p>
        </p:txBody>
      </p:sp>
      <p:sp>
        <p:nvSpPr>
          <p:cNvPr id="13" name="Oval 26"/>
          <p:cNvSpPr>
            <a:spLocks noChangeArrowheads="1"/>
          </p:cNvSpPr>
          <p:nvPr/>
        </p:nvSpPr>
        <p:spPr bwMode="gray">
          <a:xfrm>
            <a:off x="3851920" y="1417603"/>
            <a:ext cx="228600" cy="289640"/>
          </a:xfrm>
          <a:prstGeom prst="ellipse">
            <a:avLst/>
          </a:prstGeom>
          <a:solidFill>
            <a:srgbClr val="CAAB5E"/>
          </a:soli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fr-FR"/>
          </a:p>
        </p:txBody>
      </p:sp>
      <p:sp>
        <p:nvSpPr>
          <p:cNvPr id="15" name="Oval 28"/>
          <p:cNvSpPr>
            <a:spLocks noChangeArrowheads="1"/>
          </p:cNvSpPr>
          <p:nvPr/>
        </p:nvSpPr>
        <p:spPr bwMode="gray">
          <a:xfrm>
            <a:off x="3846124" y="3340489"/>
            <a:ext cx="228600" cy="289640"/>
          </a:xfrm>
          <a:prstGeom prst="ellipse">
            <a:avLst/>
          </a:prstGeom>
          <a:solidFill>
            <a:srgbClr val="E6AA00"/>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fr-FR"/>
          </a:p>
        </p:txBody>
      </p:sp>
      <p:grpSp>
        <p:nvGrpSpPr>
          <p:cNvPr id="21" name="Groupe 20"/>
          <p:cNvGrpSpPr/>
          <p:nvPr/>
        </p:nvGrpSpPr>
        <p:grpSpPr>
          <a:xfrm>
            <a:off x="755576" y="1916832"/>
            <a:ext cx="2520280" cy="2016224"/>
            <a:chOff x="755576" y="2204864"/>
            <a:chExt cx="2520280" cy="2016224"/>
          </a:xfrm>
        </p:grpSpPr>
        <p:pic>
          <p:nvPicPr>
            <p:cNvPr id="18" name="Picture 5" descr="DO_circle001"/>
            <p:cNvPicPr>
              <a:picLocks noChangeAspect="1" noChangeArrowheads="1"/>
            </p:cNvPicPr>
            <p:nvPr/>
          </p:nvPicPr>
          <p:blipFill>
            <a:blip r:embed="rId5" cstate="print"/>
            <a:srcRect/>
            <a:stretch>
              <a:fillRect/>
            </a:stretch>
          </p:blipFill>
          <p:spPr bwMode="auto">
            <a:xfrm>
              <a:off x="755576" y="2204864"/>
              <a:ext cx="2520280" cy="2016224"/>
            </a:xfrm>
            <a:prstGeom prst="rect">
              <a:avLst/>
            </a:prstGeom>
            <a:noFill/>
          </p:spPr>
        </p:pic>
        <p:pic>
          <p:nvPicPr>
            <p:cNvPr id="19" name="Picture 4" descr="Résultat de recherche d'images"/>
            <p:cNvPicPr>
              <a:picLocks noChangeAspect="1" noChangeArrowheads="1"/>
            </p:cNvPicPr>
            <p:nvPr/>
          </p:nvPicPr>
          <p:blipFill>
            <a:blip r:embed="rId6" cstate="print"/>
            <a:srcRect b="7757"/>
            <a:stretch>
              <a:fillRect/>
            </a:stretch>
          </p:blipFill>
          <p:spPr bwMode="auto">
            <a:xfrm>
              <a:off x="1907704" y="2564904"/>
              <a:ext cx="1152128" cy="1368152"/>
            </a:xfrm>
            <a:prstGeom prst="ellipse">
              <a:avLst/>
            </a:prstGeom>
            <a:ln>
              <a:noFill/>
            </a:ln>
            <a:effectLst>
              <a:softEdge rad="112500"/>
            </a:effectLst>
          </p:spPr>
        </p:pic>
        <p:pic>
          <p:nvPicPr>
            <p:cNvPr id="20" name="Picture 2" descr="Résultat de recherche d'images"/>
            <p:cNvPicPr>
              <a:picLocks noChangeAspect="1" noChangeArrowheads="1"/>
            </p:cNvPicPr>
            <p:nvPr/>
          </p:nvPicPr>
          <p:blipFill>
            <a:blip r:embed="rId7" cstate="print"/>
            <a:srcRect/>
            <a:stretch>
              <a:fillRect/>
            </a:stretch>
          </p:blipFill>
          <p:spPr bwMode="auto">
            <a:xfrm>
              <a:off x="899592" y="2492896"/>
              <a:ext cx="1224136" cy="1440160"/>
            </a:xfrm>
            <a:prstGeom prst="ellipse">
              <a:avLst/>
            </a:prstGeom>
            <a:ln>
              <a:noFill/>
            </a:ln>
            <a:effectLst>
              <a:softEdge rad="112500"/>
            </a:effectLst>
          </p:spPr>
        </p:pic>
      </p:grpSp>
      <p:grpSp>
        <p:nvGrpSpPr>
          <p:cNvPr id="25" name="Groupe 24"/>
          <p:cNvGrpSpPr/>
          <p:nvPr/>
        </p:nvGrpSpPr>
        <p:grpSpPr>
          <a:xfrm>
            <a:off x="3839344" y="4033629"/>
            <a:ext cx="4765104" cy="619507"/>
            <a:chOff x="3767336" y="4653136"/>
            <a:chExt cx="4765104" cy="619507"/>
          </a:xfrm>
        </p:grpSpPr>
        <p:sp>
          <p:nvSpPr>
            <p:cNvPr id="23" name="AutoShape 24"/>
            <p:cNvSpPr>
              <a:spLocks noChangeArrowheads="1"/>
            </p:cNvSpPr>
            <p:nvPr/>
          </p:nvSpPr>
          <p:spPr bwMode="gray">
            <a:xfrm>
              <a:off x="3888416" y="4653136"/>
              <a:ext cx="4644024" cy="619507"/>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ctr"/>
              <a:r>
                <a:rPr lang="fr-FR" dirty="0" smtClean="0">
                  <a:solidFill>
                    <a:srgbClr val="993300"/>
                  </a:solidFill>
                  <a:latin typeface="Times New Roman" pitchFamily="18" charset="0"/>
                  <a:cs typeface="Times New Roman" pitchFamily="18" charset="0"/>
                </a:rPr>
                <a:t>Fréquemment utilisée dans la cuisine algérienne </a:t>
              </a:r>
            </a:p>
            <a:p>
              <a:pPr algn="ctr"/>
              <a:r>
                <a:rPr lang="fr-FR" dirty="0" smtClean="0">
                  <a:solidFill>
                    <a:srgbClr val="993300"/>
                  </a:solidFill>
                  <a:latin typeface="Times New Roman" pitchFamily="18" charset="0"/>
                  <a:cs typeface="Times New Roman" pitchFamily="18" charset="0"/>
                </a:rPr>
                <a:t>(kabyle) en association avec les céréales</a:t>
              </a:r>
              <a:endParaRPr lang="fr-FR" dirty="0">
                <a:solidFill>
                  <a:srgbClr val="993300"/>
                </a:solidFill>
                <a:latin typeface="Times New Roman" pitchFamily="18" charset="0"/>
                <a:cs typeface="Times New Roman" pitchFamily="18" charset="0"/>
              </a:endParaRPr>
            </a:p>
          </p:txBody>
        </p:sp>
        <p:sp>
          <p:nvSpPr>
            <p:cNvPr id="24" name="Oval 28"/>
            <p:cNvSpPr>
              <a:spLocks noChangeArrowheads="1"/>
            </p:cNvSpPr>
            <p:nvPr/>
          </p:nvSpPr>
          <p:spPr bwMode="gray">
            <a:xfrm>
              <a:off x="3767336" y="4867552"/>
              <a:ext cx="228600" cy="289640"/>
            </a:xfrm>
            <a:prstGeom prst="ellipse">
              <a:avLst/>
            </a:prstGeom>
            <a:solidFill>
              <a:srgbClr val="993300"/>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fr-FR"/>
            </a:p>
          </p:txBody>
        </p:sp>
      </p:grpSp>
      <p:sp>
        <p:nvSpPr>
          <p:cNvPr id="26" name="Line 2"/>
          <p:cNvSpPr>
            <a:spLocks noChangeShapeType="1"/>
          </p:cNvSpPr>
          <p:nvPr/>
        </p:nvSpPr>
        <p:spPr bwMode="auto">
          <a:xfrm>
            <a:off x="3203848" y="3212976"/>
            <a:ext cx="216024" cy="360040"/>
          </a:xfrm>
          <a:prstGeom prst="line">
            <a:avLst/>
          </a:prstGeom>
          <a:ln>
            <a:headEnd/>
            <a:tailEn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a:lstStyle/>
          <a:p>
            <a:endParaRPr lang="fr-FR"/>
          </a:p>
        </p:txBody>
      </p:sp>
      <p:sp>
        <p:nvSpPr>
          <p:cNvPr id="27" name="Line 2"/>
          <p:cNvSpPr>
            <a:spLocks noChangeShapeType="1"/>
          </p:cNvSpPr>
          <p:nvPr/>
        </p:nvSpPr>
        <p:spPr bwMode="auto">
          <a:xfrm flipV="1">
            <a:off x="3254896" y="2564904"/>
            <a:ext cx="236984" cy="236984"/>
          </a:xfrm>
          <a:prstGeom prst="line">
            <a:avLst/>
          </a:prstGeom>
          <a:ln>
            <a:headEnd/>
            <a:tailEn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a:lstStyle/>
          <a:p>
            <a:endParaRPr lang="fr-FR"/>
          </a:p>
        </p:txBody>
      </p:sp>
      <p:sp>
        <p:nvSpPr>
          <p:cNvPr id="28" name="Line 2"/>
          <p:cNvSpPr>
            <a:spLocks noChangeShapeType="1"/>
          </p:cNvSpPr>
          <p:nvPr/>
        </p:nvSpPr>
        <p:spPr bwMode="auto">
          <a:xfrm flipV="1">
            <a:off x="2966864" y="1556792"/>
            <a:ext cx="381000" cy="648072"/>
          </a:xfrm>
          <a:prstGeom prst="line">
            <a:avLst/>
          </a:prstGeom>
          <a:ln>
            <a:headEnd/>
            <a:tailEn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a:lstStyle/>
          <a:p>
            <a:endParaRPr lang="fr-FR"/>
          </a:p>
        </p:txBody>
      </p:sp>
      <p:sp>
        <p:nvSpPr>
          <p:cNvPr id="29" name="Line 2"/>
          <p:cNvSpPr>
            <a:spLocks noChangeShapeType="1"/>
          </p:cNvSpPr>
          <p:nvPr/>
        </p:nvSpPr>
        <p:spPr bwMode="auto">
          <a:xfrm flipH="1" flipV="1">
            <a:off x="2843808" y="3717032"/>
            <a:ext cx="432048" cy="648072"/>
          </a:xfrm>
          <a:prstGeom prst="line">
            <a:avLst/>
          </a:prstGeom>
          <a:ln>
            <a:headEnd/>
            <a:tailEn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a:lstStyle/>
          <a:p>
            <a:endParaRPr lang="fr-FR"/>
          </a:p>
        </p:txBody>
      </p:sp>
      <p:sp>
        <p:nvSpPr>
          <p:cNvPr id="30" name="Line 5"/>
          <p:cNvSpPr>
            <a:spLocks noChangeShapeType="1"/>
          </p:cNvSpPr>
          <p:nvPr/>
        </p:nvSpPr>
        <p:spPr bwMode="auto">
          <a:xfrm>
            <a:off x="3275856" y="4365104"/>
            <a:ext cx="504056" cy="0"/>
          </a:xfrm>
          <a:prstGeom prst="line">
            <a:avLst/>
          </a:prstGeom>
          <a:ln>
            <a:headEnd/>
            <a:tailEn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a:lstStyle/>
          <a:p>
            <a:endParaRPr lang="fr-FR"/>
          </a:p>
        </p:txBody>
      </p:sp>
      <p:sp>
        <p:nvSpPr>
          <p:cNvPr id="31" name="Line 5"/>
          <p:cNvSpPr>
            <a:spLocks noChangeShapeType="1"/>
          </p:cNvSpPr>
          <p:nvPr/>
        </p:nvSpPr>
        <p:spPr bwMode="auto">
          <a:xfrm>
            <a:off x="3419872" y="3573016"/>
            <a:ext cx="360040" cy="0"/>
          </a:xfrm>
          <a:prstGeom prst="line">
            <a:avLst/>
          </a:prstGeom>
          <a:ln>
            <a:headEnd/>
            <a:tailEn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a:lstStyle/>
          <a:p>
            <a:endParaRPr lang="fr-FR"/>
          </a:p>
        </p:txBody>
      </p:sp>
      <p:sp>
        <p:nvSpPr>
          <p:cNvPr id="32" name="Line 5"/>
          <p:cNvSpPr>
            <a:spLocks noChangeShapeType="1"/>
          </p:cNvSpPr>
          <p:nvPr/>
        </p:nvSpPr>
        <p:spPr bwMode="auto">
          <a:xfrm>
            <a:off x="3347864" y="1556792"/>
            <a:ext cx="504056" cy="0"/>
          </a:xfrm>
          <a:prstGeom prst="line">
            <a:avLst/>
          </a:prstGeom>
          <a:ln>
            <a:headEnd/>
            <a:tailEn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a:lstStyle/>
          <a:p>
            <a:endParaRPr lang="fr-FR"/>
          </a:p>
        </p:txBody>
      </p:sp>
      <p:sp>
        <p:nvSpPr>
          <p:cNvPr id="33" name="Line 5"/>
          <p:cNvSpPr>
            <a:spLocks noChangeShapeType="1"/>
          </p:cNvSpPr>
          <p:nvPr/>
        </p:nvSpPr>
        <p:spPr bwMode="auto">
          <a:xfrm>
            <a:off x="3491880" y="2564904"/>
            <a:ext cx="216024" cy="0"/>
          </a:xfrm>
          <a:prstGeom prst="line">
            <a:avLst/>
          </a:prstGeom>
          <a:ln>
            <a:headEnd/>
            <a:tailEn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a:lstStyle/>
          <a:p>
            <a:endParaRPr lang="fr-FR"/>
          </a:p>
        </p:txBody>
      </p:sp>
      <p:sp>
        <p:nvSpPr>
          <p:cNvPr id="67" name="AutoShape 8"/>
          <p:cNvSpPr>
            <a:spLocks noChangeArrowheads="1"/>
          </p:cNvSpPr>
          <p:nvPr/>
        </p:nvSpPr>
        <p:spPr bwMode="gray">
          <a:xfrm>
            <a:off x="3131840" y="5373216"/>
            <a:ext cx="1863237" cy="977452"/>
          </a:xfrm>
          <a:prstGeom prst="roundRect">
            <a:avLst>
              <a:gd name="adj" fmla="val 16667"/>
            </a:avLst>
          </a:prstGeom>
          <a:solidFill>
            <a:srgbClr val="CCCC00"/>
          </a:solidFill>
          <a:ln w="38100">
            <a:solidFill>
              <a:schemeClr val="bg1"/>
            </a:solidFill>
            <a:round/>
            <a:headEnd/>
            <a:tailEnd/>
          </a:ln>
          <a:effectLst>
            <a:outerShdw dist="107763" dir="2700000" algn="ctr" rotWithShape="0">
              <a:srgbClr val="808080">
                <a:alpha val="50000"/>
              </a:srgbClr>
            </a:outerShdw>
          </a:effectLst>
        </p:spPr>
        <p:txBody>
          <a:bodyPr wrap="none" anchor="ctr"/>
          <a:lstStyle/>
          <a:p>
            <a:pPr algn="ctr"/>
            <a:r>
              <a:rPr lang="fr-FR" b="1" dirty="0" smtClean="0">
                <a:solidFill>
                  <a:schemeClr val="bg1"/>
                </a:solidFill>
                <a:latin typeface="Times New Roman" pitchFamily="18" charset="0"/>
                <a:cs typeface="Times New Roman" pitchFamily="18" charset="0"/>
              </a:rPr>
              <a:t>Blé</a:t>
            </a:r>
            <a:endParaRPr lang="fr-FR" b="1" dirty="0">
              <a:solidFill>
                <a:schemeClr val="bg1"/>
              </a:solidFill>
              <a:latin typeface="Times New Roman" pitchFamily="18" charset="0"/>
              <a:cs typeface="Times New Roman" pitchFamily="18" charset="0"/>
            </a:endParaRPr>
          </a:p>
        </p:txBody>
      </p:sp>
      <p:grpSp>
        <p:nvGrpSpPr>
          <p:cNvPr id="39" name="Group 16"/>
          <p:cNvGrpSpPr>
            <a:grpSpLocks/>
          </p:cNvGrpSpPr>
          <p:nvPr/>
        </p:nvGrpSpPr>
        <p:grpSpPr bwMode="auto">
          <a:xfrm>
            <a:off x="2411760" y="5805264"/>
            <a:ext cx="574411" cy="146735"/>
            <a:chOff x="1872" y="2352"/>
            <a:chExt cx="240" cy="240"/>
          </a:xfrm>
        </p:grpSpPr>
        <p:grpSp>
          <p:nvGrpSpPr>
            <p:cNvPr id="53" name="Group 17"/>
            <p:cNvGrpSpPr>
              <a:grpSpLocks/>
            </p:cNvGrpSpPr>
            <p:nvPr/>
          </p:nvGrpSpPr>
          <p:grpSpPr bwMode="auto">
            <a:xfrm>
              <a:off x="1968" y="2352"/>
              <a:ext cx="144" cy="240"/>
              <a:chOff x="1968" y="2352"/>
              <a:chExt cx="144" cy="240"/>
            </a:xfrm>
          </p:grpSpPr>
          <p:sp>
            <p:nvSpPr>
              <p:cNvPr id="60" name="Oval 18"/>
              <p:cNvSpPr>
                <a:spLocks noChangeArrowheads="1"/>
              </p:cNvSpPr>
              <p:nvPr/>
            </p:nvSpPr>
            <p:spPr bwMode="gray">
              <a:xfrm>
                <a:off x="1968" y="2352"/>
                <a:ext cx="48" cy="48"/>
              </a:xfrm>
              <a:prstGeom prst="ellipse">
                <a:avLst/>
              </a:prstGeom>
              <a:solidFill>
                <a:schemeClr val="bg1"/>
              </a:solidFill>
              <a:ln w="9525">
                <a:noFill/>
                <a:round/>
                <a:headEnd/>
                <a:tailEnd/>
              </a:ln>
              <a:effectLst/>
            </p:spPr>
            <p:txBody>
              <a:bodyPr wrap="none" anchor="ctr"/>
              <a:lstStyle/>
              <a:p>
                <a:endParaRPr lang="fr-FR"/>
              </a:p>
            </p:txBody>
          </p:sp>
          <p:sp>
            <p:nvSpPr>
              <p:cNvPr id="61" name="Oval 19"/>
              <p:cNvSpPr>
                <a:spLocks noChangeArrowheads="1"/>
              </p:cNvSpPr>
              <p:nvPr/>
            </p:nvSpPr>
            <p:spPr bwMode="gray">
              <a:xfrm>
                <a:off x="2016" y="2400"/>
                <a:ext cx="48" cy="48"/>
              </a:xfrm>
              <a:prstGeom prst="ellipse">
                <a:avLst/>
              </a:prstGeom>
              <a:solidFill>
                <a:schemeClr val="bg1"/>
              </a:solidFill>
              <a:ln w="9525">
                <a:noFill/>
                <a:round/>
                <a:headEnd/>
                <a:tailEnd/>
              </a:ln>
              <a:effectLst/>
            </p:spPr>
            <p:txBody>
              <a:bodyPr wrap="none" anchor="ctr"/>
              <a:lstStyle/>
              <a:p>
                <a:endParaRPr lang="fr-FR"/>
              </a:p>
            </p:txBody>
          </p:sp>
          <p:sp>
            <p:nvSpPr>
              <p:cNvPr id="62" name="Oval 20"/>
              <p:cNvSpPr>
                <a:spLocks noChangeArrowheads="1"/>
              </p:cNvSpPr>
              <p:nvPr/>
            </p:nvSpPr>
            <p:spPr bwMode="gray">
              <a:xfrm>
                <a:off x="2064" y="2448"/>
                <a:ext cx="48" cy="48"/>
              </a:xfrm>
              <a:prstGeom prst="ellipse">
                <a:avLst/>
              </a:prstGeom>
              <a:solidFill>
                <a:schemeClr val="bg1"/>
              </a:solidFill>
              <a:ln w="9525">
                <a:noFill/>
                <a:round/>
                <a:headEnd/>
                <a:tailEnd/>
              </a:ln>
              <a:effectLst/>
            </p:spPr>
            <p:txBody>
              <a:bodyPr wrap="none" anchor="ctr"/>
              <a:lstStyle/>
              <a:p>
                <a:endParaRPr lang="fr-FR"/>
              </a:p>
            </p:txBody>
          </p:sp>
          <p:sp>
            <p:nvSpPr>
              <p:cNvPr id="63" name="Oval 21"/>
              <p:cNvSpPr>
                <a:spLocks noChangeArrowheads="1"/>
              </p:cNvSpPr>
              <p:nvPr/>
            </p:nvSpPr>
            <p:spPr bwMode="gray">
              <a:xfrm>
                <a:off x="2016" y="2496"/>
                <a:ext cx="48" cy="48"/>
              </a:xfrm>
              <a:prstGeom prst="ellipse">
                <a:avLst/>
              </a:prstGeom>
              <a:solidFill>
                <a:schemeClr val="bg1"/>
              </a:solidFill>
              <a:ln w="9525">
                <a:noFill/>
                <a:round/>
                <a:headEnd/>
                <a:tailEnd/>
              </a:ln>
              <a:effectLst/>
            </p:spPr>
            <p:txBody>
              <a:bodyPr wrap="none" anchor="ctr"/>
              <a:lstStyle/>
              <a:p>
                <a:endParaRPr lang="fr-FR"/>
              </a:p>
            </p:txBody>
          </p:sp>
          <p:sp>
            <p:nvSpPr>
              <p:cNvPr id="64" name="Oval 22"/>
              <p:cNvSpPr>
                <a:spLocks noChangeArrowheads="1"/>
              </p:cNvSpPr>
              <p:nvPr/>
            </p:nvSpPr>
            <p:spPr bwMode="gray">
              <a:xfrm>
                <a:off x="1968" y="2544"/>
                <a:ext cx="48" cy="48"/>
              </a:xfrm>
              <a:prstGeom prst="ellipse">
                <a:avLst/>
              </a:prstGeom>
              <a:solidFill>
                <a:schemeClr val="bg1"/>
              </a:solidFill>
              <a:ln w="9525">
                <a:noFill/>
                <a:round/>
                <a:headEnd/>
                <a:tailEnd/>
              </a:ln>
              <a:effectLst/>
            </p:spPr>
            <p:txBody>
              <a:bodyPr wrap="none" anchor="ctr"/>
              <a:lstStyle/>
              <a:p>
                <a:endParaRPr lang="fr-FR"/>
              </a:p>
            </p:txBody>
          </p:sp>
        </p:grpSp>
        <p:grpSp>
          <p:nvGrpSpPr>
            <p:cNvPr id="54" name="Group 23"/>
            <p:cNvGrpSpPr>
              <a:grpSpLocks/>
            </p:cNvGrpSpPr>
            <p:nvPr/>
          </p:nvGrpSpPr>
          <p:grpSpPr bwMode="auto">
            <a:xfrm>
              <a:off x="1872" y="2352"/>
              <a:ext cx="144" cy="240"/>
              <a:chOff x="1968" y="2352"/>
              <a:chExt cx="144" cy="240"/>
            </a:xfrm>
          </p:grpSpPr>
          <p:sp>
            <p:nvSpPr>
              <p:cNvPr id="55" name="Oval 24"/>
              <p:cNvSpPr>
                <a:spLocks noChangeArrowheads="1"/>
              </p:cNvSpPr>
              <p:nvPr/>
            </p:nvSpPr>
            <p:spPr bwMode="gray">
              <a:xfrm>
                <a:off x="1968" y="2352"/>
                <a:ext cx="48" cy="48"/>
              </a:xfrm>
              <a:prstGeom prst="ellipse">
                <a:avLst/>
              </a:prstGeom>
              <a:solidFill>
                <a:schemeClr val="bg1"/>
              </a:solidFill>
              <a:ln w="9525">
                <a:noFill/>
                <a:round/>
                <a:headEnd/>
                <a:tailEnd/>
              </a:ln>
              <a:effectLst/>
            </p:spPr>
            <p:txBody>
              <a:bodyPr wrap="none" anchor="ctr"/>
              <a:lstStyle/>
              <a:p>
                <a:endParaRPr lang="fr-FR"/>
              </a:p>
            </p:txBody>
          </p:sp>
          <p:sp>
            <p:nvSpPr>
              <p:cNvPr id="56" name="Oval 25"/>
              <p:cNvSpPr>
                <a:spLocks noChangeArrowheads="1"/>
              </p:cNvSpPr>
              <p:nvPr/>
            </p:nvSpPr>
            <p:spPr bwMode="gray">
              <a:xfrm>
                <a:off x="2016" y="2400"/>
                <a:ext cx="48" cy="48"/>
              </a:xfrm>
              <a:prstGeom prst="ellipse">
                <a:avLst/>
              </a:prstGeom>
              <a:solidFill>
                <a:schemeClr val="bg1"/>
              </a:solidFill>
              <a:ln w="9525">
                <a:noFill/>
                <a:round/>
                <a:headEnd/>
                <a:tailEnd/>
              </a:ln>
              <a:effectLst/>
            </p:spPr>
            <p:txBody>
              <a:bodyPr wrap="none" anchor="ctr"/>
              <a:lstStyle/>
              <a:p>
                <a:endParaRPr lang="fr-FR"/>
              </a:p>
            </p:txBody>
          </p:sp>
          <p:sp>
            <p:nvSpPr>
              <p:cNvPr id="57" name="Oval 26"/>
              <p:cNvSpPr>
                <a:spLocks noChangeArrowheads="1"/>
              </p:cNvSpPr>
              <p:nvPr/>
            </p:nvSpPr>
            <p:spPr bwMode="gray">
              <a:xfrm>
                <a:off x="2064" y="2448"/>
                <a:ext cx="48" cy="48"/>
              </a:xfrm>
              <a:prstGeom prst="ellipse">
                <a:avLst/>
              </a:prstGeom>
              <a:solidFill>
                <a:schemeClr val="bg1"/>
              </a:solidFill>
              <a:ln w="9525">
                <a:noFill/>
                <a:round/>
                <a:headEnd/>
                <a:tailEnd/>
              </a:ln>
              <a:effectLst/>
            </p:spPr>
            <p:txBody>
              <a:bodyPr wrap="none" anchor="ctr"/>
              <a:lstStyle/>
              <a:p>
                <a:endParaRPr lang="fr-FR"/>
              </a:p>
            </p:txBody>
          </p:sp>
          <p:sp>
            <p:nvSpPr>
              <p:cNvPr id="58" name="Oval 27"/>
              <p:cNvSpPr>
                <a:spLocks noChangeArrowheads="1"/>
              </p:cNvSpPr>
              <p:nvPr/>
            </p:nvSpPr>
            <p:spPr bwMode="gray">
              <a:xfrm>
                <a:off x="2016" y="2496"/>
                <a:ext cx="48" cy="48"/>
              </a:xfrm>
              <a:prstGeom prst="ellipse">
                <a:avLst/>
              </a:prstGeom>
              <a:solidFill>
                <a:schemeClr val="bg1"/>
              </a:solidFill>
              <a:ln w="9525">
                <a:noFill/>
                <a:round/>
                <a:headEnd/>
                <a:tailEnd/>
              </a:ln>
              <a:effectLst/>
            </p:spPr>
            <p:txBody>
              <a:bodyPr wrap="none" anchor="ctr"/>
              <a:lstStyle/>
              <a:p>
                <a:endParaRPr lang="fr-FR"/>
              </a:p>
            </p:txBody>
          </p:sp>
          <p:sp>
            <p:nvSpPr>
              <p:cNvPr id="59" name="Oval 28"/>
              <p:cNvSpPr>
                <a:spLocks noChangeArrowheads="1"/>
              </p:cNvSpPr>
              <p:nvPr/>
            </p:nvSpPr>
            <p:spPr bwMode="gray">
              <a:xfrm>
                <a:off x="1968" y="2544"/>
                <a:ext cx="48" cy="48"/>
              </a:xfrm>
              <a:prstGeom prst="ellipse">
                <a:avLst/>
              </a:prstGeom>
              <a:solidFill>
                <a:schemeClr val="bg1"/>
              </a:solidFill>
              <a:ln w="9525">
                <a:noFill/>
                <a:round/>
                <a:headEnd/>
                <a:tailEnd/>
              </a:ln>
              <a:effectLst/>
            </p:spPr>
            <p:txBody>
              <a:bodyPr wrap="none" anchor="ctr"/>
              <a:lstStyle/>
              <a:p>
                <a:endParaRPr lang="fr-FR"/>
              </a:p>
            </p:txBody>
          </p:sp>
        </p:grpSp>
      </p:grpSp>
      <p:grpSp>
        <p:nvGrpSpPr>
          <p:cNvPr id="40" name="Group 29"/>
          <p:cNvGrpSpPr>
            <a:grpSpLocks/>
          </p:cNvGrpSpPr>
          <p:nvPr/>
        </p:nvGrpSpPr>
        <p:grpSpPr bwMode="auto">
          <a:xfrm>
            <a:off x="5148064" y="5805264"/>
            <a:ext cx="574411" cy="146735"/>
            <a:chOff x="1872" y="2352"/>
            <a:chExt cx="240" cy="240"/>
          </a:xfrm>
        </p:grpSpPr>
        <p:grpSp>
          <p:nvGrpSpPr>
            <p:cNvPr id="41" name="Group 30"/>
            <p:cNvGrpSpPr>
              <a:grpSpLocks/>
            </p:cNvGrpSpPr>
            <p:nvPr/>
          </p:nvGrpSpPr>
          <p:grpSpPr bwMode="auto">
            <a:xfrm>
              <a:off x="1968" y="2352"/>
              <a:ext cx="144" cy="240"/>
              <a:chOff x="1968" y="2352"/>
              <a:chExt cx="144" cy="240"/>
            </a:xfrm>
          </p:grpSpPr>
          <p:sp>
            <p:nvSpPr>
              <p:cNvPr id="48" name="Oval 31"/>
              <p:cNvSpPr>
                <a:spLocks noChangeArrowheads="1"/>
              </p:cNvSpPr>
              <p:nvPr/>
            </p:nvSpPr>
            <p:spPr bwMode="gray">
              <a:xfrm>
                <a:off x="1968" y="2352"/>
                <a:ext cx="48" cy="48"/>
              </a:xfrm>
              <a:prstGeom prst="ellipse">
                <a:avLst/>
              </a:prstGeom>
              <a:solidFill>
                <a:schemeClr val="bg1"/>
              </a:solidFill>
              <a:ln w="9525">
                <a:noFill/>
                <a:round/>
                <a:headEnd/>
                <a:tailEnd/>
              </a:ln>
              <a:effectLst/>
            </p:spPr>
            <p:txBody>
              <a:bodyPr wrap="none" anchor="ctr"/>
              <a:lstStyle/>
              <a:p>
                <a:endParaRPr lang="fr-FR"/>
              </a:p>
            </p:txBody>
          </p:sp>
          <p:sp>
            <p:nvSpPr>
              <p:cNvPr id="49" name="Oval 32"/>
              <p:cNvSpPr>
                <a:spLocks noChangeArrowheads="1"/>
              </p:cNvSpPr>
              <p:nvPr/>
            </p:nvSpPr>
            <p:spPr bwMode="gray">
              <a:xfrm>
                <a:off x="2016" y="2400"/>
                <a:ext cx="48" cy="48"/>
              </a:xfrm>
              <a:prstGeom prst="ellipse">
                <a:avLst/>
              </a:prstGeom>
              <a:solidFill>
                <a:schemeClr val="bg1"/>
              </a:solidFill>
              <a:ln w="9525">
                <a:noFill/>
                <a:round/>
                <a:headEnd/>
                <a:tailEnd/>
              </a:ln>
              <a:effectLst/>
            </p:spPr>
            <p:txBody>
              <a:bodyPr wrap="none" anchor="ctr"/>
              <a:lstStyle/>
              <a:p>
                <a:endParaRPr lang="fr-FR"/>
              </a:p>
            </p:txBody>
          </p:sp>
          <p:sp>
            <p:nvSpPr>
              <p:cNvPr id="50" name="Oval 33"/>
              <p:cNvSpPr>
                <a:spLocks noChangeArrowheads="1"/>
              </p:cNvSpPr>
              <p:nvPr/>
            </p:nvSpPr>
            <p:spPr bwMode="gray">
              <a:xfrm>
                <a:off x="2064" y="2448"/>
                <a:ext cx="48" cy="48"/>
              </a:xfrm>
              <a:prstGeom prst="ellipse">
                <a:avLst/>
              </a:prstGeom>
              <a:solidFill>
                <a:schemeClr val="bg1"/>
              </a:solidFill>
              <a:ln w="9525">
                <a:noFill/>
                <a:round/>
                <a:headEnd/>
                <a:tailEnd/>
              </a:ln>
              <a:effectLst/>
            </p:spPr>
            <p:txBody>
              <a:bodyPr wrap="none" anchor="ctr"/>
              <a:lstStyle/>
              <a:p>
                <a:endParaRPr lang="fr-FR"/>
              </a:p>
            </p:txBody>
          </p:sp>
          <p:sp>
            <p:nvSpPr>
              <p:cNvPr id="51" name="Oval 34"/>
              <p:cNvSpPr>
                <a:spLocks noChangeArrowheads="1"/>
              </p:cNvSpPr>
              <p:nvPr/>
            </p:nvSpPr>
            <p:spPr bwMode="gray">
              <a:xfrm>
                <a:off x="2016" y="2496"/>
                <a:ext cx="48" cy="48"/>
              </a:xfrm>
              <a:prstGeom prst="ellipse">
                <a:avLst/>
              </a:prstGeom>
              <a:solidFill>
                <a:schemeClr val="bg1"/>
              </a:solidFill>
              <a:ln w="9525">
                <a:noFill/>
                <a:round/>
                <a:headEnd/>
                <a:tailEnd/>
              </a:ln>
              <a:effectLst/>
            </p:spPr>
            <p:txBody>
              <a:bodyPr wrap="none" anchor="ctr"/>
              <a:lstStyle/>
              <a:p>
                <a:endParaRPr lang="fr-FR"/>
              </a:p>
            </p:txBody>
          </p:sp>
          <p:sp>
            <p:nvSpPr>
              <p:cNvPr id="52" name="Oval 35"/>
              <p:cNvSpPr>
                <a:spLocks noChangeArrowheads="1"/>
              </p:cNvSpPr>
              <p:nvPr/>
            </p:nvSpPr>
            <p:spPr bwMode="gray">
              <a:xfrm>
                <a:off x="1968" y="2544"/>
                <a:ext cx="48" cy="48"/>
              </a:xfrm>
              <a:prstGeom prst="ellipse">
                <a:avLst/>
              </a:prstGeom>
              <a:solidFill>
                <a:schemeClr val="bg1"/>
              </a:solidFill>
              <a:ln w="9525">
                <a:noFill/>
                <a:round/>
                <a:headEnd/>
                <a:tailEnd/>
              </a:ln>
              <a:effectLst/>
            </p:spPr>
            <p:txBody>
              <a:bodyPr wrap="none" anchor="ctr"/>
              <a:lstStyle/>
              <a:p>
                <a:endParaRPr lang="fr-FR"/>
              </a:p>
            </p:txBody>
          </p:sp>
        </p:grpSp>
        <p:grpSp>
          <p:nvGrpSpPr>
            <p:cNvPr id="42" name="Group 36"/>
            <p:cNvGrpSpPr>
              <a:grpSpLocks/>
            </p:cNvGrpSpPr>
            <p:nvPr/>
          </p:nvGrpSpPr>
          <p:grpSpPr bwMode="auto">
            <a:xfrm>
              <a:off x="1872" y="2352"/>
              <a:ext cx="144" cy="240"/>
              <a:chOff x="1968" y="2352"/>
              <a:chExt cx="144" cy="240"/>
            </a:xfrm>
          </p:grpSpPr>
          <p:sp>
            <p:nvSpPr>
              <p:cNvPr id="43" name="Oval 37"/>
              <p:cNvSpPr>
                <a:spLocks noChangeArrowheads="1"/>
              </p:cNvSpPr>
              <p:nvPr/>
            </p:nvSpPr>
            <p:spPr bwMode="gray">
              <a:xfrm>
                <a:off x="1968" y="2352"/>
                <a:ext cx="48" cy="48"/>
              </a:xfrm>
              <a:prstGeom prst="ellipse">
                <a:avLst/>
              </a:prstGeom>
              <a:solidFill>
                <a:schemeClr val="bg1"/>
              </a:solidFill>
              <a:ln w="9525">
                <a:noFill/>
                <a:round/>
                <a:headEnd/>
                <a:tailEnd/>
              </a:ln>
              <a:effectLst/>
            </p:spPr>
            <p:txBody>
              <a:bodyPr wrap="none" anchor="ctr"/>
              <a:lstStyle/>
              <a:p>
                <a:endParaRPr lang="fr-FR"/>
              </a:p>
            </p:txBody>
          </p:sp>
          <p:sp>
            <p:nvSpPr>
              <p:cNvPr id="44" name="Oval 38"/>
              <p:cNvSpPr>
                <a:spLocks noChangeArrowheads="1"/>
              </p:cNvSpPr>
              <p:nvPr/>
            </p:nvSpPr>
            <p:spPr bwMode="gray">
              <a:xfrm>
                <a:off x="2016" y="2400"/>
                <a:ext cx="48" cy="48"/>
              </a:xfrm>
              <a:prstGeom prst="ellipse">
                <a:avLst/>
              </a:prstGeom>
              <a:solidFill>
                <a:schemeClr val="bg1"/>
              </a:solidFill>
              <a:ln w="9525">
                <a:noFill/>
                <a:round/>
                <a:headEnd/>
                <a:tailEnd/>
              </a:ln>
              <a:effectLst/>
            </p:spPr>
            <p:txBody>
              <a:bodyPr wrap="none" anchor="ctr"/>
              <a:lstStyle/>
              <a:p>
                <a:endParaRPr lang="fr-FR"/>
              </a:p>
            </p:txBody>
          </p:sp>
          <p:sp>
            <p:nvSpPr>
              <p:cNvPr id="45" name="Oval 39"/>
              <p:cNvSpPr>
                <a:spLocks noChangeArrowheads="1"/>
              </p:cNvSpPr>
              <p:nvPr/>
            </p:nvSpPr>
            <p:spPr bwMode="gray">
              <a:xfrm>
                <a:off x="2064" y="2448"/>
                <a:ext cx="48" cy="48"/>
              </a:xfrm>
              <a:prstGeom prst="ellipse">
                <a:avLst/>
              </a:prstGeom>
              <a:solidFill>
                <a:schemeClr val="bg1"/>
              </a:solidFill>
              <a:ln w="9525">
                <a:noFill/>
                <a:round/>
                <a:headEnd/>
                <a:tailEnd/>
              </a:ln>
              <a:effectLst/>
            </p:spPr>
            <p:txBody>
              <a:bodyPr wrap="none" anchor="ctr"/>
              <a:lstStyle/>
              <a:p>
                <a:endParaRPr lang="fr-FR"/>
              </a:p>
            </p:txBody>
          </p:sp>
          <p:sp>
            <p:nvSpPr>
              <p:cNvPr id="46" name="Oval 40"/>
              <p:cNvSpPr>
                <a:spLocks noChangeArrowheads="1"/>
              </p:cNvSpPr>
              <p:nvPr/>
            </p:nvSpPr>
            <p:spPr bwMode="gray">
              <a:xfrm>
                <a:off x="2016" y="2496"/>
                <a:ext cx="48" cy="48"/>
              </a:xfrm>
              <a:prstGeom prst="ellipse">
                <a:avLst/>
              </a:prstGeom>
              <a:solidFill>
                <a:schemeClr val="bg1"/>
              </a:solidFill>
              <a:ln w="9525">
                <a:noFill/>
                <a:round/>
                <a:headEnd/>
                <a:tailEnd/>
              </a:ln>
              <a:effectLst/>
            </p:spPr>
            <p:txBody>
              <a:bodyPr wrap="none" anchor="ctr"/>
              <a:lstStyle/>
              <a:p>
                <a:endParaRPr lang="fr-FR"/>
              </a:p>
            </p:txBody>
          </p:sp>
          <p:sp>
            <p:nvSpPr>
              <p:cNvPr id="47" name="Oval 41"/>
              <p:cNvSpPr>
                <a:spLocks noChangeArrowheads="1"/>
              </p:cNvSpPr>
              <p:nvPr/>
            </p:nvSpPr>
            <p:spPr bwMode="gray">
              <a:xfrm>
                <a:off x="1968" y="2544"/>
                <a:ext cx="48" cy="48"/>
              </a:xfrm>
              <a:prstGeom prst="ellipse">
                <a:avLst/>
              </a:prstGeom>
              <a:solidFill>
                <a:schemeClr val="bg1"/>
              </a:solidFill>
              <a:ln w="9525">
                <a:noFill/>
                <a:round/>
                <a:headEnd/>
                <a:tailEnd/>
              </a:ln>
              <a:effectLst/>
            </p:spPr>
            <p:txBody>
              <a:bodyPr wrap="none" anchor="ctr"/>
              <a:lstStyle/>
              <a:p>
                <a:endParaRPr lang="fr-FR"/>
              </a:p>
            </p:txBody>
          </p:sp>
        </p:grpSp>
      </p:grpSp>
      <p:grpSp>
        <p:nvGrpSpPr>
          <p:cNvPr id="36" name="Group 4"/>
          <p:cNvGrpSpPr>
            <a:grpSpLocks/>
          </p:cNvGrpSpPr>
          <p:nvPr/>
        </p:nvGrpSpPr>
        <p:grpSpPr bwMode="auto">
          <a:xfrm>
            <a:off x="395536" y="5373216"/>
            <a:ext cx="2006826" cy="977452"/>
            <a:chOff x="528" y="1392"/>
            <a:chExt cx="1111" cy="2085"/>
          </a:xfrm>
        </p:grpSpPr>
        <p:sp>
          <p:nvSpPr>
            <p:cNvPr id="69" name="AutoShape 5"/>
            <p:cNvSpPr>
              <a:spLocks noChangeArrowheads="1"/>
            </p:cNvSpPr>
            <p:nvPr/>
          </p:nvSpPr>
          <p:spPr bwMode="gray">
            <a:xfrm>
              <a:off x="528" y="1392"/>
              <a:ext cx="997" cy="2085"/>
            </a:xfrm>
            <a:prstGeom prst="roundRect">
              <a:avLst>
                <a:gd name="adj" fmla="val 16667"/>
              </a:avLst>
            </a:prstGeom>
            <a:solidFill>
              <a:srgbClr val="CAAB5E"/>
            </a:solidFill>
            <a:ln w="38100">
              <a:solidFill>
                <a:schemeClr val="bg1"/>
              </a:solidFill>
              <a:round/>
              <a:headEnd/>
              <a:tailEnd/>
            </a:ln>
            <a:effectLst>
              <a:outerShdw dist="107763" dir="2700000" algn="ctr" rotWithShape="0">
                <a:srgbClr val="808080">
                  <a:alpha val="50000"/>
                </a:srgbClr>
              </a:outerShdw>
            </a:effectLst>
          </p:spPr>
          <p:txBody>
            <a:bodyPr wrap="none" anchor="ctr"/>
            <a:lstStyle/>
            <a:p>
              <a:r>
                <a:rPr lang="fr-FR" b="1" dirty="0" smtClean="0">
                  <a:solidFill>
                    <a:schemeClr val="bg1"/>
                  </a:solidFill>
                  <a:latin typeface="Times New Roman" pitchFamily="18" charset="0"/>
                  <a:cs typeface="Times New Roman" pitchFamily="18" charset="0"/>
                </a:rPr>
                <a:t>      Féverole</a:t>
              </a:r>
              <a:endParaRPr lang="fr-FR" b="1" dirty="0">
                <a:solidFill>
                  <a:schemeClr val="bg1"/>
                </a:solidFill>
                <a:latin typeface="Times New Roman" pitchFamily="18" charset="0"/>
                <a:cs typeface="Times New Roman" pitchFamily="18" charset="0"/>
              </a:endParaRPr>
            </a:p>
          </p:txBody>
        </p:sp>
        <p:sp>
          <p:nvSpPr>
            <p:cNvPr id="70" name="AutoShape 6"/>
            <p:cNvSpPr>
              <a:spLocks noChangeArrowheads="1"/>
            </p:cNvSpPr>
            <p:nvPr/>
          </p:nvSpPr>
          <p:spPr bwMode="gray">
            <a:xfrm>
              <a:off x="576" y="1416"/>
              <a:ext cx="1063" cy="590"/>
            </a:xfrm>
            <a:prstGeom prst="roundRect">
              <a:avLst>
                <a:gd name="adj" fmla="val 50000"/>
              </a:avLst>
            </a:prstGeom>
            <a:noFill/>
            <a:ln w="9525">
              <a:noFill/>
              <a:round/>
              <a:headEnd/>
              <a:tailEnd/>
            </a:ln>
            <a:effectLst/>
          </p:spPr>
          <p:txBody>
            <a:bodyPr wrap="none" anchor="ctr"/>
            <a:lstStyle/>
            <a:p>
              <a:endParaRPr lang="fr-FR"/>
            </a:p>
          </p:txBody>
        </p:sp>
      </p:grpSp>
      <p:sp>
        <p:nvSpPr>
          <p:cNvPr id="65" name="AutoShape 11"/>
          <p:cNvSpPr>
            <a:spLocks noChangeArrowheads="1"/>
          </p:cNvSpPr>
          <p:nvPr/>
        </p:nvSpPr>
        <p:spPr bwMode="gray">
          <a:xfrm>
            <a:off x="5796136" y="5085184"/>
            <a:ext cx="2880320" cy="1584176"/>
          </a:xfrm>
          <a:prstGeom prst="roundRect">
            <a:avLst>
              <a:gd name="adj" fmla="val 16667"/>
            </a:avLst>
          </a:prstGeom>
          <a:solidFill>
            <a:srgbClr val="E6AA00"/>
          </a:solidFill>
          <a:ln w="38100">
            <a:solidFill>
              <a:schemeClr val="bg1"/>
            </a:solidFill>
            <a:round/>
            <a:headEnd/>
            <a:tailEnd/>
          </a:ln>
          <a:effectLst>
            <a:outerShdw dist="107763" dir="2700000" algn="ctr" rotWithShape="0">
              <a:srgbClr val="808080">
                <a:alpha val="50000"/>
              </a:srgbClr>
            </a:outerShdw>
          </a:effectLst>
        </p:spPr>
        <p:txBody>
          <a:bodyPr wrap="none" anchor="ctr"/>
          <a:lstStyle/>
          <a:p>
            <a:pPr algn="ctr"/>
            <a:r>
              <a:rPr lang="fr-FR" sz="1700" b="1" dirty="0" smtClean="0">
                <a:solidFill>
                  <a:schemeClr val="bg1"/>
                </a:solidFill>
                <a:latin typeface="Times New Roman" pitchFamily="18" charset="0"/>
                <a:cs typeface="Times New Roman" pitchFamily="18" charset="0"/>
              </a:rPr>
              <a:t>Meilleur apport en protéines, </a:t>
            </a:r>
          </a:p>
          <a:p>
            <a:pPr algn="ctr"/>
            <a:r>
              <a:rPr lang="fr-FR" sz="1700" b="1" dirty="0" smtClean="0">
                <a:solidFill>
                  <a:schemeClr val="bg1"/>
                </a:solidFill>
                <a:latin typeface="Times New Roman" pitchFamily="18" charset="0"/>
                <a:cs typeface="Times New Roman" pitchFamily="18" charset="0"/>
              </a:rPr>
              <a:t>fibres, vitamines et minéraux.</a:t>
            </a:r>
          </a:p>
          <a:p>
            <a:pPr algn="ctr"/>
            <a:r>
              <a:rPr lang="fr-FR" sz="1700" b="1" dirty="0" smtClean="0">
                <a:solidFill>
                  <a:schemeClr val="bg1"/>
                </a:solidFill>
                <a:latin typeface="Times New Roman" pitchFamily="18" charset="0"/>
                <a:cs typeface="Times New Roman" pitchFamily="18" charset="0"/>
              </a:rPr>
              <a:t>Meilleure complémentarité </a:t>
            </a:r>
          </a:p>
          <a:p>
            <a:pPr algn="ctr"/>
            <a:r>
              <a:rPr lang="fr-FR" sz="1700" b="1" dirty="0" smtClean="0">
                <a:solidFill>
                  <a:schemeClr val="bg1"/>
                </a:solidFill>
                <a:latin typeface="Times New Roman" pitchFamily="18" charset="0"/>
                <a:cs typeface="Times New Roman" pitchFamily="18" charset="0"/>
              </a:rPr>
              <a:t>en acides aminés.</a:t>
            </a:r>
            <a:endParaRPr lang="fr-FR" sz="1700" b="1" dirty="0">
              <a:solidFill>
                <a:schemeClr val="bg1"/>
              </a:solidFill>
              <a:latin typeface="Times New Roman" pitchFamily="18" charset="0"/>
              <a:cs typeface="Times New Roman" pitchFamily="18" charset="0"/>
            </a:endParaRPr>
          </a:p>
        </p:txBody>
      </p:sp>
      <p:sp>
        <p:nvSpPr>
          <p:cNvPr id="79" name="Espace réservé du numéro de diapositive 78"/>
          <p:cNvSpPr>
            <a:spLocks noGrp="1"/>
          </p:cNvSpPr>
          <p:nvPr>
            <p:ph type="sldNum" sz="quarter" idx="12"/>
          </p:nvPr>
        </p:nvSpPr>
        <p:spPr>
          <a:xfrm>
            <a:off x="6948264" y="6448251"/>
            <a:ext cx="2133600" cy="365125"/>
          </a:xfrm>
        </p:spPr>
        <p:txBody>
          <a:bodyPr/>
          <a:lstStyle/>
          <a:p>
            <a:fld id="{595DA4C4-1FAB-46A1-BC97-01521FB48311}" type="slidenum">
              <a:rPr lang="es-ES" smtClean="0"/>
              <a:pPr/>
              <a:t>7</a:t>
            </a:fld>
            <a:endParaRPr lang="es-ES" dirty="0"/>
          </a:p>
        </p:txBody>
      </p:sp>
      <p:grpSp>
        <p:nvGrpSpPr>
          <p:cNvPr id="76" name="Groupe 75"/>
          <p:cNvGrpSpPr/>
          <p:nvPr/>
        </p:nvGrpSpPr>
        <p:grpSpPr>
          <a:xfrm>
            <a:off x="3779912" y="2252342"/>
            <a:ext cx="5112568" cy="670861"/>
            <a:chOff x="3779912" y="2252342"/>
            <a:chExt cx="5112568" cy="670861"/>
          </a:xfrm>
        </p:grpSpPr>
        <p:grpSp>
          <p:nvGrpSpPr>
            <p:cNvPr id="68" name="Groupe 67"/>
            <p:cNvGrpSpPr/>
            <p:nvPr/>
          </p:nvGrpSpPr>
          <p:grpSpPr>
            <a:xfrm>
              <a:off x="3923928" y="2252342"/>
              <a:ext cx="4968552" cy="670861"/>
              <a:chOff x="3927086" y="2252342"/>
              <a:chExt cx="4968552" cy="670861"/>
            </a:xfrm>
          </p:grpSpPr>
          <p:sp>
            <p:nvSpPr>
              <p:cNvPr id="11" name="AutoShape 22"/>
              <p:cNvSpPr>
                <a:spLocks noChangeArrowheads="1"/>
              </p:cNvSpPr>
              <p:nvPr/>
            </p:nvSpPr>
            <p:spPr bwMode="gray">
              <a:xfrm>
                <a:off x="3927086" y="2252342"/>
                <a:ext cx="4677362" cy="619507"/>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fr-FR" dirty="0"/>
              </a:p>
            </p:txBody>
          </p:sp>
          <p:sp>
            <p:nvSpPr>
              <p:cNvPr id="22" name="Rectangle 21"/>
              <p:cNvSpPr/>
              <p:nvPr/>
            </p:nvSpPr>
            <p:spPr>
              <a:xfrm>
                <a:off x="3960440" y="2276872"/>
                <a:ext cx="4935198" cy="646331"/>
              </a:xfrm>
              <a:prstGeom prst="rect">
                <a:avLst/>
              </a:prstGeom>
            </p:spPr>
            <p:txBody>
              <a:bodyPr wrap="square">
                <a:spAutoFit/>
              </a:bodyPr>
              <a:lstStyle/>
              <a:p>
                <a:pPr algn="ctr"/>
                <a:r>
                  <a:rPr lang="fr-FR" dirty="0" smtClean="0">
                    <a:solidFill>
                      <a:srgbClr val="993300"/>
                    </a:solidFill>
                    <a:latin typeface="Times New Roman" pitchFamily="18" charset="0"/>
                    <a:cs typeface="Times New Roman" pitchFamily="18" charset="0"/>
                  </a:rPr>
                  <a:t>Excellente source de protéines, fibres, minéraux    et métabolites secondaires</a:t>
                </a:r>
                <a:endParaRPr lang="fr-FR" dirty="0">
                  <a:solidFill>
                    <a:srgbClr val="993300"/>
                  </a:solidFill>
                  <a:latin typeface="Times New Roman" pitchFamily="18" charset="0"/>
                  <a:cs typeface="Times New Roman" pitchFamily="18" charset="0"/>
                </a:endParaRPr>
              </a:p>
            </p:txBody>
          </p:sp>
        </p:grpSp>
        <p:sp>
          <p:nvSpPr>
            <p:cNvPr id="74" name="Oval 27"/>
            <p:cNvSpPr>
              <a:spLocks noChangeArrowheads="1"/>
            </p:cNvSpPr>
            <p:nvPr/>
          </p:nvSpPr>
          <p:spPr bwMode="gray">
            <a:xfrm>
              <a:off x="3779912" y="2387092"/>
              <a:ext cx="228600" cy="28964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fr-FR"/>
            </a:p>
          </p:txBody>
        </p:sp>
      </p:grpSp>
      <p:sp>
        <p:nvSpPr>
          <p:cNvPr id="78" name="Plus 77"/>
          <p:cNvSpPr/>
          <p:nvPr/>
        </p:nvSpPr>
        <p:spPr>
          <a:xfrm>
            <a:off x="2411760" y="5589240"/>
            <a:ext cx="648072" cy="576064"/>
          </a:xfrm>
          <a:prstGeom prst="mathPlus">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
        <p:nvSpPr>
          <p:cNvPr id="80" name="Égal 79"/>
          <p:cNvSpPr/>
          <p:nvPr/>
        </p:nvSpPr>
        <p:spPr>
          <a:xfrm>
            <a:off x="5148064" y="5661248"/>
            <a:ext cx="576064" cy="504056"/>
          </a:xfrm>
          <a:prstGeom prst="mathEqual">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Right)">
                                      <p:cBhvr>
                                        <p:cTn id="7" dur="500"/>
                                        <p:tgtEl>
                                          <p:spTgt spid="21"/>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strips(downRight)">
                                      <p:cBhvr>
                                        <p:cTn id="10" dur="500"/>
                                        <p:tgtEl>
                                          <p:spTgt spid="28"/>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strips(downRight)">
                                      <p:cBhvr>
                                        <p:cTn id="13" dur="500"/>
                                        <p:tgtEl>
                                          <p:spTgt spid="32"/>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downRight)">
                                      <p:cBhvr>
                                        <p:cTn id="16" dur="500"/>
                                        <p:tgtEl>
                                          <p:spTgt spid="13"/>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Righ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1"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strips(downRight)">
                                      <p:cBhvr>
                                        <p:cTn id="24" dur="500"/>
                                        <p:tgtEl>
                                          <p:spTgt spid="27"/>
                                        </p:tgtEl>
                                      </p:cBhvr>
                                    </p:animEffect>
                                  </p:childTnLst>
                                </p:cTn>
                              </p:par>
                              <p:par>
                                <p:cTn id="25" presetID="18" presetClass="entr" presetSubtype="6" fill="hold" grpId="1"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strips(downRight)">
                                      <p:cBhvr>
                                        <p:cTn id="27" dur="500"/>
                                        <p:tgtEl>
                                          <p:spTgt spid="33"/>
                                        </p:tgtEl>
                                      </p:cBhvr>
                                    </p:animEffect>
                                  </p:childTnLst>
                                </p:cTn>
                              </p:par>
                              <p:par>
                                <p:cTn id="28" presetID="18" presetClass="entr" presetSubtype="6" fill="hold" nodeType="with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strips(downRight)">
                                      <p:cBhvr>
                                        <p:cTn id="30" dur="500"/>
                                        <p:tgtEl>
                                          <p:spTgt spid="76"/>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strips(downRight)">
                                      <p:cBhvr>
                                        <p:cTn id="35" dur="500"/>
                                        <p:tgtEl>
                                          <p:spTgt spid="26"/>
                                        </p:tgtEl>
                                      </p:cBhvr>
                                    </p:animEffect>
                                  </p:childTnLst>
                                </p:cTn>
                              </p:par>
                              <p:par>
                                <p:cTn id="36" presetID="18" presetClass="entr" presetSubtype="6"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strips(downRight)">
                                      <p:cBhvr>
                                        <p:cTn id="38" dur="500"/>
                                        <p:tgtEl>
                                          <p:spTgt spid="31"/>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strips(downRight)">
                                      <p:cBhvr>
                                        <p:cTn id="41" dur="500"/>
                                        <p:tgtEl>
                                          <p:spTgt spid="12"/>
                                        </p:tgtEl>
                                      </p:cBhvr>
                                    </p:animEffect>
                                  </p:childTnLst>
                                </p:cTn>
                              </p:par>
                              <p:par>
                                <p:cTn id="42" presetID="18" presetClass="entr" presetSubtype="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strips(downRigh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strips(downRight)">
                                      <p:cBhvr>
                                        <p:cTn id="49" dur="500"/>
                                        <p:tgtEl>
                                          <p:spTgt spid="29"/>
                                        </p:tgtEl>
                                      </p:cBhvr>
                                    </p:animEffect>
                                  </p:childTnLst>
                                </p:cTn>
                              </p:par>
                              <p:par>
                                <p:cTn id="50" presetID="18" presetClass="entr" presetSubtype="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strips(downRight)">
                                      <p:cBhvr>
                                        <p:cTn id="52" dur="500"/>
                                        <p:tgtEl>
                                          <p:spTgt spid="30"/>
                                        </p:tgtEl>
                                      </p:cBhvr>
                                    </p:animEffect>
                                  </p:childTnLst>
                                </p:cTn>
                              </p:par>
                              <p:par>
                                <p:cTn id="53" presetID="18" presetClass="entr" presetSubtype="6"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3" presetClass="entr" presetSubtype="16"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plus(in)">
                                      <p:cBhvr>
                                        <p:cTn id="60" dur="1000"/>
                                        <p:tgtEl>
                                          <p:spTgt spid="36"/>
                                        </p:tgtEl>
                                      </p:cBhvr>
                                    </p:animEffect>
                                  </p:childTnLst>
                                </p:cTn>
                              </p:par>
                              <p:par>
                                <p:cTn id="61" presetID="13" presetClass="entr" presetSubtype="16"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plus(in)">
                                      <p:cBhvr>
                                        <p:cTn id="63" dur="1000"/>
                                        <p:tgtEl>
                                          <p:spTgt spid="78"/>
                                        </p:tgtEl>
                                      </p:cBhvr>
                                    </p:animEffect>
                                  </p:childTnLst>
                                </p:cTn>
                              </p:par>
                              <p:par>
                                <p:cTn id="64" presetID="13" presetClass="entr" presetSubtype="16"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plus(in)">
                                      <p:cBhvr>
                                        <p:cTn id="66" dur="1000"/>
                                        <p:tgtEl>
                                          <p:spTgt spid="67"/>
                                        </p:tgtEl>
                                      </p:cBhvr>
                                    </p:animEffect>
                                  </p:childTnLst>
                                </p:cTn>
                              </p:par>
                            </p:childTnLst>
                          </p:cTn>
                        </p:par>
                        <p:par>
                          <p:cTn id="67" fill="hold">
                            <p:stCondLst>
                              <p:cond delay="1000"/>
                            </p:stCondLst>
                            <p:childTnLst>
                              <p:par>
                                <p:cTn id="68" presetID="18" presetClass="entr" presetSubtype="6" fill="hold" grpId="0" nodeType="after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strips(downRight)">
                                      <p:cBhvr>
                                        <p:cTn id="70" dur="500"/>
                                        <p:tgtEl>
                                          <p:spTgt spid="80"/>
                                        </p:tgtEl>
                                      </p:cBhvr>
                                    </p:animEffect>
                                  </p:childTnLst>
                                </p:cTn>
                              </p:par>
                            </p:childTnLst>
                          </p:cTn>
                        </p:par>
                        <p:par>
                          <p:cTn id="71" fill="hold">
                            <p:stCondLst>
                              <p:cond delay="1500"/>
                            </p:stCondLst>
                            <p:childTnLst>
                              <p:par>
                                <p:cTn id="72" presetID="18" presetClass="entr" presetSubtype="6" fill="hold" grpId="0"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strips(downRight)">
                                      <p:cBhvr>
                                        <p:cTn id="7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animBg="1"/>
      <p:bldP spid="26" grpId="0" animBg="1"/>
      <p:bldP spid="27" grpId="1" animBg="1"/>
      <p:bldP spid="28" grpId="0" animBg="1"/>
      <p:bldP spid="29" grpId="0" animBg="1"/>
      <p:bldP spid="30" grpId="0" animBg="1"/>
      <p:bldP spid="31" grpId="0" animBg="1"/>
      <p:bldP spid="32" grpId="0" animBg="1"/>
      <p:bldP spid="33" grpId="1" animBg="1"/>
      <p:bldP spid="67" grpId="0" animBg="1"/>
      <p:bldP spid="65" grpId="0" animBg="1"/>
      <p:bldP spid="78"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7383"/>
            <a:ext cx="9144000" cy="936103"/>
            <a:chOff x="0" y="-27383"/>
            <a:chExt cx="9144000" cy="936103"/>
          </a:xfrm>
        </p:grpSpPr>
        <p:sp>
          <p:nvSpPr>
            <p:cNvPr id="3" name="Rectangle 2"/>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5"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6"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
        <p:nvSpPr>
          <p:cNvPr id="7" name="Rectangle 6"/>
          <p:cNvSpPr/>
          <p:nvPr/>
        </p:nvSpPr>
        <p:spPr>
          <a:xfrm>
            <a:off x="0" y="188640"/>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Introduction</a:t>
            </a:r>
            <a:endParaRPr lang="fr-FR" sz="2400" dirty="0">
              <a:solidFill>
                <a:srgbClr val="996633"/>
              </a:solidFill>
              <a:latin typeface="Times New Roman" pitchFamily="18" charset="0"/>
              <a:cs typeface="Times New Roman" pitchFamily="18" charset="0"/>
            </a:endParaRPr>
          </a:p>
        </p:txBody>
      </p:sp>
      <p:sp>
        <p:nvSpPr>
          <p:cNvPr id="10" name="Espace réservé du numéro de diapositive 9"/>
          <p:cNvSpPr>
            <a:spLocks noGrp="1"/>
          </p:cNvSpPr>
          <p:nvPr>
            <p:ph type="sldNum" sz="quarter" idx="12"/>
          </p:nvPr>
        </p:nvSpPr>
        <p:spPr>
          <a:noFill/>
        </p:spPr>
        <p:txBody>
          <a:bodyPr/>
          <a:lstStyle/>
          <a:p>
            <a:fld id="{595DA4C4-1FAB-46A1-BC97-01521FB48311}" type="slidenum">
              <a:rPr lang="es-ES" sz="1600" b="1" smtClean="0"/>
              <a:pPr/>
              <a:t>8</a:t>
            </a:fld>
            <a:endParaRPr lang="es-ES" sz="1600" b="1"/>
          </a:p>
        </p:txBody>
      </p:sp>
      <p:pic>
        <p:nvPicPr>
          <p:cNvPr id="34818" name="Picture 2" descr="Résultat de recherche d'images"/>
          <p:cNvPicPr>
            <a:picLocks noChangeAspect="1" noChangeArrowheads="1"/>
          </p:cNvPicPr>
          <p:nvPr/>
        </p:nvPicPr>
        <p:blipFill>
          <a:blip r:embed="rId5" cstate="print"/>
          <a:srcRect/>
          <a:stretch>
            <a:fillRect/>
          </a:stretch>
        </p:blipFill>
        <p:spPr bwMode="auto">
          <a:xfrm>
            <a:off x="7812360" y="1196752"/>
            <a:ext cx="1053307" cy="1209948"/>
          </a:xfrm>
          <a:prstGeom prst="rect">
            <a:avLst/>
          </a:prstGeom>
          <a:noFill/>
        </p:spPr>
      </p:pic>
      <p:sp>
        <p:nvSpPr>
          <p:cNvPr id="11" name="Rectangle 10"/>
          <p:cNvSpPr/>
          <p:nvPr/>
        </p:nvSpPr>
        <p:spPr>
          <a:xfrm>
            <a:off x="2843808" y="980728"/>
            <a:ext cx="33123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996633"/>
                </a:solidFill>
                <a:latin typeface="Times New Roman" pitchFamily="18" charset="0"/>
                <a:cs typeface="Times New Roman" pitchFamily="18" charset="0"/>
              </a:rPr>
              <a:t>Objectif du travail</a:t>
            </a:r>
            <a:endParaRPr lang="fr-FR" sz="2400" dirty="0">
              <a:solidFill>
                <a:srgbClr val="996633"/>
              </a:solidFill>
              <a:latin typeface="Times New Roman" pitchFamily="18" charset="0"/>
              <a:cs typeface="Times New Roman" pitchFamily="18" charset="0"/>
            </a:endParaRPr>
          </a:p>
        </p:txBody>
      </p:sp>
      <p:pic>
        <p:nvPicPr>
          <p:cNvPr id="34822" name="Picture 6" descr="Résultat de recherche d'images"/>
          <p:cNvPicPr>
            <a:picLocks noChangeAspect="1" noChangeArrowheads="1"/>
          </p:cNvPicPr>
          <p:nvPr/>
        </p:nvPicPr>
        <p:blipFill>
          <a:blip r:embed="rId6" cstate="print"/>
          <a:srcRect/>
          <a:stretch>
            <a:fillRect/>
          </a:stretch>
        </p:blipFill>
        <p:spPr bwMode="auto">
          <a:xfrm>
            <a:off x="5364088" y="1340768"/>
            <a:ext cx="1944216" cy="1841401"/>
          </a:xfrm>
          <a:prstGeom prst="rect">
            <a:avLst/>
          </a:prstGeom>
          <a:noFill/>
        </p:spPr>
      </p:pic>
      <p:pic>
        <p:nvPicPr>
          <p:cNvPr id="34826" name="Picture 10" descr="Résultat de recherche d'images"/>
          <p:cNvPicPr>
            <a:picLocks noChangeAspect="1" noChangeArrowheads="1"/>
          </p:cNvPicPr>
          <p:nvPr/>
        </p:nvPicPr>
        <p:blipFill>
          <a:blip r:embed="rId7" cstate="print"/>
          <a:srcRect t="12903"/>
          <a:stretch>
            <a:fillRect/>
          </a:stretch>
        </p:blipFill>
        <p:spPr bwMode="auto">
          <a:xfrm>
            <a:off x="1547664" y="1340768"/>
            <a:ext cx="2160240" cy="1944216"/>
          </a:xfrm>
          <a:prstGeom prst="rect">
            <a:avLst/>
          </a:prstGeom>
          <a:noFill/>
        </p:spPr>
      </p:pic>
      <p:sp>
        <p:nvSpPr>
          <p:cNvPr id="15" name="Rectangle à coins arrondis 14"/>
          <p:cNvSpPr/>
          <p:nvPr/>
        </p:nvSpPr>
        <p:spPr>
          <a:xfrm>
            <a:off x="3851920" y="1844824"/>
            <a:ext cx="1368152" cy="936104"/>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96633"/>
                </a:solidFill>
                <a:latin typeface="Times New Roman" pitchFamily="18" charset="0"/>
                <a:cs typeface="Times New Roman" pitchFamily="18" charset="0"/>
              </a:rPr>
              <a:t>10%   30%   50%</a:t>
            </a:r>
          </a:p>
        </p:txBody>
      </p:sp>
      <p:grpSp>
        <p:nvGrpSpPr>
          <p:cNvPr id="21" name="Groupe 20"/>
          <p:cNvGrpSpPr/>
          <p:nvPr/>
        </p:nvGrpSpPr>
        <p:grpSpPr>
          <a:xfrm>
            <a:off x="2771800" y="3212976"/>
            <a:ext cx="3672408" cy="1656184"/>
            <a:chOff x="323528" y="3933056"/>
            <a:chExt cx="3672408" cy="1944216"/>
          </a:xfrm>
        </p:grpSpPr>
        <p:sp>
          <p:nvSpPr>
            <p:cNvPr id="18" name="Rectangle 17"/>
            <p:cNvSpPr/>
            <p:nvPr/>
          </p:nvSpPr>
          <p:spPr>
            <a:xfrm>
              <a:off x="323528" y="3933056"/>
              <a:ext cx="3672408" cy="194421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rgbClr val="996633"/>
                </a:solidFill>
                <a:latin typeface="Times New Roman" pitchFamily="18" charset="0"/>
                <a:cs typeface="Times New Roman" pitchFamily="18" charset="0"/>
              </a:endParaRPr>
            </a:p>
          </p:txBody>
        </p:sp>
        <p:pic>
          <p:nvPicPr>
            <p:cNvPr id="19" name="Picture 12" descr="Résultat de recherche d'images"/>
            <p:cNvPicPr>
              <a:picLocks noChangeAspect="1" noChangeArrowheads="1"/>
            </p:cNvPicPr>
            <p:nvPr/>
          </p:nvPicPr>
          <p:blipFill>
            <a:blip r:embed="rId8" cstate="print"/>
            <a:srcRect/>
            <a:stretch>
              <a:fillRect/>
            </a:stretch>
          </p:blipFill>
          <p:spPr bwMode="auto">
            <a:xfrm>
              <a:off x="467544" y="4149080"/>
              <a:ext cx="1547664" cy="1512168"/>
            </a:xfrm>
            <a:prstGeom prst="rect">
              <a:avLst/>
            </a:prstGeom>
            <a:noFill/>
          </p:spPr>
        </p:pic>
        <p:pic>
          <p:nvPicPr>
            <p:cNvPr id="20" name="Picture 14" descr="Résultat de recherche d'images"/>
            <p:cNvPicPr>
              <a:picLocks noChangeAspect="1" noChangeArrowheads="1"/>
            </p:cNvPicPr>
            <p:nvPr/>
          </p:nvPicPr>
          <p:blipFill>
            <a:blip r:embed="rId9" cstate="print"/>
            <a:srcRect/>
            <a:stretch>
              <a:fillRect/>
            </a:stretch>
          </p:blipFill>
          <p:spPr bwMode="auto">
            <a:xfrm>
              <a:off x="2267744" y="4149080"/>
              <a:ext cx="1584176" cy="1512168"/>
            </a:xfrm>
            <a:prstGeom prst="rect">
              <a:avLst/>
            </a:prstGeom>
            <a:noFill/>
          </p:spPr>
        </p:pic>
      </p:grpSp>
      <p:sp>
        <p:nvSpPr>
          <p:cNvPr id="34832" name="AutoShape 16" descr="Résultat de recherche d'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34" name="AutoShape 18" descr="Résultat de recherche d'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22" name="Groupe 21"/>
          <p:cNvGrpSpPr/>
          <p:nvPr/>
        </p:nvGrpSpPr>
        <p:grpSpPr>
          <a:xfrm>
            <a:off x="827584" y="5085184"/>
            <a:ext cx="6696744" cy="1772816"/>
            <a:chOff x="827584" y="5085184"/>
            <a:chExt cx="6696744" cy="1772816"/>
          </a:xfrm>
        </p:grpSpPr>
        <p:pic>
          <p:nvPicPr>
            <p:cNvPr id="34836" name="Picture 20" descr="Résultat de recherche d'images"/>
            <p:cNvPicPr>
              <a:picLocks noChangeAspect="1" noChangeArrowheads="1"/>
            </p:cNvPicPr>
            <p:nvPr/>
          </p:nvPicPr>
          <p:blipFill>
            <a:blip r:embed="rId10" cstate="print"/>
            <a:srcRect t="21420" b="18101"/>
            <a:stretch>
              <a:fillRect/>
            </a:stretch>
          </p:blipFill>
          <p:spPr bwMode="auto">
            <a:xfrm>
              <a:off x="1809328" y="5085184"/>
              <a:ext cx="5715000" cy="1772816"/>
            </a:xfrm>
            <a:prstGeom prst="rect">
              <a:avLst/>
            </a:prstGeom>
            <a:noFill/>
          </p:spPr>
        </p:pic>
        <p:pic>
          <p:nvPicPr>
            <p:cNvPr id="34838" name="Picture 22" descr="Résultat de recherche d'images pour &quot;illustration balance alimentaire&quot;"/>
            <p:cNvPicPr>
              <a:picLocks noChangeAspect="1" noChangeArrowheads="1"/>
            </p:cNvPicPr>
            <p:nvPr/>
          </p:nvPicPr>
          <p:blipFill>
            <a:blip r:embed="rId11" cstate="print"/>
            <a:srcRect/>
            <a:stretch>
              <a:fillRect/>
            </a:stretch>
          </p:blipFill>
          <p:spPr bwMode="auto">
            <a:xfrm>
              <a:off x="827584" y="5157192"/>
              <a:ext cx="1357833" cy="108012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826"/>
                                        </p:tgtEl>
                                        <p:attrNameLst>
                                          <p:attrName>style.visibility</p:attrName>
                                        </p:attrNameLst>
                                      </p:cBhvr>
                                      <p:to>
                                        <p:strVal val="visible"/>
                                      </p:to>
                                    </p:set>
                                    <p:anim calcmode="lin" valueType="num">
                                      <p:cBhvr additive="base">
                                        <p:cTn id="7" dur="2000" fill="hold"/>
                                        <p:tgtEl>
                                          <p:spTgt spid="34826"/>
                                        </p:tgtEl>
                                        <p:attrNameLst>
                                          <p:attrName>ppt_x</p:attrName>
                                        </p:attrNameLst>
                                      </p:cBhvr>
                                      <p:tavLst>
                                        <p:tav tm="0">
                                          <p:val>
                                            <p:strVal val="0-#ppt_w/2"/>
                                          </p:val>
                                        </p:tav>
                                        <p:tav tm="100000">
                                          <p:val>
                                            <p:strVal val="#ppt_x"/>
                                          </p:val>
                                        </p:tav>
                                      </p:tavLst>
                                    </p:anim>
                                    <p:anim calcmode="lin" valueType="num">
                                      <p:cBhvr additive="base">
                                        <p:cTn id="8" dur="2000" fill="hold"/>
                                        <p:tgtEl>
                                          <p:spTgt spid="348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000" fill="hold"/>
                                        <p:tgtEl>
                                          <p:spTgt spid="15"/>
                                        </p:tgtEl>
                                        <p:attrNameLst>
                                          <p:attrName>ppt_x</p:attrName>
                                        </p:attrNameLst>
                                      </p:cBhvr>
                                      <p:tavLst>
                                        <p:tav tm="0">
                                          <p:val>
                                            <p:strVal val="0-#ppt_w/2"/>
                                          </p:val>
                                        </p:tav>
                                        <p:tav tm="100000">
                                          <p:val>
                                            <p:strVal val="#ppt_x"/>
                                          </p:val>
                                        </p:tav>
                                      </p:tavLst>
                                    </p:anim>
                                    <p:anim calcmode="lin" valueType="num">
                                      <p:cBhvr additive="base">
                                        <p:cTn id="12"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4822"/>
                                        </p:tgtEl>
                                        <p:attrNameLst>
                                          <p:attrName>style.visibility</p:attrName>
                                        </p:attrNameLst>
                                      </p:cBhvr>
                                      <p:to>
                                        <p:strVal val="visible"/>
                                      </p:to>
                                    </p:set>
                                    <p:anim calcmode="lin" valueType="num">
                                      <p:cBhvr additive="base">
                                        <p:cTn id="17" dur="500" fill="hold"/>
                                        <p:tgtEl>
                                          <p:spTgt spid="34822"/>
                                        </p:tgtEl>
                                        <p:attrNameLst>
                                          <p:attrName>ppt_x</p:attrName>
                                        </p:attrNameLst>
                                      </p:cBhvr>
                                      <p:tavLst>
                                        <p:tav tm="0">
                                          <p:val>
                                            <p:strVal val="1+#ppt_w/2"/>
                                          </p:val>
                                        </p:tav>
                                        <p:tav tm="100000">
                                          <p:val>
                                            <p:strVal val="#ppt_x"/>
                                          </p:val>
                                        </p:tav>
                                      </p:tavLst>
                                    </p:anim>
                                    <p:anim calcmode="lin" valueType="num">
                                      <p:cBhvr additive="base">
                                        <p:cTn id="18" dur="500" fill="hold"/>
                                        <p:tgtEl>
                                          <p:spTgt spid="3482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ppt_x"/>
                                          </p:val>
                                        </p:tav>
                                        <p:tav tm="100000">
                                          <p:val>
                                            <p:strVal val="#ppt_x"/>
                                          </p:val>
                                        </p:tav>
                                      </p:tavLst>
                                    </p:anim>
                                    <p:anim calcmode="lin" valueType="num">
                                      <p:cBhvr additive="base">
                                        <p:cTn id="24" dur="1000" fill="hold"/>
                                        <p:tgtEl>
                                          <p:spTgt spid="21"/>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8" presetClass="entr" presetSubtype="16"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amond(in)">
                                      <p:cBhvr>
                                        <p:cTn id="2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595DA4C4-1FAB-46A1-BC97-01521FB48311}" type="slidenum">
              <a:rPr lang="es-ES" smtClean="0"/>
              <a:pPr/>
              <a:t>9</a:t>
            </a:fld>
            <a:endParaRPr lang="es-ES"/>
          </a:p>
        </p:txBody>
      </p:sp>
      <p:grpSp>
        <p:nvGrpSpPr>
          <p:cNvPr id="7" name="Groupe 6"/>
          <p:cNvGrpSpPr/>
          <p:nvPr/>
        </p:nvGrpSpPr>
        <p:grpSpPr>
          <a:xfrm>
            <a:off x="899592" y="2040680"/>
            <a:ext cx="7200800" cy="2396432"/>
            <a:chOff x="456521" y="1506828"/>
            <a:chExt cx="11430679" cy="2396432"/>
          </a:xfrm>
        </p:grpSpPr>
        <p:sp>
          <p:nvSpPr>
            <p:cNvPr id="9" name="AutoShape 3"/>
            <p:cNvSpPr>
              <a:spLocks noChangeArrowheads="1"/>
            </p:cNvSpPr>
            <p:nvPr/>
          </p:nvSpPr>
          <p:spPr bwMode="gray">
            <a:xfrm>
              <a:off x="456521" y="2275068"/>
              <a:ext cx="11430679" cy="1628192"/>
            </a:xfrm>
            <a:prstGeom prst="roundRect">
              <a:avLst>
                <a:gd name="adj" fmla="val 11921"/>
              </a:avLst>
            </a:prstGeom>
            <a:solidFill>
              <a:srgbClr val="CAAB5E"/>
            </a:solidFill>
            <a:ln w="25400">
              <a:solidFill>
                <a:srgbClr val="FEFFFF"/>
              </a:solidFill>
              <a:round/>
              <a:headEnd/>
              <a:tailEnd/>
            </a:ln>
            <a:effectLst>
              <a:outerShdw dist="53882" dir="2700000" algn="ctr" rotWithShape="0">
                <a:srgbClr val="000000">
                  <a:alpha val="50000"/>
                </a:srgbClr>
              </a:outerShdw>
            </a:effectLst>
          </p:spPr>
          <p:txBody>
            <a:bodyPr wrap="none" anchor="ctr"/>
            <a:lstStyle/>
            <a:p>
              <a:pPr algn="ctr"/>
              <a:r>
                <a:rPr lang="en-US" sz="2400" b="1" dirty="0" err="1" smtClean="0">
                  <a:solidFill>
                    <a:schemeClr val="bg1"/>
                  </a:solidFill>
                  <a:latin typeface="Times New Roman" pitchFamily="18" charset="0"/>
                  <a:cs typeface="Times New Roman" pitchFamily="18" charset="0"/>
                </a:rPr>
                <a:t>Caractérisation</a:t>
              </a:r>
              <a:r>
                <a:rPr lang="en-US" sz="2400" b="1" dirty="0" smtClean="0">
                  <a:solidFill>
                    <a:schemeClr val="bg1"/>
                  </a:solidFill>
                  <a:latin typeface="Times New Roman" pitchFamily="18" charset="0"/>
                  <a:cs typeface="Times New Roman" pitchFamily="18" charset="0"/>
                </a:rPr>
                <a:t> de la </a:t>
              </a:r>
              <a:r>
                <a:rPr lang="en-US" sz="2400" b="1" dirty="0" err="1" smtClean="0">
                  <a:solidFill>
                    <a:schemeClr val="bg1"/>
                  </a:solidFill>
                  <a:latin typeface="Times New Roman" pitchFamily="18" charset="0"/>
                  <a:cs typeface="Times New Roman" pitchFamily="18" charset="0"/>
                </a:rPr>
                <a:t>féverole</a:t>
              </a:r>
              <a:endParaRPr lang="en-US" sz="2400" b="1" dirty="0">
                <a:solidFill>
                  <a:schemeClr val="bg1"/>
                </a:solidFill>
                <a:latin typeface="Times New Roman" pitchFamily="18" charset="0"/>
                <a:cs typeface="Times New Roman" pitchFamily="18" charset="0"/>
              </a:endParaRPr>
            </a:p>
          </p:txBody>
        </p:sp>
        <p:sp>
          <p:nvSpPr>
            <p:cNvPr id="10" name="AutoShape 7"/>
            <p:cNvSpPr>
              <a:spLocks noChangeArrowheads="1"/>
            </p:cNvSpPr>
            <p:nvPr/>
          </p:nvSpPr>
          <p:spPr bwMode="gray">
            <a:xfrm flipV="1">
              <a:off x="496323" y="1506828"/>
              <a:ext cx="11300725" cy="828462"/>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rgbClr val="D3B977"/>
                </a:gs>
                <a:gs pos="100000">
                  <a:schemeClr val="accent1">
                    <a:gamma/>
                    <a:tint val="0"/>
                    <a:invGamma/>
                    <a:alpha val="0"/>
                  </a:scheme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292929"/>
                    </a:outerShdw>
                  </a:effectLst>
                </a14:hiddenEffects>
              </a:ext>
            </a:extLst>
          </p:spPr>
          <p:txBody>
            <a:bodyPr wrap="none" anchor="ctr"/>
            <a:lstStyle/>
            <a:p>
              <a:endParaRPr lang="en-US"/>
            </a:p>
          </p:txBody>
        </p:sp>
        <p:sp>
          <p:nvSpPr>
            <p:cNvPr id="11" name="AutoShape 12"/>
            <p:cNvSpPr>
              <a:spLocks noChangeArrowheads="1"/>
            </p:cNvSpPr>
            <p:nvPr/>
          </p:nvSpPr>
          <p:spPr bwMode="gray">
            <a:xfrm>
              <a:off x="4978401" y="1986901"/>
              <a:ext cx="1959428" cy="457200"/>
            </a:xfrm>
            <a:prstGeom prst="roundRect">
              <a:avLst>
                <a:gd name="adj" fmla="val 16667"/>
              </a:avLst>
            </a:prstGeom>
            <a:solidFill>
              <a:srgbClr val="FEFFFF"/>
            </a:solidFill>
            <a:ln w="28575">
              <a:solidFill>
                <a:srgbClr val="99663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8"/>
            <p:cNvSpPr>
              <a:spLocks noChangeArrowheads="1"/>
            </p:cNvSpPr>
            <p:nvPr/>
          </p:nvSpPr>
          <p:spPr bwMode="gray">
            <a:xfrm>
              <a:off x="5143099" y="1998148"/>
              <a:ext cx="1828909" cy="395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080808">
                        <a:alpha val="50000"/>
                      </a:srgbClr>
                    </a:outerShdw>
                  </a:effectLst>
                </a14:hiddenEffects>
              </a:ext>
            </a:extLst>
          </p:spPr>
          <p:txBody>
            <a:bodyPr wrap="square">
              <a:spAutoFit/>
            </a:bodyPr>
            <a:lstStyle/>
            <a:p>
              <a:pPr algn="ctr">
                <a:lnSpc>
                  <a:spcPct val="120000"/>
                </a:lnSpc>
              </a:pPr>
              <a:r>
                <a:rPr lang="fr-FR" altLang="en-US" b="1" dirty="0" smtClean="0">
                  <a:solidFill>
                    <a:srgbClr val="996633"/>
                  </a:solidFill>
                  <a:latin typeface="Times New Roman" pitchFamily="18" charset="0"/>
                  <a:cs typeface="Times New Roman" pitchFamily="18" charset="0"/>
                </a:rPr>
                <a:t>Partie I</a:t>
              </a:r>
              <a:endParaRPr lang="en-US" altLang="en-US" b="1" dirty="0">
                <a:solidFill>
                  <a:srgbClr val="996633"/>
                </a:solidFill>
                <a:latin typeface="Times New Roman" pitchFamily="18" charset="0"/>
                <a:cs typeface="Times New Roman" pitchFamily="18" charset="0"/>
              </a:endParaRPr>
            </a:p>
          </p:txBody>
        </p:sp>
      </p:grpSp>
      <p:grpSp>
        <p:nvGrpSpPr>
          <p:cNvPr id="13" name="Groupe 12"/>
          <p:cNvGrpSpPr/>
          <p:nvPr/>
        </p:nvGrpSpPr>
        <p:grpSpPr>
          <a:xfrm>
            <a:off x="0" y="-27383"/>
            <a:ext cx="9144000" cy="936103"/>
            <a:chOff x="0" y="-27383"/>
            <a:chExt cx="9144000" cy="936103"/>
          </a:xfrm>
        </p:grpSpPr>
        <p:sp>
          <p:nvSpPr>
            <p:cNvPr id="14" name="Rectangle 13"/>
            <p:cNvSpPr/>
            <p:nvPr/>
          </p:nvSpPr>
          <p:spPr>
            <a:xfrm>
              <a:off x="0" y="0"/>
              <a:ext cx="9144000" cy="9087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2" descr="C:\Users\user\Desktop\images (2).jpg"/>
            <p:cNvPicPr>
              <a:picLocks noChangeAspect="1" noChangeArrowheads="1"/>
            </p:cNvPicPr>
            <p:nvPr/>
          </p:nvPicPr>
          <p:blipFill>
            <a:blip r:embed="rId2" cstate="print"/>
            <a:srcRect/>
            <a:stretch>
              <a:fillRect/>
            </a:stretch>
          </p:blipFill>
          <p:spPr bwMode="auto">
            <a:xfrm>
              <a:off x="5436096" y="-27383"/>
              <a:ext cx="1656184" cy="936103"/>
            </a:xfrm>
            <a:prstGeom prst="rect">
              <a:avLst/>
            </a:prstGeom>
            <a:noFill/>
          </p:spPr>
        </p:pic>
        <p:pic>
          <p:nvPicPr>
            <p:cNvPr id="16" name="Picture 3" descr="C:\Users\user\Desktop\pasta-prices-rice.0.0.jpg"/>
            <p:cNvPicPr>
              <a:picLocks noChangeAspect="1" noChangeArrowheads="1"/>
            </p:cNvPicPr>
            <p:nvPr/>
          </p:nvPicPr>
          <p:blipFill>
            <a:blip r:embed="rId3" cstate="print"/>
            <a:srcRect/>
            <a:stretch>
              <a:fillRect/>
            </a:stretch>
          </p:blipFill>
          <p:spPr bwMode="auto">
            <a:xfrm>
              <a:off x="7236296" y="0"/>
              <a:ext cx="1656184" cy="908720"/>
            </a:xfrm>
            <a:prstGeom prst="rect">
              <a:avLst/>
            </a:prstGeom>
            <a:noFill/>
          </p:spPr>
        </p:pic>
        <p:pic>
          <p:nvPicPr>
            <p:cNvPr id="17" name="Picture 4" descr="C:\Users\user\Desktop\pasta_625x350_61436865206.jpg"/>
            <p:cNvPicPr>
              <a:picLocks noChangeAspect="1" noChangeArrowheads="1"/>
            </p:cNvPicPr>
            <p:nvPr/>
          </p:nvPicPr>
          <p:blipFill>
            <a:blip r:embed="rId4" cstate="print"/>
            <a:srcRect/>
            <a:stretch>
              <a:fillRect/>
            </a:stretch>
          </p:blipFill>
          <p:spPr bwMode="auto">
            <a:xfrm>
              <a:off x="3635896" y="0"/>
              <a:ext cx="1656184" cy="908720"/>
            </a:xfrm>
            <a:prstGeom prst="rect">
              <a:avLst/>
            </a:prstGeom>
            <a:noFill/>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C00"/>
        </a:solidFill>
        <a:ln>
          <a:noFill/>
        </a:ln>
      </a:spPr>
      <a:bodyPr rtlCol="0" anchor="ctr"/>
      <a:lstStyle>
        <a:defPPr algn="ctr">
          <a:defRPr sz="2000" dirty="0" smtClean="0">
            <a:solidFill>
              <a:srgbClr val="996633"/>
            </a:solidFill>
            <a:latin typeface="Times New Roman" pitchFamily="18" charset="0"/>
            <a:cs typeface="Times New Roman"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124757</TotalTime>
  <Words>4266</Words>
  <Application>Microsoft Office PowerPoint</Application>
  <PresentationFormat>Affichage à l'écran (4:3)</PresentationFormat>
  <Paragraphs>1615</Paragraphs>
  <Slides>67</Slides>
  <Notes>4</Notes>
  <HiddenSlides>0</HiddenSlides>
  <MMClips>0</MMClips>
  <ScaleCrop>false</ScaleCrop>
  <HeadingPairs>
    <vt:vector size="4" baseType="variant">
      <vt:variant>
        <vt:lpstr>Thème</vt:lpstr>
      </vt:variant>
      <vt:variant>
        <vt:i4>1</vt:i4>
      </vt:variant>
      <vt:variant>
        <vt:lpstr>Titres des diapositives</vt:lpstr>
      </vt:variant>
      <vt:variant>
        <vt:i4>67</vt:i4>
      </vt:variant>
    </vt:vector>
  </HeadingPairs>
  <TitlesOfParts>
    <vt:vector size="68" baseType="lpstr">
      <vt:lpstr>Tema de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user</cp:lastModifiedBy>
  <cp:revision>1051</cp:revision>
  <dcterms:created xsi:type="dcterms:W3CDTF">2015-05-15T11:37:36Z</dcterms:created>
  <dcterms:modified xsi:type="dcterms:W3CDTF">2016-11-23T21:48:02Z</dcterms:modified>
</cp:coreProperties>
</file>